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 id="408" r:id="rId153"/>
    <p:sldId id="409" r:id="rId154"/>
    <p:sldId id="410" r:id="rId155"/>
    <p:sldId id="411" r:id="rId156"/>
    <p:sldId id="412" r:id="rId157"/>
    <p:sldId id="413" r:id="rId158"/>
    <p:sldId id="414" r:id="rId159"/>
    <p:sldId id="415"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3" r:id="rId178"/>
    <p:sldId id="434" r:id="rId179"/>
    <p:sldId id="435" r:id="rId180"/>
    <p:sldId id="436" r:id="rId181"/>
    <p:sldId id="437" r:id="rId182"/>
    <p:sldId id="438" r:id="rId183"/>
    <p:sldId id="439" r:id="rId184"/>
    <p:sldId id="440" r:id="rId185"/>
    <p:sldId id="441" r:id="rId186"/>
    <p:sldId id="442" r:id="rId187"/>
    <p:sldId id="443" r:id="rId188"/>
    <p:sldId id="444" r:id="rId189"/>
    <p:sldId id="445" r:id="rId190"/>
    <p:sldId id="446" r:id="rId191"/>
    <p:sldId id="447" r:id="rId192"/>
    <p:sldId id="448" r:id="rId193"/>
    <p:sldId id="449" r:id="rId194"/>
    <p:sldId id="450" r:id="rId195"/>
    <p:sldId id="451" r:id="rId196"/>
    <p:sldId id="452" r:id="rId197"/>
    <p:sldId id="453" r:id="rId198"/>
    <p:sldId id="454" r:id="rId199"/>
    <p:sldId id="455" r:id="rId200"/>
    <p:sldId id="456" r:id="rId201"/>
    <p:sldId id="457" r:id="rId202"/>
    <p:sldId id="458" r:id="rId203"/>
    <p:sldId id="459" r:id="rId204"/>
    <p:sldId id="460" r:id="rId205"/>
    <p:sldId id="461" r:id="rId206"/>
    <p:sldId id="462" r:id="rId207"/>
    <p:sldId id="463" r:id="rId208"/>
    <p:sldId id="464" r:id="rId209"/>
    <p:sldId id="465" r:id="rId210"/>
    <p:sldId id="466" r:id="rId211"/>
    <p:sldId id="467" r:id="rId212"/>
    <p:sldId id="468" r:id="rId213"/>
    <p:sldId id="469" r:id="rId214"/>
    <p:sldId id="470" r:id="rId215"/>
    <p:sldId id="471" r:id="rId216"/>
    <p:sldId id="472" r:id="rId217"/>
    <p:sldId id="473" r:id="rId218"/>
    <p:sldId id="474" r:id="rId219"/>
    <p:sldId id="475" r:id="rId220"/>
    <p:sldId id="476" r:id="rId221"/>
    <p:sldId id="477" r:id="rId222"/>
    <p:sldId id="478" r:id="rId223"/>
    <p:sldId id="479" r:id="rId224"/>
    <p:sldId id="480" r:id="rId225"/>
    <p:sldId id="481" r:id="rId226"/>
    <p:sldId id="482" r:id="rId227"/>
    <p:sldId id="483" r:id="rId228"/>
    <p:sldId id="484" r:id="rId229"/>
    <p:sldId id="485" r:id="rId230"/>
    <p:sldId id="486" r:id="rId231"/>
    <p:sldId id="487" r:id="rId232"/>
    <p:sldId id="488" r:id="rId233"/>
    <p:sldId id="489" r:id="rId234"/>
    <p:sldId id="490" r:id="rId235"/>
    <p:sldId id="491" r:id="rId236"/>
    <p:sldId id="492" r:id="rId237"/>
    <p:sldId id="493" r:id="rId238"/>
    <p:sldId id="494" r:id="rId239"/>
    <p:sldId id="495" r:id="rId240"/>
    <p:sldId id="496" r:id="rId241"/>
    <p:sldId id="497" r:id="rId242"/>
  </p:sldIdLst>
  <p:sldSz cx="12192000" cy="6858000"/>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notesMaster" Target="notesMasters/notes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presProps" Target="pres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viewProps" Target="viewProp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theme" Target="theme/theme1.xml"/><Relationship Id="rId106" Type="http://schemas.openxmlformats.org/officeDocument/2006/relationships/slide" Target="slides/slide105.xml"/><Relationship Id="rId127" Type="http://schemas.openxmlformats.org/officeDocument/2006/relationships/slide" Target="slides/slide1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V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863529-63EF-4E0B-839D-A6DFC88093E9}" type="datetimeFigureOut">
              <a:rPr lang="es-VE" smtClean="0"/>
              <a:t>07-12-2015</a:t>
            </a:fld>
            <a:endParaRPr lang="es-V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V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V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9C837A-4B34-4BF6-B074-C2B47A96D184}" type="slidenum">
              <a:rPr lang="es-VE" smtClean="0"/>
              <a:t>‹#›</a:t>
            </a:fld>
            <a:endParaRPr lang="es-VE"/>
          </a:p>
        </p:txBody>
      </p:sp>
    </p:spTree>
    <p:extLst>
      <p:ext uri="{BB962C8B-B14F-4D97-AF65-F5344CB8AC3E}">
        <p14:creationId xmlns:p14="http://schemas.microsoft.com/office/powerpoint/2010/main" val="2670567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519AD5-7CD6-4B3C-B560-F898F0BAFC8B}" type="slidenum">
              <a:rPr lang="en-US" altLang="es-VE">
                <a:latin typeface="Times New Roman" panose="02020603050405020304" pitchFamily="18" charset="0"/>
              </a:rPr>
              <a:pPr eaLnBrk="1" hangingPunct="1"/>
              <a:t>53</a:t>
            </a:fld>
            <a:endParaRPr lang="en-US" altLang="es-VE">
              <a:latin typeface="Times New Roman" panose="02020603050405020304" pitchFamily="18" charset="0"/>
            </a:endParaRPr>
          </a:p>
        </p:txBody>
      </p:sp>
      <p:sp>
        <p:nvSpPr>
          <p:cNvPr id="249859" name="Rectangle 2"/>
          <p:cNvSpPr>
            <a:spLocks noRot="1" noChangeArrowheads="1" noTextEdit="1"/>
          </p:cNvSpPr>
          <p:nvPr>
            <p:ph type="sldImg"/>
          </p:nvPr>
        </p:nvSpPr>
        <p:spPr>
          <a:ln/>
        </p:spPr>
      </p:sp>
      <p:sp>
        <p:nvSpPr>
          <p:cNvPr id="2498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s-VE" smtClean="0"/>
          </a:p>
        </p:txBody>
      </p:sp>
    </p:spTree>
    <p:extLst>
      <p:ext uri="{BB962C8B-B14F-4D97-AF65-F5344CB8AC3E}">
        <p14:creationId xmlns:p14="http://schemas.microsoft.com/office/powerpoint/2010/main" val="2179428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3C8EA0-1676-452B-9CF5-A186F6FB5E70}" type="slidenum">
              <a:rPr lang="en-US" altLang="es-VE">
                <a:latin typeface="Times New Roman" panose="02020603050405020304" pitchFamily="18" charset="0"/>
              </a:rPr>
              <a:pPr eaLnBrk="1" hangingPunct="1"/>
              <a:t>72</a:t>
            </a:fld>
            <a:endParaRPr lang="en-US" altLang="es-VE">
              <a:latin typeface="Times New Roman" panose="02020603050405020304" pitchFamily="18" charset="0"/>
            </a:endParaRPr>
          </a:p>
        </p:txBody>
      </p:sp>
      <p:sp>
        <p:nvSpPr>
          <p:cNvPr id="250883" name="Rectangle 2"/>
          <p:cNvSpPr>
            <a:spLocks noRot="1" noChangeArrowheads="1" noTextEdit="1"/>
          </p:cNvSpPr>
          <p:nvPr>
            <p:ph type="sldImg"/>
          </p:nvPr>
        </p:nvSpPr>
        <p:spPr>
          <a:ln/>
        </p:spPr>
      </p:sp>
      <p:sp>
        <p:nvSpPr>
          <p:cNvPr id="2508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s-VE" smtClean="0"/>
          </a:p>
        </p:txBody>
      </p:sp>
    </p:spTree>
    <p:extLst>
      <p:ext uri="{BB962C8B-B14F-4D97-AF65-F5344CB8AC3E}">
        <p14:creationId xmlns:p14="http://schemas.microsoft.com/office/powerpoint/2010/main" val="4146934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s-V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s-VE"/>
          </a:p>
        </p:txBody>
      </p:sp>
      <p:sp>
        <p:nvSpPr>
          <p:cNvPr id="4" name="Date Placeholder 3"/>
          <p:cNvSpPr>
            <a:spLocks noGrp="1"/>
          </p:cNvSpPr>
          <p:nvPr>
            <p:ph type="dt" sz="half" idx="10"/>
          </p:nvPr>
        </p:nvSpPr>
        <p:spPr/>
        <p:txBody>
          <a:bodyPr/>
          <a:lstStyle/>
          <a:p>
            <a:fld id="{6761D365-DF50-486C-99D2-ACC695867258}" type="datetimeFigureOut">
              <a:rPr lang="es-VE" smtClean="0"/>
              <a:t>07-12-2015</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1883901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V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Date Placeholder 3"/>
          <p:cNvSpPr>
            <a:spLocks noGrp="1"/>
          </p:cNvSpPr>
          <p:nvPr>
            <p:ph type="dt" sz="half" idx="10"/>
          </p:nvPr>
        </p:nvSpPr>
        <p:spPr/>
        <p:txBody>
          <a:bodyPr/>
          <a:lstStyle/>
          <a:p>
            <a:fld id="{6761D365-DF50-486C-99D2-ACC695867258}" type="datetimeFigureOut">
              <a:rPr lang="es-VE" smtClean="0"/>
              <a:t>07-12-2015</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2534358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s-V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Date Placeholder 3"/>
          <p:cNvSpPr>
            <a:spLocks noGrp="1"/>
          </p:cNvSpPr>
          <p:nvPr>
            <p:ph type="dt" sz="half" idx="10"/>
          </p:nvPr>
        </p:nvSpPr>
        <p:spPr/>
        <p:txBody>
          <a:bodyPr/>
          <a:lstStyle/>
          <a:p>
            <a:fld id="{6761D365-DF50-486C-99D2-ACC695867258}" type="datetimeFigureOut">
              <a:rPr lang="es-VE" smtClean="0"/>
              <a:t>07-12-2015</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3080816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C70A965C-F2C9-4C3B-A1FB-17350B4C26FF}" type="slidenum">
              <a:rPr lang="es-ES" altLang="es-VE"/>
              <a:pPr/>
              <a:t>‹#›</a:t>
            </a:fld>
            <a:endParaRPr lang="es-ES" altLang="es-VE"/>
          </a:p>
        </p:txBody>
      </p:sp>
    </p:spTree>
    <p:extLst>
      <p:ext uri="{BB962C8B-B14F-4D97-AF65-F5344CB8AC3E}">
        <p14:creationId xmlns:p14="http://schemas.microsoft.com/office/powerpoint/2010/main" val="42829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V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Date Placeholder 3"/>
          <p:cNvSpPr>
            <a:spLocks noGrp="1"/>
          </p:cNvSpPr>
          <p:nvPr>
            <p:ph type="dt" sz="half" idx="10"/>
          </p:nvPr>
        </p:nvSpPr>
        <p:spPr/>
        <p:txBody>
          <a:bodyPr/>
          <a:lstStyle/>
          <a:p>
            <a:fld id="{6761D365-DF50-486C-99D2-ACC695867258}" type="datetimeFigureOut">
              <a:rPr lang="es-VE" smtClean="0"/>
              <a:t>07-12-2015</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352617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s-V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1D365-DF50-486C-99D2-ACC695867258}" type="datetimeFigureOut">
              <a:rPr lang="es-VE" smtClean="0"/>
              <a:t>07-12-2015</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2997253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V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5" name="Date Placeholder 4"/>
          <p:cNvSpPr>
            <a:spLocks noGrp="1"/>
          </p:cNvSpPr>
          <p:nvPr>
            <p:ph type="dt" sz="half" idx="10"/>
          </p:nvPr>
        </p:nvSpPr>
        <p:spPr/>
        <p:txBody>
          <a:bodyPr/>
          <a:lstStyle/>
          <a:p>
            <a:fld id="{6761D365-DF50-486C-99D2-ACC695867258}" type="datetimeFigureOut">
              <a:rPr lang="es-VE" smtClean="0"/>
              <a:t>07-12-2015</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3700305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s-V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7" name="Date Placeholder 6"/>
          <p:cNvSpPr>
            <a:spLocks noGrp="1"/>
          </p:cNvSpPr>
          <p:nvPr>
            <p:ph type="dt" sz="half" idx="10"/>
          </p:nvPr>
        </p:nvSpPr>
        <p:spPr/>
        <p:txBody>
          <a:bodyPr/>
          <a:lstStyle/>
          <a:p>
            <a:fld id="{6761D365-DF50-486C-99D2-ACC695867258}" type="datetimeFigureOut">
              <a:rPr lang="es-VE" smtClean="0"/>
              <a:t>07-12-2015</a:t>
            </a:fld>
            <a:endParaRPr lang="es-VE"/>
          </a:p>
        </p:txBody>
      </p:sp>
      <p:sp>
        <p:nvSpPr>
          <p:cNvPr id="8" name="Footer Placeholder 7"/>
          <p:cNvSpPr>
            <a:spLocks noGrp="1"/>
          </p:cNvSpPr>
          <p:nvPr>
            <p:ph type="ftr" sz="quarter" idx="11"/>
          </p:nvPr>
        </p:nvSpPr>
        <p:spPr/>
        <p:txBody>
          <a:bodyPr/>
          <a:lstStyle/>
          <a:p>
            <a:endParaRPr lang="es-VE"/>
          </a:p>
        </p:txBody>
      </p:sp>
      <p:sp>
        <p:nvSpPr>
          <p:cNvPr id="9" name="Slide Number Placeholder 8"/>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224841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VE"/>
          </a:p>
        </p:txBody>
      </p:sp>
      <p:sp>
        <p:nvSpPr>
          <p:cNvPr id="3" name="Date Placeholder 2"/>
          <p:cNvSpPr>
            <a:spLocks noGrp="1"/>
          </p:cNvSpPr>
          <p:nvPr>
            <p:ph type="dt" sz="half" idx="10"/>
          </p:nvPr>
        </p:nvSpPr>
        <p:spPr/>
        <p:txBody>
          <a:bodyPr/>
          <a:lstStyle/>
          <a:p>
            <a:fld id="{6761D365-DF50-486C-99D2-ACC695867258}" type="datetimeFigureOut">
              <a:rPr lang="es-VE" smtClean="0"/>
              <a:t>07-12-2015</a:t>
            </a:fld>
            <a:endParaRPr lang="es-VE"/>
          </a:p>
        </p:txBody>
      </p:sp>
      <p:sp>
        <p:nvSpPr>
          <p:cNvPr id="4" name="Footer Placeholder 3"/>
          <p:cNvSpPr>
            <a:spLocks noGrp="1"/>
          </p:cNvSpPr>
          <p:nvPr>
            <p:ph type="ftr" sz="quarter" idx="11"/>
          </p:nvPr>
        </p:nvSpPr>
        <p:spPr/>
        <p:txBody>
          <a:bodyPr/>
          <a:lstStyle/>
          <a:p>
            <a:endParaRPr lang="es-VE"/>
          </a:p>
        </p:txBody>
      </p:sp>
      <p:sp>
        <p:nvSpPr>
          <p:cNvPr id="5" name="Slide Number Placeholder 4"/>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2952648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1D365-DF50-486C-99D2-ACC695867258}" type="datetimeFigureOut">
              <a:rPr lang="es-VE" smtClean="0"/>
              <a:t>07-12-2015</a:t>
            </a:fld>
            <a:endParaRPr lang="es-VE"/>
          </a:p>
        </p:txBody>
      </p:sp>
      <p:sp>
        <p:nvSpPr>
          <p:cNvPr id="3" name="Footer Placeholder 2"/>
          <p:cNvSpPr>
            <a:spLocks noGrp="1"/>
          </p:cNvSpPr>
          <p:nvPr>
            <p:ph type="ftr" sz="quarter" idx="11"/>
          </p:nvPr>
        </p:nvSpPr>
        <p:spPr/>
        <p:txBody>
          <a:bodyPr/>
          <a:lstStyle/>
          <a:p>
            <a:endParaRPr lang="es-VE"/>
          </a:p>
        </p:txBody>
      </p:sp>
      <p:sp>
        <p:nvSpPr>
          <p:cNvPr id="4" name="Slide Number Placeholder 3"/>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389952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s-V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1D365-DF50-486C-99D2-ACC695867258}" type="datetimeFigureOut">
              <a:rPr lang="es-VE" smtClean="0"/>
              <a:t>07-12-2015</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4156385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s-V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1D365-DF50-486C-99D2-ACC695867258}" type="datetimeFigureOut">
              <a:rPr lang="es-VE" smtClean="0"/>
              <a:t>07-12-2015</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DBA3B02E-4787-4965-909F-4800B3CD043C}" type="slidenum">
              <a:rPr lang="es-VE" smtClean="0"/>
              <a:t>‹#›</a:t>
            </a:fld>
            <a:endParaRPr lang="es-VE"/>
          </a:p>
        </p:txBody>
      </p:sp>
    </p:spTree>
    <p:extLst>
      <p:ext uri="{BB962C8B-B14F-4D97-AF65-F5344CB8AC3E}">
        <p14:creationId xmlns:p14="http://schemas.microsoft.com/office/powerpoint/2010/main" val="643892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s-V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1D365-DF50-486C-99D2-ACC695867258}" type="datetimeFigureOut">
              <a:rPr lang="es-VE" smtClean="0"/>
              <a:t>07-12-2015</a:t>
            </a:fld>
            <a:endParaRPr lang="es-V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3B02E-4787-4965-909F-4800B3CD043C}" type="slidenum">
              <a:rPr lang="es-VE" smtClean="0"/>
              <a:t>‹#›</a:t>
            </a:fld>
            <a:endParaRPr lang="es-VE"/>
          </a:p>
        </p:txBody>
      </p:sp>
    </p:spTree>
    <p:extLst>
      <p:ext uri="{BB962C8B-B14F-4D97-AF65-F5344CB8AC3E}">
        <p14:creationId xmlns:p14="http://schemas.microsoft.com/office/powerpoint/2010/main" val="360747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emf"/></Relationships>
</file>

<file path=ppt/slides/_rels/slide10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4.wmf"/><Relationship Id="rId5" Type="http://schemas.openxmlformats.org/officeDocument/2006/relationships/oleObject" Target="../embeddings/oleObject5.bin"/><Relationship Id="rId4" Type="http://schemas.openxmlformats.org/officeDocument/2006/relationships/image" Target="../media/image3.wmf"/></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1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1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2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0.emf"/><Relationship Id="rId5" Type="http://schemas.openxmlformats.org/officeDocument/2006/relationships/oleObject" Target="../embeddings/oleObject11.bin"/><Relationship Id="rId4" Type="http://schemas.openxmlformats.org/officeDocument/2006/relationships/image" Target="../media/image9.emf"/></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819400" y="990600"/>
            <a:ext cx="64770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en-US" altLang="es-VE" sz="2000">
              <a:latin typeface="Times New Roman" panose="02020603050405020304" pitchFamily="18" charset="0"/>
            </a:endParaRPr>
          </a:p>
          <a:p>
            <a:pPr algn="ctr">
              <a:spcBef>
                <a:spcPct val="50000"/>
              </a:spcBef>
            </a:pPr>
            <a:endParaRPr lang="en-US" altLang="es-VE" sz="2000">
              <a:latin typeface="Times New Roman" panose="02020603050405020304" pitchFamily="18" charset="0"/>
            </a:endParaRPr>
          </a:p>
        </p:txBody>
      </p:sp>
      <p:sp>
        <p:nvSpPr>
          <p:cNvPr id="17411" name="Text Box 3"/>
          <p:cNvSpPr txBox="1">
            <a:spLocks noChangeArrowheads="1"/>
          </p:cNvSpPr>
          <p:nvPr/>
        </p:nvSpPr>
        <p:spPr bwMode="auto">
          <a:xfrm>
            <a:off x="2590800" y="533401"/>
            <a:ext cx="7086600" cy="1190625"/>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solidFill>
                  <a:schemeClr val="tx2"/>
                </a:solidFill>
                <a:effectLst>
                  <a:outerShdw blurRad="38100" dist="38100" dir="2700000" algn="tl">
                    <a:srgbClr val="C0C0C0"/>
                  </a:outerShdw>
                </a:effectLst>
                <a:latin typeface="Times New Roman" pitchFamily="18" charset="0"/>
                <a:cs typeface="Arial" charset="0"/>
              </a:rPr>
              <a:t>INGENIERÍA Y CONTABILIDAD DE COSTOS CE-3451</a:t>
            </a:r>
          </a:p>
        </p:txBody>
      </p:sp>
      <p:sp>
        <p:nvSpPr>
          <p:cNvPr id="17412" name="Text Box 4"/>
          <p:cNvSpPr txBox="1">
            <a:spLocks noChangeArrowheads="1"/>
          </p:cNvSpPr>
          <p:nvPr/>
        </p:nvSpPr>
        <p:spPr bwMode="auto">
          <a:xfrm>
            <a:off x="4419600" y="2066925"/>
            <a:ext cx="33528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effectLst>
                  <a:outerShdw blurRad="38100" dist="38100" dir="2700000" algn="tl">
                    <a:srgbClr val="C0C0C0"/>
                  </a:outerShdw>
                </a:effectLst>
                <a:latin typeface="Times New Roman" pitchFamily="18" charset="0"/>
                <a:cs typeface="Arial" charset="0"/>
              </a:rPr>
              <a:t>TEMA 1</a:t>
            </a:r>
            <a:endParaRPr lang="en-US" sz="2400">
              <a:effectLst>
                <a:outerShdw blurRad="38100" dist="38100" dir="2700000" algn="tl">
                  <a:srgbClr val="C0C0C0"/>
                </a:outerShdw>
              </a:effectLst>
              <a:latin typeface="Times New Roman" pitchFamily="18" charset="0"/>
              <a:cs typeface="Arial" charset="0"/>
            </a:endParaRPr>
          </a:p>
        </p:txBody>
      </p:sp>
      <p:sp>
        <p:nvSpPr>
          <p:cNvPr id="17414" name="Text Box 6"/>
          <p:cNvSpPr txBox="1">
            <a:spLocks noChangeArrowheads="1"/>
          </p:cNvSpPr>
          <p:nvPr/>
        </p:nvSpPr>
        <p:spPr bwMode="auto">
          <a:xfrm>
            <a:off x="2209800" y="3441700"/>
            <a:ext cx="7848600" cy="10668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3200">
                <a:effectLst>
                  <a:outerShdw blurRad="38100" dist="38100" dir="2700000" algn="tl">
                    <a:srgbClr val="C0C0C0"/>
                  </a:outerShdw>
                </a:effectLst>
                <a:latin typeface="Times New Roman" pitchFamily="18" charset="0"/>
                <a:cs typeface="Arial" charset="0"/>
              </a:rPr>
              <a:t>INTRODUCCION A LOS PRINCIPALES ESTADOS FINANCIEROS</a:t>
            </a:r>
            <a:endParaRPr lang="es-ES" sz="3200">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894217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3CDF0D-EEE7-4C65-8276-8F5F88A99499}" type="slidenum">
              <a:rPr lang="es-ES" altLang="es-VE"/>
              <a:pPr eaLnBrk="1" hangingPunct="1"/>
              <a:t>10</a:t>
            </a:fld>
            <a:endParaRPr lang="es-ES" altLang="es-VE"/>
          </a:p>
        </p:txBody>
      </p:sp>
      <p:sp>
        <p:nvSpPr>
          <p:cNvPr id="20483" name="Rectangle 2"/>
          <p:cNvSpPr>
            <a:spLocks noGrp="1" noChangeArrowheads="1"/>
          </p:cNvSpPr>
          <p:nvPr>
            <p:ph type="title"/>
          </p:nvPr>
        </p:nvSpPr>
        <p:spPr/>
        <p:txBody>
          <a:bodyPr/>
          <a:lstStyle/>
          <a:p>
            <a:pPr eaLnBrk="1" hangingPunct="1"/>
            <a:r>
              <a:rPr lang="es-VE" altLang="es-VE" sz="3600"/>
              <a:t>6. EL ESTADO DE GANANCIAS Y PERDIDAS</a:t>
            </a:r>
            <a:endParaRPr lang="es-ES" altLang="es-VE" sz="3600"/>
          </a:p>
        </p:txBody>
      </p:sp>
      <p:sp>
        <p:nvSpPr>
          <p:cNvPr id="11267" name="Text Box 3"/>
          <p:cNvSpPr txBox="1">
            <a:spLocks noChangeArrowheads="1"/>
          </p:cNvSpPr>
          <p:nvPr/>
        </p:nvSpPr>
        <p:spPr bwMode="auto">
          <a:xfrm>
            <a:off x="2286000" y="2209800"/>
            <a:ext cx="7696200" cy="3200400"/>
          </a:xfrm>
          <a:prstGeom prst="rect">
            <a:avLst/>
          </a:prstGeom>
          <a:noFill/>
          <a:ln w="12700" cap="sq">
            <a:noFill/>
            <a:miter lim="800000"/>
            <a:headEnd type="none" w="sm" len="sm"/>
            <a:tailEnd type="none" w="sm" len="sm"/>
          </a:ln>
          <a:effectLst/>
        </p:spPr>
        <p:txBody>
          <a:bodyPr>
            <a:spAutoFit/>
          </a:bodyPr>
          <a:lstStyle/>
          <a:p>
            <a:pPr>
              <a:spcBef>
                <a:spcPct val="50000"/>
              </a:spcBef>
              <a:defRPr/>
            </a:pPr>
            <a:r>
              <a:rPr lang="es-VE" sz="2400" b="1" u="sng">
                <a:effectLst>
                  <a:outerShdw blurRad="38100" dist="38100" dir="2700000" algn="tl">
                    <a:srgbClr val="C0C0C0"/>
                  </a:outerShdw>
                </a:effectLst>
                <a:latin typeface="Times New Roman" pitchFamily="18" charset="0"/>
                <a:cs typeface="Arial" charset="0"/>
              </a:rPr>
              <a:t>RELACION CON EL BALANCE GENERAL</a:t>
            </a:r>
          </a:p>
          <a:p>
            <a:pPr>
              <a:spcBef>
                <a:spcPct val="50000"/>
              </a:spcBef>
              <a:buFontTx/>
              <a:buChar char="•"/>
              <a:defRPr/>
            </a:pPr>
            <a:r>
              <a:rPr lang="es-VE" sz="2000">
                <a:latin typeface="Times New Roman" pitchFamily="18" charset="0"/>
                <a:cs typeface="Arial" charset="0"/>
              </a:rPr>
              <a:t> La utilidad (pérdida neta) expresada en el Estado de Ganancias y Pérdidas y los dividendos distribuidos en el período o ejercicio explican la diferencia entre las Utilidades No Distribuidas de los balances generales inicial y final del período, de acuerdo con lo siguiente: </a:t>
            </a:r>
          </a:p>
          <a:p>
            <a:pPr>
              <a:spcBef>
                <a:spcPct val="50000"/>
              </a:spcBef>
              <a:defRPr/>
            </a:pPr>
            <a:r>
              <a:rPr lang="es-VE" sz="2000">
                <a:latin typeface="Times New Roman" pitchFamily="18" charset="0"/>
                <a:cs typeface="Arial" charset="0"/>
              </a:rPr>
              <a:t>            	Utilidad No Distribuida Inicial:     700.000			Más Utilidad del Ejercicio:            300.000                     		Menos Dividendos Distribuidos:  </a:t>
            </a:r>
            <a:r>
              <a:rPr lang="es-VE" sz="2000" u="sng">
                <a:latin typeface="Times New Roman" pitchFamily="18" charset="0"/>
                <a:cs typeface="Arial" charset="0"/>
              </a:rPr>
              <a:t>(100.000)                                 </a:t>
            </a:r>
            <a:r>
              <a:rPr lang="es-VE" sz="2000">
                <a:latin typeface="Times New Roman" pitchFamily="18" charset="0"/>
                <a:cs typeface="Arial" charset="0"/>
              </a:rPr>
              <a:t>	Utilidad No Distribuida Final:        900.000</a:t>
            </a:r>
            <a:r>
              <a:rPr lang="es-VE" sz="2000" u="sng">
                <a:latin typeface="Times New Roman" pitchFamily="18" charset="0"/>
                <a:cs typeface="Arial" charset="0"/>
              </a:rPr>
              <a:t>            </a:t>
            </a:r>
            <a:endParaRPr lang="es-ES" sz="2000" u="sng">
              <a:latin typeface="Times New Roman" pitchFamily="18" charset="0"/>
              <a:cs typeface="Arial" charset="0"/>
            </a:endParaRPr>
          </a:p>
        </p:txBody>
      </p:sp>
    </p:spTree>
    <p:extLst>
      <p:ext uri="{BB962C8B-B14F-4D97-AF65-F5344CB8AC3E}">
        <p14:creationId xmlns:p14="http://schemas.microsoft.com/office/powerpoint/2010/main" val="238820555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063E76-7720-45F8-A265-48143253607A}" type="slidenum">
              <a:rPr lang="es-ES" altLang="es-VE"/>
              <a:pPr eaLnBrk="1" hangingPunct="1"/>
              <a:t>100</a:t>
            </a:fld>
            <a:endParaRPr lang="es-ES" altLang="es-VE"/>
          </a:p>
        </p:txBody>
      </p:sp>
      <p:sp>
        <p:nvSpPr>
          <p:cNvPr id="130050" name="Text Box 2"/>
          <p:cNvSpPr txBox="1">
            <a:spLocks noChangeArrowheads="1"/>
          </p:cNvSpPr>
          <p:nvPr/>
        </p:nvSpPr>
        <p:spPr bwMode="auto">
          <a:xfrm>
            <a:off x="2362200" y="609601"/>
            <a:ext cx="74676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5. EL PUNTO DE EQUILIBRIO</a:t>
            </a:r>
            <a:endParaRPr lang="en-US" sz="2400">
              <a:effectLst>
                <a:outerShdw blurRad="38100" dist="38100" dir="2700000" algn="tl">
                  <a:srgbClr val="C0C0C0"/>
                </a:outerShdw>
              </a:effectLst>
              <a:latin typeface="Times New Roman" pitchFamily="18" charset="0"/>
              <a:cs typeface="Arial" charset="0"/>
            </a:endParaRPr>
          </a:p>
        </p:txBody>
      </p:sp>
      <p:sp>
        <p:nvSpPr>
          <p:cNvPr id="112644" name="Text Box 3"/>
          <p:cNvSpPr txBox="1">
            <a:spLocks noChangeArrowheads="1"/>
          </p:cNvSpPr>
          <p:nvPr/>
        </p:nvSpPr>
        <p:spPr bwMode="auto">
          <a:xfrm>
            <a:off x="2286000" y="1676400"/>
            <a:ext cx="76200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5.1 </a:t>
            </a:r>
            <a:r>
              <a:rPr lang="en-US" altLang="es-VE" sz="2400" u="sng">
                <a:latin typeface="Times New Roman" panose="02020603050405020304" pitchFamily="18" charset="0"/>
              </a:rPr>
              <a:t>Definición</a:t>
            </a:r>
            <a:r>
              <a:rPr lang="en-US" altLang="es-VE" sz="2400">
                <a:latin typeface="Times New Roman" panose="02020603050405020304" pitchFamily="18" charset="0"/>
              </a:rPr>
              <a:t>. Es el punto de operaciones (cantidad de unidades) para el cual el total de los ingresos y el total de los costos son iguales. Es decir, en donde la utilidad en operaciones es cero.(No hay ni utilidad ni pérdida).</a:t>
            </a:r>
          </a:p>
          <a:p>
            <a:pPr>
              <a:spcBef>
                <a:spcPct val="50000"/>
              </a:spcBef>
            </a:pPr>
            <a:r>
              <a:rPr lang="en-US" altLang="es-VE" sz="2400">
                <a:latin typeface="Times New Roman" panose="02020603050405020304" pitchFamily="18" charset="0"/>
              </a:rPr>
              <a:t>5.2 </a:t>
            </a:r>
            <a:r>
              <a:rPr lang="en-US" altLang="es-VE" sz="2400" u="sng">
                <a:latin typeface="Times New Roman" panose="02020603050405020304" pitchFamily="18" charset="0"/>
              </a:rPr>
              <a:t>Determinación del punto de equilibrio</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      Tres métodos:</a:t>
            </a:r>
          </a:p>
          <a:p>
            <a:pPr>
              <a:spcBef>
                <a:spcPct val="50000"/>
              </a:spcBef>
            </a:pPr>
            <a:r>
              <a:rPr lang="en-US" altLang="es-VE" sz="2400">
                <a:latin typeface="Times New Roman" panose="02020603050405020304" pitchFamily="18" charset="0"/>
              </a:rPr>
              <a:t>      5.2.1 El método de la ecuación.</a:t>
            </a:r>
          </a:p>
          <a:p>
            <a:pPr>
              <a:spcBef>
                <a:spcPct val="50000"/>
              </a:spcBef>
            </a:pPr>
            <a:r>
              <a:rPr lang="en-US" altLang="es-VE" sz="2400">
                <a:latin typeface="Times New Roman" panose="02020603050405020304" pitchFamily="18" charset="0"/>
              </a:rPr>
              <a:t>      5.2.2 El método del margen de contribución.</a:t>
            </a:r>
          </a:p>
          <a:p>
            <a:pPr>
              <a:spcBef>
                <a:spcPct val="50000"/>
              </a:spcBef>
            </a:pPr>
            <a:r>
              <a:rPr lang="en-US" altLang="es-VE" sz="2400">
                <a:latin typeface="Times New Roman" panose="02020603050405020304" pitchFamily="18" charset="0"/>
              </a:rPr>
              <a:t>      5.2.3 El método gráfico. </a:t>
            </a:r>
          </a:p>
        </p:txBody>
      </p:sp>
    </p:spTree>
    <p:extLst>
      <p:ext uri="{BB962C8B-B14F-4D97-AF65-F5344CB8AC3E}">
        <p14:creationId xmlns:p14="http://schemas.microsoft.com/office/powerpoint/2010/main" val="93548629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65C8C0-E0D6-4250-B8E6-D16B6FD0152A}" type="slidenum">
              <a:rPr lang="es-ES" altLang="es-VE"/>
              <a:pPr eaLnBrk="1" hangingPunct="1"/>
              <a:t>101</a:t>
            </a:fld>
            <a:endParaRPr lang="es-ES" altLang="es-VE"/>
          </a:p>
        </p:txBody>
      </p:sp>
      <p:sp>
        <p:nvSpPr>
          <p:cNvPr id="131074" name="Text Box 2"/>
          <p:cNvSpPr txBox="1">
            <a:spLocks noChangeArrowheads="1"/>
          </p:cNvSpPr>
          <p:nvPr/>
        </p:nvSpPr>
        <p:spPr bwMode="auto">
          <a:xfrm>
            <a:off x="3200400" y="609601"/>
            <a:ext cx="61722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5. EL PUNTO DE EQUILIBRIO</a:t>
            </a:r>
            <a:endParaRPr lang="en-US" sz="2400">
              <a:effectLst>
                <a:outerShdw blurRad="38100" dist="38100" dir="2700000" algn="tl">
                  <a:srgbClr val="C0C0C0"/>
                </a:outerShdw>
              </a:effectLst>
              <a:latin typeface="Times New Roman" pitchFamily="18" charset="0"/>
              <a:cs typeface="Arial" charset="0"/>
            </a:endParaRPr>
          </a:p>
        </p:txBody>
      </p:sp>
      <p:sp>
        <p:nvSpPr>
          <p:cNvPr id="113668" name="Text Box 3"/>
          <p:cNvSpPr txBox="1">
            <a:spLocks noChangeArrowheads="1"/>
          </p:cNvSpPr>
          <p:nvPr/>
        </p:nvSpPr>
        <p:spPr bwMode="auto">
          <a:xfrm>
            <a:off x="2057400" y="1371601"/>
            <a:ext cx="78486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u="sng">
                <a:latin typeface="Times New Roman" panose="02020603050405020304" pitchFamily="18" charset="0"/>
              </a:rPr>
              <a:t>EJEMPLO</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Mary Frost planea vender un paquete de “software” en una convención de tecnología de información, de dos días de duración, a realizarse en Caracas. Ella puede comprar este software a través de un mayorista a razón de $120 cada uno, con el privilegio de poder devolver las unidades que no venda y recibir a cambio el mismo precio que ella pague ($120). Cada unidad será vendida a razón de $200. Frost ya pagó la cantidad de $2.000 a los organizadores de la convención por el “stand” que utilizará como punto de venta en el evento. ¿Cuantas unidades de software tendrá que vender para alcanzar el punto de equilibrio?  </a:t>
            </a:r>
          </a:p>
        </p:txBody>
      </p:sp>
    </p:spTree>
    <p:extLst>
      <p:ext uri="{BB962C8B-B14F-4D97-AF65-F5344CB8AC3E}">
        <p14:creationId xmlns:p14="http://schemas.microsoft.com/office/powerpoint/2010/main" val="349445836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6C57233-32B4-4425-ACFB-00459B2A83C8}" type="slidenum">
              <a:rPr lang="es-ES" altLang="es-VE"/>
              <a:pPr eaLnBrk="1" hangingPunct="1"/>
              <a:t>102</a:t>
            </a:fld>
            <a:endParaRPr lang="es-ES" altLang="es-VE"/>
          </a:p>
        </p:txBody>
      </p:sp>
      <p:sp>
        <p:nvSpPr>
          <p:cNvPr id="132098" name="Rectangle 2"/>
          <p:cNvSpPr>
            <a:spLocks noChangeArrowheads="1"/>
          </p:cNvSpPr>
          <p:nvPr/>
        </p:nvSpPr>
        <p:spPr bwMode="auto">
          <a:xfrm>
            <a:off x="3657600" y="381001"/>
            <a:ext cx="4953000" cy="519113"/>
          </a:xfrm>
          <a:prstGeom prst="rect">
            <a:avLst/>
          </a:prstGeom>
          <a:noFill/>
          <a:ln w="9525">
            <a:noFill/>
            <a:miter lim="800000"/>
            <a:headEnd/>
            <a:tailEnd/>
          </a:ln>
          <a:effectLst/>
        </p:spPr>
        <p:txBody>
          <a:bodyPr>
            <a:spAutoFit/>
          </a:bodyPr>
          <a:lstStyle/>
          <a:p>
            <a:pPr eaLnBrk="0" hangingPunct="0">
              <a:defRPr/>
            </a:pPr>
            <a:r>
              <a:rPr lang="en-US" sz="2800">
                <a:solidFill>
                  <a:schemeClr val="tx2"/>
                </a:solidFill>
                <a:effectLst>
                  <a:outerShdw blurRad="38100" dist="38100" dir="2700000" algn="tl">
                    <a:srgbClr val="C0C0C0"/>
                  </a:outerShdw>
                </a:effectLst>
                <a:latin typeface="Times New Roman" pitchFamily="18" charset="0"/>
                <a:cs typeface="Arial" charset="0"/>
              </a:rPr>
              <a:t>5. EL PUNTO DE EQUILIBRIO</a:t>
            </a:r>
          </a:p>
        </p:txBody>
      </p:sp>
      <p:sp>
        <p:nvSpPr>
          <p:cNvPr id="114692" name="Text Box 3"/>
          <p:cNvSpPr txBox="1">
            <a:spLocks noChangeArrowheads="1"/>
          </p:cNvSpPr>
          <p:nvPr/>
        </p:nvSpPr>
        <p:spPr bwMode="auto">
          <a:xfrm>
            <a:off x="2667000" y="16764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s-VE" altLang="es-VE" sz="2400">
              <a:latin typeface="Times New Roman" panose="02020603050405020304" pitchFamily="18" charset="0"/>
            </a:endParaRPr>
          </a:p>
        </p:txBody>
      </p:sp>
      <p:sp>
        <p:nvSpPr>
          <p:cNvPr id="114693" name="Text Box 4"/>
          <p:cNvSpPr txBox="1">
            <a:spLocks noChangeArrowheads="1"/>
          </p:cNvSpPr>
          <p:nvPr/>
        </p:nvSpPr>
        <p:spPr bwMode="auto">
          <a:xfrm>
            <a:off x="2057400" y="1371601"/>
            <a:ext cx="83820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5.2.1 </a:t>
            </a:r>
            <a:r>
              <a:rPr lang="en-US" altLang="es-VE" sz="2400" u="sng">
                <a:latin typeface="Times New Roman" panose="02020603050405020304" pitchFamily="18" charset="0"/>
              </a:rPr>
              <a:t>El Método de la Ecuación</a:t>
            </a:r>
            <a:endParaRPr lang="en-US" altLang="es-VE" sz="2400">
              <a:latin typeface="Times New Roman" panose="02020603050405020304" pitchFamily="18" charset="0"/>
            </a:endParaRPr>
          </a:p>
          <a:p>
            <a:pPr>
              <a:spcBef>
                <a:spcPct val="50000"/>
              </a:spcBef>
            </a:pPr>
            <a:r>
              <a:rPr lang="en-US" altLang="es-VE" sz="2400">
                <a:latin typeface="Times New Roman" panose="02020603050405020304" pitchFamily="18" charset="0"/>
              </a:rPr>
              <a:t>Utilidad en Operaciones = Ingresos-Costos Variables-Costos Fijos</a:t>
            </a:r>
          </a:p>
          <a:p>
            <a:pPr>
              <a:spcBef>
                <a:spcPct val="50000"/>
              </a:spcBef>
            </a:pPr>
            <a:r>
              <a:rPr lang="en-US" altLang="es-VE" sz="2400">
                <a:latin typeface="Times New Roman" panose="02020603050405020304" pitchFamily="18" charset="0"/>
              </a:rPr>
              <a:t>  		UO = (PVU x Q) - (CVU x Q) - CF</a:t>
            </a:r>
          </a:p>
          <a:p>
            <a:pPr>
              <a:spcBef>
                <a:spcPct val="50000"/>
              </a:spcBef>
            </a:pPr>
            <a:r>
              <a:rPr lang="en-US" altLang="es-VE" sz="2400" u="sng">
                <a:latin typeface="Times New Roman" panose="02020603050405020304" pitchFamily="18" charset="0"/>
              </a:rPr>
              <a:t>Solución del Ejemplo</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UO =         0</a:t>
            </a:r>
          </a:p>
          <a:p>
            <a:pPr>
              <a:spcBef>
                <a:spcPct val="50000"/>
              </a:spcBef>
            </a:pPr>
            <a:r>
              <a:rPr lang="en-US" altLang="es-VE" sz="2400">
                <a:latin typeface="Times New Roman" panose="02020603050405020304" pitchFamily="18" charset="0"/>
              </a:rPr>
              <a:t>PVU=    200 	         200 x Q - 120 x Q - 2.000 =        0 </a:t>
            </a:r>
          </a:p>
          <a:p>
            <a:pPr>
              <a:spcBef>
                <a:spcPct val="50000"/>
              </a:spcBef>
            </a:pPr>
            <a:r>
              <a:rPr lang="en-US" altLang="es-VE" sz="2400">
                <a:latin typeface="Times New Roman" panose="02020603050405020304" pitchFamily="18" charset="0"/>
              </a:rPr>
              <a:t>CVU=    120                                              80 Q = 2.000</a:t>
            </a:r>
          </a:p>
          <a:p>
            <a:pPr>
              <a:spcBef>
                <a:spcPct val="50000"/>
              </a:spcBef>
            </a:pPr>
            <a:r>
              <a:rPr lang="en-US" altLang="es-VE" sz="2400">
                <a:latin typeface="Times New Roman" panose="02020603050405020304" pitchFamily="18" charset="0"/>
              </a:rPr>
              <a:t>CF    = 2.000 			     Q = 2.000/80 = 25 un</a:t>
            </a:r>
          </a:p>
          <a:p>
            <a:pPr>
              <a:spcBef>
                <a:spcPct val="50000"/>
              </a:spcBef>
            </a:pPr>
            <a:r>
              <a:rPr lang="en-US" altLang="es-VE" sz="2400">
                <a:latin typeface="Times New Roman" panose="02020603050405020304" pitchFamily="18" charset="0"/>
              </a:rPr>
              <a:t>UO   =        0</a:t>
            </a:r>
          </a:p>
        </p:txBody>
      </p:sp>
      <p:sp>
        <p:nvSpPr>
          <p:cNvPr id="114694" name="Line 5"/>
          <p:cNvSpPr>
            <a:spLocks noChangeShapeType="1"/>
          </p:cNvSpPr>
          <p:nvPr/>
        </p:nvSpPr>
        <p:spPr bwMode="auto">
          <a:xfrm>
            <a:off x="4267200" y="3581400"/>
            <a:ext cx="0" cy="2514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4695" name="Line 6"/>
          <p:cNvSpPr>
            <a:spLocks noChangeShapeType="1"/>
          </p:cNvSpPr>
          <p:nvPr/>
        </p:nvSpPr>
        <p:spPr bwMode="auto">
          <a:xfrm>
            <a:off x="4267200" y="3581400"/>
            <a:ext cx="4876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4696" name="Line 7"/>
          <p:cNvSpPr>
            <a:spLocks noChangeShapeType="1"/>
          </p:cNvSpPr>
          <p:nvPr/>
        </p:nvSpPr>
        <p:spPr bwMode="auto">
          <a:xfrm>
            <a:off x="4267200" y="6096000"/>
            <a:ext cx="4876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4697" name="Line 8"/>
          <p:cNvSpPr>
            <a:spLocks noChangeShapeType="1"/>
          </p:cNvSpPr>
          <p:nvPr/>
        </p:nvSpPr>
        <p:spPr bwMode="auto">
          <a:xfrm>
            <a:off x="9144000" y="3581400"/>
            <a:ext cx="0" cy="2514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421617305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89F3D5C-3074-4F38-919E-1BB497D90037}" type="slidenum">
              <a:rPr lang="es-ES" altLang="es-VE"/>
              <a:pPr eaLnBrk="1" hangingPunct="1"/>
              <a:t>103</a:t>
            </a:fld>
            <a:endParaRPr lang="es-ES" altLang="es-VE"/>
          </a:p>
        </p:txBody>
      </p:sp>
      <p:sp>
        <p:nvSpPr>
          <p:cNvPr id="133122" name="Text Box 2"/>
          <p:cNvSpPr txBox="1">
            <a:spLocks noChangeArrowheads="1"/>
          </p:cNvSpPr>
          <p:nvPr/>
        </p:nvSpPr>
        <p:spPr bwMode="auto">
          <a:xfrm>
            <a:off x="2133600" y="609601"/>
            <a:ext cx="80010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5. EL PUNTO DE EQUILIBRIO</a:t>
            </a:r>
            <a:endParaRPr lang="en-US" sz="2400">
              <a:effectLst>
                <a:outerShdw blurRad="38100" dist="38100" dir="2700000" algn="tl">
                  <a:srgbClr val="C0C0C0"/>
                </a:outerShdw>
              </a:effectLst>
              <a:latin typeface="Times New Roman" pitchFamily="18" charset="0"/>
              <a:cs typeface="Arial" charset="0"/>
            </a:endParaRPr>
          </a:p>
        </p:txBody>
      </p:sp>
      <p:sp>
        <p:nvSpPr>
          <p:cNvPr id="115716" name="Text Box 3"/>
          <p:cNvSpPr txBox="1">
            <a:spLocks noChangeArrowheads="1"/>
          </p:cNvSpPr>
          <p:nvPr/>
        </p:nvSpPr>
        <p:spPr bwMode="auto">
          <a:xfrm>
            <a:off x="2133600" y="1676400"/>
            <a:ext cx="7924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5.2.2 </a:t>
            </a:r>
            <a:r>
              <a:rPr lang="en-US" altLang="es-VE" sz="2400" u="sng">
                <a:latin typeface="Times New Roman" panose="02020603050405020304" pitchFamily="18" charset="0"/>
              </a:rPr>
              <a:t>El Método del Margen de Contribución</a:t>
            </a:r>
          </a:p>
          <a:p>
            <a:pPr>
              <a:spcBef>
                <a:spcPct val="50000"/>
              </a:spcBef>
            </a:pPr>
            <a:r>
              <a:rPr lang="en-US" altLang="es-VE" sz="2400">
                <a:latin typeface="Times New Roman" panose="02020603050405020304" pitchFamily="18" charset="0"/>
              </a:rPr>
              <a:t> Pto Equilibrio= Costos Fijos / Margen de Contribucion Un.</a:t>
            </a:r>
          </a:p>
          <a:p>
            <a:pPr>
              <a:spcBef>
                <a:spcPct val="50000"/>
              </a:spcBef>
            </a:pPr>
            <a:r>
              <a:rPr lang="en-US" altLang="es-VE" sz="2400">
                <a:latin typeface="Times New Roman" panose="02020603050405020304" pitchFamily="18" charset="0"/>
              </a:rPr>
              <a:t>                           PEU= CF / MCU</a:t>
            </a:r>
          </a:p>
          <a:p>
            <a:pPr>
              <a:spcBef>
                <a:spcPct val="50000"/>
              </a:spcBef>
            </a:pPr>
            <a:r>
              <a:rPr lang="en-US" altLang="es-VE" sz="2400">
                <a:latin typeface="Times New Roman" panose="02020603050405020304" pitchFamily="18" charset="0"/>
              </a:rPr>
              <a:t>CF    = 2.000</a:t>
            </a:r>
          </a:p>
          <a:p>
            <a:pPr>
              <a:spcBef>
                <a:spcPct val="50000"/>
              </a:spcBef>
            </a:pPr>
            <a:r>
              <a:rPr lang="en-US" altLang="es-VE" sz="2400">
                <a:latin typeface="Times New Roman" panose="02020603050405020304" pitchFamily="18" charset="0"/>
              </a:rPr>
              <a:t>MCU= PVU-CVU         PEU= 2.000 / (200-120)</a:t>
            </a:r>
          </a:p>
          <a:p>
            <a:pPr>
              <a:spcBef>
                <a:spcPct val="50000"/>
              </a:spcBef>
            </a:pPr>
            <a:r>
              <a:rPr lang="en-US" altLang="es-VE" sz="2400">
                <a:latin typeface="Times New Roman" panose="02020603050405020304" pitchFamily="18" charset="0"/>
              </a:rPr>
              <a:t>PVU=     200                  PEU= 2.000 / 80</a:t>
            </a:r>
          </a:p>
          <a:p>
            <a:pPr>
              <a:spcBef>
                <a:spcPct val="50000"/>
              </a:spcBef>
            </a:pPr>
            <a:r>
              <a:rPr lang="en-US" altLang="es-VE" sz="2400">
                <a:latin typeface="Times New Roman" panose="02020603050405020304" pitchFamily="18" charset="0"/>
              </a:rPr>
              <a:t>CVU=     120                  PEU=      25 un.</a:t>
            </a:r>
          </a:p>
        </p:txBody>
      </p:sp>
      <p:sp>
        <p:nvSpPr>
          <p:cNvPr id="115717" name="Line 4"/>
          <p:cNvSpPr>
            <a:spLocks noChangeShapeType="1"/>
          </p:cNvSpPr>
          <p:nvPr/>
        </p:nvSpPr>
        <p:spPr bwMode="auto">
          <a:xfrm>
            <a:off x="4800600" y="3810000"/>
            <a:ext cx="0" cy="1752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5718" name="Line 5"/>
          <p:cNvSpPr>
            <a:spLocks noChangeShapeType="1"/>
          </p:cNvSpPr>
          <p:nvPr/>
        </p:nvSpPr>
        <p:spPr bwMode="auto">
          <a:xfrm>
            <a:off x="4800600" y="3810000"/>
            <a:ext cx="3810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5719" name="Line 6"/>
          <p:cNvSpPr>
            <a:spLocks noChangeShapeType="1"/>
          </p:cNvSpPr>
          <p:nvPr/>
        </p:nvSpPr>
        <p:spPr bwMode="auto">
          <a:xfrm>
            <a:off x="4800600" y="5562600"/>
            <a:ext cx="3810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5720" name="Line 7"/>
          <p:cNvSpPr>
            <a:spLocks noChangeShapeType="1"/>
          </p:cNvSpPr>
          <p:nvPr/>
        </p:nvSpPr>
        <p:spPr bwMode="auto">
          <a:xfrm>
            <a:off x="8610600" y="3810000"/>
            <a:ext cx="0" cy="1752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4901382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67135F6-2B00-412B-A2BE-D745BDCA9268}" type="slidenum">
              <a:rPr lang="es-ES" altLang="es-VE"/>
              <a:pPr eaLnBrk="1" hangingPunct="1"/>
              <a:t>104</a:t>
            </a:fld>
            <a:endParaRPr lang="es-ES" altLang="es-VE"/>
          </a:p>
        </p:txBody>
      </p:sp>
      <p:sp>
        <p:nvSpPr>
          <p:cNvPr id="134146" name="Text Box 2"/>
          <p:cNvSpPr txBox="1">
            <a:spLocks noChangeArrowheads="1"/>
          </p:cNvSpPr>
          <p:nvPr/>
        </p:nvSpPr>
        <p:spPr bwMode="auto">
          <a:xfrm>
            <a:off x="2895600" y="685801"/>
            <a:ext cx="65532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5. EL PUNTO DE EQUILIBRIO</a:t>
            </a:r>
          </a:p>
        </p:txBody>
      </p:sp>
      <p:sp>
        <p:nvSpPr>
          <p:cNvPr id="116740" name="Text Box 3"/>
          <p:cNvSpPr txBox="1">
            <a:spLocks noChangeArrowheads="1"/>
          </p:cNvSpPr>
          <p:nvPr/>
        </p:nvSpPr>
        <p:spPr bwMode="auto">
          <a:xfrm>
            <a:off x="2667000" y="1752600"/>
            <a:ext cx="7162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5.2.3 </a:t>
            </a:r>
            <a:r>
              <a:rPr lang="en-US" altLang="es-VE" sz="2400" u="sng">
                <a:latin typeface="Times New Roman" panose="02020603050405020304" pitchFamily="18" charset="0"/>
              </a:rPr>
              <a:t>El Método Gráfico</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En este método se representan gráficamente  las líneas          de ingresos totales y de costos totales. El punto de intersección  es el punto de equilibrio.  </a:t>
            </a:r>
          </a:p>
        </p:txBody>
      </p:sp>
    </p:spTree>
    <p:extLst>
      <p:ext uri="{BB962C8B-B14F-4D97-AF65-F5344CB8AC3E}">
        <p14:creationId xmlns:p14="http://schemas.microsoft.com/office/powerpoint/2010/main" val="74140235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501B95-316C-4A09-8D09-BD39E7D0EA96}" type="slidenum">
              <a:rPr lang="es-ES" altLang="es-VE"/>
              <a:pPr eaLnBrk="1" hangingPunct="1"/>
              <a:t>105</a:t>
            </a:fld>
            <a:endParaRPr lang="es-ES" altLang="es-VE"/>
          </a:p>
        </p:txBody>
      </p:sp>
      <p:graphicFrame>
        <p:nvGraphicFramePr>
          <p:cNvPr id="1026" name="Object 2"/>
          <p:cNvGraphicFramePr>
            <a:graphicFrameLocks noChangeAspect="1"/>
          </p:cNvGraphicFramePr>
          <p:nvPr/>
        </p:nvGraphicFramePr>
        <p:xfrm>
          <a:off x="1828800" y="838200"/>
          <a:ext cx="8534400" cy="5715000"/>
        </p:xfrm>
        <a:graphic>
          <a:graphicData uri="http://schemas.openxmlformats.org/presentationml/2006/ole">
            <mc:AlternateContent xmlns:mc="http://schemas.openxmlformats.org/markup-compatibility/2006">
              <mc:Choice xmlns:v="urn:schemas-microsoft-com:vml" Requires="v">
                <p:oleObj spid="_x0000_s1026" name="Worksheet" r:id="rId3" imgW="7582442" imgH="5353291" progId="Excel.Sheet.8">
                  <p:embed/>
                </p:oleObj>
              </mc:Choice>
              <mc:Fallback>
                <p:oleObj name="Worksheet" r:id="rId3" imgW="7582442" imgH="5353291"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838200"/>
                        <a:ext cx="8534400" cy="5715000"/>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5171" name="Text Box 3"/>
          <p:cNvSpPr txBox="1">
            <a:spLocks noChangeArrowheads="1"/>
          </p:cNvSpPr>
          <p:nvPr/>
        </p:nvSpPr>
        <p:spPr bwMode="auto">
          <a:xfrm>
            <a:off x="2514600" y="228601"/>
            <a:ext cx="68580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GRAFICO DE PUNTO DE EQUILIBRIO</a:t>
            </a:r>
            <a:endParaRPr lang="en-US" sz="2400">
              <a:effectLst>
                <a:outerShdw blurRad="38100" dist="38100" dir="2700000" algn="tl">
                  <a:srgbClr val="C0C0C0"/>
                </a:outerShdw>
              </a:effectLst>
              <a:latin typeface="Times New Roman" pitchFamily="18" charset="0"/>
              <a:cs typeface="Arial" charset="0"/>
            </a:endParaRPr>
          </a:p>
        </p:txBody>
      </p:sp>
      <p:sp>
        <p:nvSpPr>
          <p:cNvPr id="1029" name="Freeform 4"/>
          <p:cNvSpPr>
            <a:spLocks/>
          </p:cNvSpPr>
          <p:nvPr/>
        </p:nvSpPr>
        <p:spPr bwMode="auto">
          <a:xfrm>
            <a:off x="6400800" y="1371600"/>
            <a:ext cx="2286000" cy="1752600"/>
          </a:xfrm>
          <a:custGeom>
            <a:avLst/>
            <a:gdLst>
              <a:gd name="T0" fmla="*/ 1440 w 1440"/>
              <a:gd name="T1" fmla="*/ 0 h 1104"/>
              <a:gd name="T2" fmla="*/ 1440 w 1440"/>
              <a:gd name="T3" fmla="*/ 432 h 1104"/>
              <a:gd name="T4" fmla="*/ 0 w 1440"/>
              <a:gd name="T5" fmla="*/ 1104 h 1104"/>
              <a:gd name="T6" fmla="*/ 1440 w 1440"/>
              <a:gd name="T7" fmla="*/ 0 h 1104"/>
              <a:gd name="T8" fmla="*/ 0 60000 65536"/>
              <a:gd name="T9" fmla="*/ 0 60000 65536"/>
              <a:gd name="T10" fmla="*/ 0 60000 65536"/>
              <a:gd name="T11" fmla="*/ 0 60000 65536"/>
              <a:gd name="T12" fmla="*/ 0 w 1440"/>
              <a:gd name="T13" fmla="*/ 0 h 1104"/>
              <a:gd name="T14" fmla="*/ 1440 w 1440"/>
              <a:gd name="T15" fmla="*/ 1104 h 1104"/>
            </a:gdLst>
            <a:ahLst/>
            <a:cxnLst>
              <a:cxn ang="T8">
                <a:pos x="T0" y="T1"/>
              </a:cxn>
              <a:cxn ang="T9">
                <a:pos x="T2" y="T3"/>
              </a:cxn>
              <a:cxn ang="T10">
                <a:pos x="T4" y="T5"/>
              </a:cxn>
              <a:cxn ang="T11">
                <a:pos x="T6" y="T7"/>
              </a:cxn>
            </a:cxnLst>
            <a:rect l="T12" t="T13" r="T14" b="T15"/>
            <a:pathLst>
              <a:path w="1440" h="1104">
                <a:moveTo>
                  <a:pt x="1440" y="0"/>
                </a:moveTo>
                <a:lnTo>
                  <a:pt x="1440" y="432"/>
                </a:lnTo>
                <a:lnTo>
                  <a:pt x="0" y="1104"/>
                </a:lnTo>
                <a:lnTo>
                  <a:pt x="1440" y="0"/>
                </a:lnTo>
                <a:close/>
              </a:path>
            </a:pathLst>
          </a:custGeom>
          <a:solidFill>
            <a:srgbClr val="CC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030" name="Freeform 5"/>
          <p:cNvSpPr>
            <a:spLocks/>
          </p:cNvSpPr>
          <p:nvPr/>
        </p:nvSpPr>
        <p:spPr bwMode="auto">
          <a:xfrm>
            <a:off x="3733800" y="3352800"/>
            <a:ext cx="2362200" cy="1752600"/>
          </a:xfrm>
          <a:custGeom>
            <a:avLst/>
            <a:gdLst>
              <a:gd name="T0" fmla="*/ 0 w 1488"/>
              <a:gd name="T1" fmla="*/ 1104 h 1104"/>
              <a:gd name="T2" fmla="*/ 0 w 1488"/>
              <a:gd name="T3" fmla="*/ 672 h 1104"/>
              <a:gd name="T4" fmla="*/ 1488 w 1488"/>
              <a:gd name="T5" fmla="*/ 0 h 1104"/>
              <a:gd name="T6" fmla="*/ 0 w 1488"/>
              <a:gd name="T7" fmla="*/ 1104 h 1104"/>
              <a:gd name="T8" fmla="*/ 0 60000 65536"/>
              <a:gd name="T9" fmla="*/ 0 60000 65536"/>
              <a:gd name="T10" fmla="*/ 0 60000 65536"/>
              <a:gd name="T11" fmla="*/ 0 60000 65536"/>
              <a:gd name="T12" fmla="*/ 0 w 1488"/>
              <a:gd name="T13" fmla="*/ 0 h 1104"/>
              <a:gd name="T14" fmla="*/ 1488 w 1488"/>
              <a:gd name="T15" fmla="*/ 1104 h 1104"/>
            </a:gdLst>
            <a:ahLst/>
            <a:cxnLst>
              <a:cxn ang="T8">
                <a:pos x="T0" y="T1"/>
              </a:cxn>
              <a:cxn ang="T9">
                <a:pos x="T2" y="T3"/>
              </a:cxn>
              <a:cxn ang="T10">
                <a:pos x="T4" y="T5"/>
              </a:cxn>
              <a:cxn ang="T11">
                <a:pos x="T6" y="T7"/>
              </a:cxn>
            </a:cxnLst>
            <a:rect l="T12" t="T13" r="T14" b="T15"/>
            <a:pathLst>
              <a:path w="1488" h="1104">
                <a:moveTo>
                  <a:pt x="0" y="1104"/>
                </a:moveTo>
                <a:lnTo>
                  <a:pt x="0" y="672"/>
                </a:lnTo>
                <a:lnTo>
                  <a:pt x="1488" y="0"/>
                </a:lnTo>
                <a:lnTo>
                  <a:pt x="0" y="1104"/>
                </a:lnTo>
                <a:close/>
              </a:path>
            </a:pathLst>
          </a:custGeom>
          <a:solidFill>
            <a:srgbClr val="D60093"/>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031" name="Line 6"/>
          <p:cNvSpPr>
            <a:spLocks noChangeShapeType="1"/>
          </p:cNvSpPr>
          <p:nvPr/>
        </p:nvSpPr>
        <p:spPr bwMode="auto">
          <a:xfrm>
            <a:off x="6248400" y="3200400"/>
            <a:ext cx="0" cy="198120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032" name="Line 7"/>
          <p:cNvSpPr>
            <a:spLocks noChangeShapeType="1"/>
          </p:cNvSpPr>
          <p:nvPr/>
        </p:nvSpPr>
        <p:spPr bwMode="auto">
          <a:xfrm flipH="1">
            <a:off x="3733800" y="3200400"/>
            <a:ext cx="2514600" cy="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VE"/>
          </a:p>
        </p:txBody>
      </p:sp>
    </p:spTree>
    <p:extLst>
      <p:ext uri="{BB962C8B-B14F-4D97-AF65-F5344CB8AC3E}">
        <p14:creationId xmlns:p14="http://schemas.microsoft.com/office/powerpoint/2010/main" val="346800018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E81BEB6-8C7D-4BBA-81BB-1FCB40039662}" type="slidenum">
              <a:rPr lang="es-ES" altLang="es-VE"/>
              <a:pPr eaLnBrk="1" hangingPunct="1"/>
              <a:t>106</a:t>
            </a:fld>
            <a:endParaRPr lang="es-ES" altLang="es-VE"/>
          </a:p>
        </p:txBody>
      </p:sp>
      <p:sp>
        <p:nvSpPr>
          <p:cNvPr id="136194" name="Text Box 2"/>
          <p:cNvSpPr txBox="1">
            <a:spLocks noChangeArrowheads="1"/>
          </p:cNvSpPr>
          <p:nvPr/>
        </p:nvSpPr>
        <p:spPr bwMode="auto">
          <a:xfrm>
            <a:off x="2209800" y="457200"/>
            <a:ext cx="76962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6. NIVEL DE OPERACIONES PARA UNA  UTILIDAD META</a:t>
            </a:r>
            <a:endParaRPr lang="en-US" sz="2400">
              <a:effectLst>
                <a:outerShdw blurRad="38100" dist="38100" dir="2700000" algn="tl">
                  <a:srgbClr val="C0C0C0"/>
                </a:outerShdw>
              </a:effectLst>
              <a:latin typeface="Times New Roman" pitchFamily="18" charset="0"/>
              <a:cs typeface="Arial" charset="0"/>
            </a:endParaRPr>
          </a:p>
        </p:txBody>
      </p:sp>
      <p:sp>
        <p:nvSpPr>
          <p:cNvPr id="117764" name="Text Box 3"/>
          <p:cNvSpPr txBox="1">
            <a:spLocks noChangeArrowheads="1"/>
          </p:cNvSpPr>
          <p:nvPr/>
        </p:nvSpPr>
        <p:spPr bwMode="auto">
          <a:xfrm>
            <a:off x="2286000" y="1447801"/>
            <a:ext cx="7924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EJEMPLO.- El mismo anterior pero considerando una utilidad en operaciones de $ 1.200.</a:t>
            </a:r>
          </a:p>
          <a:p>
            <a:pPr>
              <a:spcBef>
                <a:spcPct val="50000"/>
              </a:spcBef>
            </a:pPr>
            <a:r>
              <a:rPr lang="en-US" altLang="es-VE" sz="2400">
                <a:latin typeface="Times New Roman" panose="02020603050405020304" pitchFamily="18" charset="0"/>
              </a:rPr>
              <a:t>6.1 </a:t>
            </a:r>
            <a:r>
              <a:rPr lang="en-US" altLang="es-VE" sz="2400" u="sng">
                <a:latin typeface="Times New Roman" panose="02020603050405020304" pitchFamily="18" charset="0"/>
              </a:rPr>
              <a:t>Determinación del número de unidades</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      6.1.1 </a:t>
            </a:r>
            <a:r>
              <a:rPr lang="en-US" altLang="es-VE" sz="2400" u="sng">
                <a:latin typeface="Times New Roman" panose="02020603050405020304" pitchFamily="18" charset="0"/>
              </a:rPr>
              <a:t>El Método de la Ecuación</a:t>
            </a:r>
          </a:p>
          <a:p>
            <a:pPr>
              <a:spcBef>
                <a:spcPct val="50000"/>
              </a:spcBef>
            </a:pPr>
            <a:r>
              <a:rPr lang="en-US" altLang="es-VE" sz="2400">
                <a:latin typeface="Times New Roman" panose="02020603050405020304" pitchFamily="18" charset="0"/>
              </a:rPr>
              <a:t>Utilidad Meta en Op. = Ingresos-Costos Variables-Costos Fijos</a:t>
            </a:r>
          </a:p>
          <a:p>
            <a:pPr>
              <a:spcBef>
                <a:spcPct val="50000"/>
              </a:spcBef>
            </a:pPr>
            <a:r>
              <a:rPr lang="en-US" altLang="es-VE" sz="2400">
                <a:latin typeface="Times New Roman" panose="02020603050405020304" pitchFamily="18" charset="0"/>
              </a:rPr>
              <a:t>                   UMO = (PVU x Q) - CVU x Q - CF </a:t>
            </a:r>
          </a:p>
          <a:p>
            <a:pPr>
              <a:spcBef>
                <a:spcPct val="50000"/>
              </a:spcBef>
            </a:pPr>
            <a:r>
              <a:rPr lang="en-US" altLang="es-VE" sz="2400">
                <a:latin typeface="Times New Roman" panose="02020603050405020304" pitchFamily="18" charset="0"/>
              </a:rPr>
              <a:t>PVU =   200             200 x Q - 120 x Q- 2.000 = 1.200</a:t>
            </a:r>
          </a:p>
          <a:p>
            <a:pPr>
              <a:spcBef>
                <a:spcPct val="50000"/>
              </a:spcBef>
            </a:pPr>
            <a:r>
              <a:rPr lang="en-US" altLang="es-VE" sz="2400">
                <a:latin typeface="Times New Roman" panose="02020603050405020304" pitchFamily="18" charset="0"/>
              </a:rPr>
              <a:t>CVU =   120                                80 Q = 2.000 + 1.200</a:t>
            </a:r>
          </a:p>
          <a:p>
            <a:pPr>
              <a:spcBef>
                <a:spcPct val="50000"/>
              </a:spcBef>
            </a:pPr>
            <a:r>
              <a:rPr lang="en-US" altLang="es-VE" sz="2400">
                <a:latin typeface="Times New Roman" panose="02020603050405020304" pitchFamily="18" charset="0"/>
              </a:rPr>
              <a:t>CF     = 2.000                                    Q = 3.200 / 80</a:t>
            </a:r>
          </a:p>
          <a:p>
            <a:pPr>
              <a:spcBef>
                <a:spcPct val="50000"/>
              </a:spcBef>
            </a:pPr>
            <a:r>
              <a:rPr lang="en-US" altLang="es-VE" sz="2400">
                <a:latin typeface="Times New Roman" panose="02020603050405020304" pitchFamily="18" charset="0"/>
              </a:rPr>
              <a:t>UMO = 1.200                                    Q = 40 un.</a:t>
            </a:r>
          </a:p>
        </p:txBody>
      </p:sp>
      <p:sp>
        <p:nvSpPr>
          <p:cNvPr id="117765" name="Line 4"/>
          <p:cNvSpPr>
            <a:spLocks noChangeShapeType="1"/>
          </p:cNvSpPr>
          <p:nvPr/>
        </p:nvSpPr>
        <p:spPr bwMode="auto">
          <a:xfrm>
            <a:off x="4648200" y="4495800"/>
            <a:ext cx="0" cy="2209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7766" name="Line 5"/>
          <p:cNvSpPr>
            <a:spLocks noChangeShapeType="1"/>
          </p:cNvSpPr>
          <p:nvPr/>
        </p:nvSpPr>
        <p:spPr bwMode="auto">
          <a:xfrm>
            <a:off x="4648200" y="4495800"/>
            <a:ext cx="4648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7767" name="Line 6"/>
          <p:cNvSpPr>
            <a:spLocks noChangeShapeType="1"/>
          </p:cNvSpPr>
          <p:nvPr/>
        </p:nvSpPr>
        <p:spPr bwMode="auto">
          <a:xfrm>
            <a:off x="9296400" y="4495800"/>
            <a:ext cx="0" cy="2209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7768" name="Line 7"/>
          <p:cNvSpPr>
            <a:spLocks noChangeShapeType="1"/>
          </p:cNvSpPr>
          <p:nvPr/>
        </p:nvSpPr>
        <p:spPr bwMode="auto">
          <a:xfrm flipV="1">
            <a:off x="4648200" y="6705600"/>
            <a:ext cx="4648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35301716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5D5A379-B9EB-4A3E-B037-2D457D5FD78E}" type="slidenum">
              <a:rPr lang="es-ES" altLang="es-VE"/>
              <a:pPr eaLnBrk="1" hangingPunct="1"/>
              <a:t>107</a:t>
            </a:fld>
            <a:endParaRPr lang="es-ES" altLang="es-VE"/>
          </a:p>
        </p:txBody>
      </p:sp>
      <p:sp>
        <p:nvSpPr>
          <p:cNvPr id="137218" name="Text Box 2"/>
          <p:cNvSpPr txBox="1">
            <a:spLocks noChangeArrowheads="1"/>
          </p:cNvSpPr>
          <p:nvPr/>
        </p:nvSpPr>
        <p:spPr bwMode="auto">
          <a:xfrm>
            <a:off x="2362200" y="533400"/>
            <a:ext cx="7848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6. NIVEL DE OPERACIONES PARA UNA UTILIDAD META</a:t>
            </a:r>
            <a:endParaRPr lang="en-US" sz="2400">
              <a:effectLst>
                <a:outerShdw blurRad="38100" dist="38100" dir="2700000" algn="tl">
                  <a:srgbClr val="C0C0C0"/>
                </a:outerShdw>
              </a:effectLst>
              <a:latin typeface="Times New Roman" pitchFamily="18" charset="0"/>
              <a:cs typeface="Arial" charset="0"/>
            </a:endParaRPr>
          </a:p>
        </p:txBody>
      </p:sp>
      <p:sp>
        <p:nvSpPr>
          <p:cNvPr id="118788" name="Text Box 3"/>
          <p:cNvSpPr txBox="1">
            <a:spLocks noChangeArrowheads="1"/>
          </p:cNvSpPr>
          <p:nvPr/>
        </p:nvSpPr>
        <p:spPr bwMode="auto">
          <a:xfrm>
            <a:off x="2514600" y="1828800"/>
            <a:ext cx="76962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6.2.2 </a:t>
            </a:r>
            <a:r>
              <a:rPr lang="en-US" altLang="es-VE" sz="2400" u="sng">
                <a:latin typeface="Times New Roman" panose="02020603050405020304" pitchFamily="18" charset="0"/>
              </a:rPr>
              <a:t>El Método del Margen de Contribución</a:t>
            </a:r>
            <a:endParaRPr lang="en-US" altLang="es-VE" sz="2400">
              <a:latin typeface="Times New Roman" panose="02020603050405020304" pitchFamily="18" charset="0"/>
            </a:endParaRPr>
          </a:p>
          <a:p>
            <a:pPr>
              <a:spcBef>
                <a:spcPct val="50000"/>
              </a:spcBef>
            </a:pPr>
            <a:r>
              <a:rPr lang="en-US" altLang="es-VE" sz="2400">
                <a:latin typeface="Times New Roman" panose="02020603050405020304" pitchFamily="18" charset="0"/>
              </a:rPr>
              <a:t>    QUM = (CF + UMO) / MCU</a:t>
            </a:r>
          </a:p>
          <a:p>
            <a:pPr>
              <a:spcBef>
                <a:spcPct val="50000"/>
              </a:spcBef>
            </a:pPr>
            <a:endParaRPr lang="en-US" altLang="es-VE" sz="2400">
              <a:latin typeface="Times New Roman" panose="02020603050405020304" pitchFamily="18" charset="0"/>
            </a:endParaRPr>
          </a:p>
          <a:p>
            <a:pPr>
              <a:spcBef>
                <a:spcPct val="50000"/>
              </a:spcBef>
            </a:pPr>
            <a:r>
              <a:rPr lang="en-US" altLang="es-VE" sz="2400">
                <a:latin typeface="Times New Roman" panose="02020603050405020304" pitchFamily="18" charset="0"/>
              </a:rPr>
              <a:t>CF     = 2.000                MCU = 200 - 120 = 80</a:t>
            </a:r>
          </a:p>
          <a:p>
            <a:pPr>
              <a:spcBef>
                <a:spcPct val="50000"/>
              </a:spcBef>
            </a:pPr>
            <a:r>
              <a:rPr lang="en-US" altLang="es-VE" sz="2400">
                <a:latin typeface="Times New Roman" panose="02020603050405020304" pitchFamily="18" charset="0"/>
              </a:rPr>
              <a:t>UMO = 1.200               QUM = (2.000 + 1.200) / 80</a:t>
            </a:r>
          </a:p>
          <a:p>
            <a:pPr>
              <a:spcBef>
                <a:spcPct val="50000"/>
              </a:spcBef>
            </a:pPr>
            <a:r>
              <a:rPr lang="en-US" altLang="es-VE" sz="2400">
                <a:latin typeface="Times New Roman" panose="02020603050405020304" pitchFamily="18" charset="0"/>
              </a:rPr>
              <a:t>PVU =     200                QUM = 40 un.</a:t>
            </a:r>
          </a:p>
          <a:p>
            <a:pPr>
              <a:spcBef>
                <a:spcPct val="50000"/>
              </a:spcBef>
            </a:pPr>
            <a:r>
              <a:rPr lang="en-US" altLang="es-VE" sz="2400">
                <a:latin typeface="Times New Roman" panose="02020603050405020304" pitchFamily="18" charset="0"/>
              </a:rPr>
              <a:t>CVU =     120</a:t>
            </a:r>
          </a:p>
          <a:p>
            <a:pPr>
              <a:spcBef>
                <a:spcPct val="50000"/>
              </a:spcBef>
            </a:pPr>
            <a:r>
              <a:rPr lang="en-US" altLang="es-VE" sz="2400">
                <a:latin typeface="Times New Roman" panose="02020603050405020304" pitchFamily="18" charset="0"/>
              </a:rPr>
              <a:t>MCU =  (PVU-CVU)</a:t>
            </a:r>
          </a:p>
        </p:txBody>
      </p:sp>
      <p:sp>
        <p:nvSpPr>
          <p:cNvPr id="118789" name="Line 4"/>
          <p:cNvSpPr>
            <a:spLocks noChangeShapeType="1"/>
          </p:cNvSpPr>
          <p:nvPr/>
        </p:nvSpPr>
        <p:spPr bwMode="auto">
          <a:xfrm>
            <a:off x="5181600" y="3429000"/>
            <a:ext cx="0" cy="1676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8790" name="Line 5"/>
          <p:cNvSpPr>
            <a:spLocks noChangeShapeType="1"/>
          </p:cNvSpPr>
          <p:nvPr/>
        </p:nvSpPr>
        <p:spPr bwMode="auto">
          <a:xfrm>
            <a:off x="5181600" y="3429000"/>
            <a:ext cx="396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8791" name="Line 6"/>
          <p:cNvSpPr>
            <a:spLocks noChangeShapeType="1"/>
          </p:cNvSpPr>
          <p:nvPr/>
        </p:nvSpPr>
        <p:spPr bwMode="auto">
          <a:xfrm>
            <a:off x="9144000" y="3429000"/>
            <a:ext cx="0" cy="1676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18792" name="Line 7"/>
          <p:cNvSpPr>
            <a:spLocks noChangeShapeType="1"/>
          </p:cNvSpPr>
          <p:nvPr/>
        </p:nvSpPr>
        <p:spPr bwMode="auto">
          <a:xfrm>
            <a:off x="5181600" y="5105400"/>
            <a:ext cx="396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47880743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42496CE-D8AE-4475-8486-6D06AE071B8F}" type="slidenum">
              <a:rPr lang="es-ES" altLang="es-VE"/>
              <a:pPr eaLnBrk="1" hangingPunct="1"/>
              <a:t>108</a:t>
            </a:fld>
            <a:endParaRPr lang="es-ES" altLang="es-VE"/>
          </a:p>
        </p:txBody>
      </p:sp>
      <p:sp>
        <p:nvSpPr>
          <p:cNvPr id="138242" name="Text Box 2"/>
          <p:cNvSpPr txBox="1">
            <a:spLocks noChangeArrowheads="1"/>
          </p:cNvSpPr>
          <p:nvPr/>
        </p:nvSpPr>
        <p:spPr bwMode="auto">
          <a:xfrm>
            <a:off x="2362200" y="0"/>
            <a:ext cx="75438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6. NIVEL DE OPERACIONES PARA UNA UTILIDAD META</a:t>
            </a:r>
          </a:p>
        </p:txBody>
      </p:sp>
      <p:sp>
        <p:nvSpPr>
          <p:cNvPr id="2053" name="Text Box 3"/>
          <p:cNvSpPr txBox="1">
            <a:spLocks noChangeArrowheads="1"/>
          </p:cNvSpPr>
          <p:nvPr/>
        </p:nvSpPr>
        <p:spPr bwMode="auto">
          <a:xfrm>
            <a:off x="2514600" y="11430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6.2.3 </a:t>
            </a:r>
            <a:r>
              <a:rPr lang="en-US" altLang="es-VE" sz="2400" u="sng">
                <a:latin typeface="Times New Roman" panose="02020603050405020304" pitchFamily="18" charset="0"/>
              </a:rPr>
              <a:t>El Método Gráfico</a:t>
            </a:r>
            <a:endParaRPr lang="en-US" altLang="es-VE" sz="2400">
              <a:latin typeface="Times New Roman" panose="02020603050405020304" pitchFamily="18" charset="0"/>
            </a:endParaRPr>
          </a:p>
        </p:txBody>
      </p:sp>
      <p:graphicFrame>
        <p:nvGraphicFramePr>
          <p:cNvPr id="2050" name="Object 4"/>
          <p:cNvGraphicFramePr>
            <a:graphicFrameLocks noChangeAspect="1"/>
          </p:cNvGraphicFramePr>
          <p:nvPr/>
        </p:nvGraphicFramePr>
        <p:xfrm>
          <a:off x="1905000" y="2057400"/>
          <a:ext cx="8534400" cy="4572000"/>
        </p:xfrm>
        <a:graphic>
          <a:graphicData uri="http://schemas.openxmlformats.org/presentationml/2006/ole">
            <mc:AlternateContent xmlns:mc="http://schemas.openxmlformats.org/markup-compatibility/2006">
              <mc:Choice xmlns:v="urn:schemas-microsoft-com:vml" Requires="v">
                <p:oleObj spid="_x0000_s2050" name="Worksheet" r:id="rId3" imgW="7582442" imgH="5353291" progId="Excel.Sheet.8">
                  <p:embed/>
                </p:oleObj>
              </mc:Choice>
              <mc:Fallback>
                <p:oleObj name="Worksheet" r:id="rId3" imgW="7582442" imgH="5353291"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057400"/>
                        <a:ext cx="8534400" cy="4572000"/>
                      </a:xfrm>
                      <a:prstGeom prst="rect">
                        <a:avLst/>
                      </a:prstGeom>
                      <a:solidFill>
                        <a:srgbClr val="C0C0C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4" name="Line 5"/>
          <p:cNvSpPr>
            <a:spLocks noChangeShapeType="1"/>
          </p:cNvSpPr>
          <p:nvPr/>
        </p:nvSpPr>
        <p:spPr bwMode="auto">
          <a:xfrm>
            <a:off x="77724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2055" name="Line 6"/>
          <p:cNvSpPr>
            <a:spLocks noChangeShapeType="1"/>
          </p:cNvSpPr>
          <p:nvPr/>
        </p:nvSpPr>
        <p:spPr bwMode="auto">
          <a:xfrm>
            <a:off x="7772400" y="3048000"/>
            <a:ext cx="0" cy="3810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2056" name="Line 7"/>
          <p:cNvSpPr>
            <a:spLocks noChangeShapeType="1"/>
          </p:cNvSpPr>
          <p:nvPr/>
        </p:nvSpPr>
        <p:spPr bwMode="auto">
          <a:xfrm>
            <a:off x="7772400" y="3048000"/>
            <a:ext cx="2133600" cy="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2057" name="Line 8"/>
          <p:cNvSpPr>
            <a:spLocks noChangeShapeType="1"/>
          </p:cNvSpPr>
          <p:nvPr/>
        </p:nvSpPr>
        <p:spPr bwMode="auto">
          <a:xfrm>
            <a:off x="7772400" y="3429000"/>
            <a:ext cx="2133600" cy="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2058" name="Line 9"/>
          <p:cNvSpPr>
            <a:spLocks noChangeShapeType="1"/>
          </p:cNvSpPr>
          <p:nvPr/>
        </p:nvSpPr>
        <p:spPr bwMode="auto">
          <a:xfrm>
            <a:off x="9067800" y="3048000"/>
            <a:ext cx="0" cy="381000"/>
          </a:xfrm>
          <a:prstGeom prst="line">
            <a:avLst/>
          </a:prstGeom>
          <a:noFill/>
          <a:ln w="9525">
            <a:solidFill>
              <a:schemeClr val="bg2"/>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2059" name="Text Box 10"/>
          <p:cNvSpPr txBox="1">
            <a:spLocks noChangeArrowheads="1"/>
          </p:cNvSpPr>
          <p:nvPr/>
        </p:nvSpPr>
        <p:spPr bwMode="auto">
          <a:xfrm>
            <a:off x="8991600" y="2971801"/>
            <a:ext cx="1219200" cy="466725"/>
          </a:xfrm>
          <a:prstGeom prst="rect">
            <a:avLst/>
          </a:prstGeom>
          <a:noFill/>
          <a:ln w="9525">
            <a:solidFill>
              <a:srgbClr val="CCCC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400">
                <a:solidFill>
                  <a:schemeClr val="bg2"/>
                </a:solidFill>
                <a:latin typeface="Times New Roman" panose="02020603050405020304" pitchFamily="18" charset="0"/>
              </a:rPr>
              <a:t>1.200</a:t>
            </a:r>
          </a:p>
        </p:txBody>
      </p:sp>
      <p:sp>
        <p:nvSpPr>
          <p:cNvPr id="2060" name="Line 11"/>
          <p:cNvSpPr>
            <a:spLocks noChangeShapeType="1"/>
          </p:cNvSpPr>
          <p:nvPr/>
        </p:nvSpPr>
        <p:spPr bwMode="auto">
          <a:xfrm>
            <a:off x="7772400" y="3429000"/>
            <a:ext cx="0" cy="213360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VE"/>
          </a:p>
        </p:txBody>
      </p:sp>
    </p:spTree>
    <p:extLst>
      <p:ext uri="{BB962C8B-B14F-4D97-AF65-F5344CB8AC3E}">
        <p14:creationId xmlns:p14="http://schemas.microsoft.com/office/powerpoint/2010/main" val="285409276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052501-5120-45FA-9C3C-732042AF9B4C}" type="slidenum">
              <a:rPr lang="es-ES" altLang="es-VE"/>
              <a:pPr eaLnBrk="1" hangingPunct="1"/>
              <a:t>109</a:t>
            </a:fld>
            <a:endParaRPr lang="es-ES" altLang="es-VE"/>
          </a:p>
        </p:txBody>
      </p:sp>
      <p:sp>
        <p:nvSpPr>
          <p:cNvPr id="139266" name="Text Box 2"/>
          <p:cNvSpPr txBox="1">
            <a:spLocks noChangeArrowheads="1"/>
          </p:cNvSpPr>
          <p:nvPr/>
        </p:nvSpPr>
        <p:spPr bwMode="auto">
          <a:xfrm>
            <a:off x="2286000" y="457201"/>
            <a:ext cx="80772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7. EL GRAFICO VOLUMEN-UTILIDAD</a:t>
            </a:r>
            <a:endParaRPr lang="en-US" sz="2400">
              <a:effectLst>
                <a:outerShdw blurRad="38100" dist="38100" dir="2700000" algn="tl">
                  <a:srgbClr val="C0C0C0"/>
                </a:outerShdw>
              </a:effectLst>
              <a:latin typeface="Times New Roman" pitchFamily="18" charset="0"/>
              <a:cs typeface="Arial" charset="0"/>
            </a:endParaRPr>
          </a:p>
        </p:txBody>
      </p:sp>
      <p:sp>
        <p:nvSpPr>
          <p:cNvPr id="3077" name="Text Box 3"/>
          <p:cNvSpPr txBox="1">
            <a:spLocks noChangeArrowheads="1"/>
          </p:cNvSpPr>
          <p:nvPr/>
        </p:nvSpPr>
        <p:spPr bwMode="auto">
          <a:xfrm>
            <a:off x="2667000" y="990601"/>
            <a:ext cx="7696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Es un método gráfico utilizado para ilustrar el impacto de los                 cambios en los volúmenes de operaciones sobre la utilidad en operaciones de la empresa.</a:t>
            </a:r>
          </a:p>
        </p:txBody>
      </p:sp>
      <p:graphicFrame>
        <p:nvGraphicFramePr>
          <p:cNvPr id="3074" name="Object 4"/>
          <p:cNvGraphicFramePr>
            <a:graphicFrameLocks noChangeAspect="1"/>
          </p:cNvGraphicFramePr>
          <p:nvPr/>
        </p:nvGraphicFramePr>
        <p:xfrm>
          <a:off x="2590800" y="2243138"/>
          <a:ext cx="7391400" cy="4386262"/>
        </p:xfrm>
        <a:graphic>
          <a:graphicData uri="http://schemas.openxmlformats.org/presentationml/2006/ole">
            <mc:AlternateContent xmlns:mc="http://schemas.openxmlformats.org/markup-compatibility/2006">
              <mc:Choice xmlns:v="urn:schemas-microsoft-com:vml" Requires="v">
                <p:oleObj spid="_x0000_s3074" name="Worksheet" r:id="rId3" imgW="4448491" imgH="2372087" progId="Excel.Sheet.8">
                  <p:embed/>
                </p:oleObj>
              </mc:Choice>
              <mc:Fallback>
                <p:oleObj name="Worksheet" r:id="rId3" imgW="4448491" imgH="237208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2243138"/>
                        <a:ext cx="7391400" cy="438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8" name="Freeform 5"/>
          <p:cNvSpPr>
            <a:spLocks/>
          </p:cNvSpPr>
          <p:nvPr/>
        </p:nvSpPr>
        <p:spPr bwMode="auto">
          <a:xfrm>
            <a:off x="4191000" y="4191000"/>
            <a:ext cx="2590800" cy="914400"/>
          </a:xfrm>
          <a:custGeom>
            <a:avLst/>
            <a:gdLst>
              <a:gd name="T0" fmla="*/ 1632 w 1632"/>
              <a:gd name="T1" fmla="*/ 0 h 576"/>
              <a:gd name="T2" fmla="*/ 0 w 1632"/>
              <a:gd name="T3" fmla="*/ 0 h 576"/>
              <a:gd name="T4" fmla="*/ 0 w 1632"/>
              <a:gd name="T5" fmla="*/ 576 h 576"/>
              <a:gd name="T6" fmla="*/ 1632 w 1632"/>
              <a:gd name="T7" fmla="*/ 0 h 576"/>
              <a:gd name="T8" fmla="*/ 0 60000 65536"/>
              <a:gd name="T9" fmla="*/ 0 60000 65536"/>
              <a:gd name="T10" fmla="*/ 0 60000 65536"/>
              <a:gd name="T11" fmla="*/ 0 60000 65536"/>
              <a:gd name="T12" fmla="*/ 0 w 1632"/>
              <a:gd name="T13" fmla="*/ 0 h 576"/>
              <a:gd name="T14" fmla="*/ 1632 w 1632"/>
              <a:gd name="T15" fmla="*/ 576 h 576"/>
            </a:gdLst>
            <a:ahLst/>
            <a:cxnLst>
              <a:cxn ang="T8">
                <a:pos x="T0" y="T1"/>
              </a:cxn>
              <a:cxn ang="T9">
                <a:pos x="T2" y="T3"/>
              </a:cxn>
              <a:cxn ang="T10">
                <a:pos x="T4" y="T5"/>
              </a:cxn>
              <a:cxn ang="T11">
                <a:pos x="T6" y="T7"/>
              </a:cxn>
            </a:cxnLst>
            <a:rect l="T12" t="T13" r="T14" b="T15"/>
            <a:pathLst>
              <a:path w="1632" h="576">
                <a:moveTo>
                  <a:pt x="1632" y="0"/>
                </a:moveTo>
                <a:lnTo>
                  <a:pt x="0" y="0"/>
                </a:lnTo>
                <a:lnTo>
                  <a:pt x="0" y="576"/>
                </a:lnTo>
                <a:lnTo>
                  <a:pt x="1632" y="0"/>
                </a:lnTo>
                <a:close/>
              </a:path>
            </a:pathLst>
          </a:custGeom>
          <a:solidFill>
            <a:srgbClr val="D60093"/>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3079" name="Freeform 6"/>
          <p:cNvSpPr>
            <a:spLocks/>
          </p:cNvSpPr>
          <p:nvPr/>
        </p:nvSpPr>
        <p:spPr bwMode="auto">
          <a:xfrm>
            <a:off x="6940550" y="3200400"/>
            <a:ext cx="2584450" cy="1004888"/>
          </a:xfrm>
          <a:custGeom>
            <a:avLst/>
            <a:gdLst>
              <a:gd name="T0" fmla="*/ 0 w 1628"/>
              <a:gd name="T1" fmla="*/ 606 h 633"/>
              <a:gd name="T2" fmla="*/ 166 w 1628"/>
              <a:gd name="T3" fmla="*/ 628 h 633"/>
              <a:gd name="T4" fmla="*/ 1628 w 1628"/>
              <a:gd name="T5" fmla="*/ 624 h 633"/>
              <a:gd name="T6" fmla="*/ 1628 w 1628"/>
              <a:gd name="T7" fmla="*/ 0 h 633"/>
              <a:gd name="T8" fmla="*/ 0 w 1628"/>
              <a:gd name="T9" fmla="*/ 606 h 633"/>
              <a:gd name="T10" fmla="*/ 0 60000 65536"/>
              <a:gd name="T11" fmla="*/ 0 60000 65536"/>
              <a:gd name="T12" fmla="*/ 0 60000 65536"/>
              <a:gd name="T13" fmla="*/ 0 60000 65536"/>
              <a:gd name="T14" fmla="*/ 0 60000 65536"/>
              <a:gd name="T15" fmla="*/ 0 w 1628"/>
              <a:gd name="T16" fmla="*/ 0 h 633"/>
              <a:gd name="T17" fmla="*/ 1628 w 1628"/>
              <a:gd name="T18" fmla="*/ 633 h 633"/>
            </a:gdLst>
            <a:ahLst/>
            <a:cxnLst>
              <a:cxn ang="T10">
                <a:pos x="T0" y="T1"/>
              </a:cxn>
              <a:cxn ang="T11">
                <a:pos x="T2" y="T3"/>
              </a:cxn>
              <a:cxn ang="T12">
                <a:pos x="T4" y="T5"/>
              </a:cxn>
              <a:cxn ang="T13">
                <a:pos x="T6" y="T7"/>
              </a:cxn>
              <a:cxn ang="T14">
                <a:pos x="T8" y="T9"/>
              </a:cxn>
            </a:cxnLst>
            <a:rect l="T15" t="T16" r="T17" b="T18"/>
            <a:pathLst>
              <a:path w="1628" h="633">
                <a:moveTo>
                  <a:pt x="0" y="606"/>
                </a:moveTo>
                <a:cubicBezTo>
                  <a:pt x="55" y="614"/>
                  <a:pt x="39" y="633"/>
                  <a:pt x="166" y="628"/>
                </a:cubicBezTo>
                <a:lnTo>
                  <a:pt x="1628" y="624"/>
                </a:lnTo>
                <a:lnTo>
                  <a:pt x="1628" y="0"/>
                </a:lnTo>
                <a:lnTo>
                  <a:pt x="0" y="606"/>
                </a:lnTo>
                <a:close/>
              </a:path>
            </a:pathLst>
          </a:custGeom>
          <a:solidFill>
            <a:srgbClr val="CC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Tree>
    <p:extLst>
      <p:ext uri="{BB962C8B-B14F-4D97-AF65-F5344CB8AC3E}">
        <p14:creationId xmlns:p14="http://schemas.microsoft.com/office/powerpoint/2010/main" val="388553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033C58-67C5-4929-BB21-F436005486F4}" type="slidenum">
              <a:rPr lang="es-ES" altLang="es-VE"/>
              <a:pPr eaLnBrk="1" hangingPunct="1"/>
              <a:t>11</a:t>
            </a:fld>
            <a:endParaRPr lang="es-ES" altLang="es-VE"/>
          </a:p>
        </p:txBody>
      </p:sp>
      <p:sp>
        <p:nvSpPr>
          <p:cNvPr id="21507" name="Rectangle 2"/>
          <p:cNvSpPr>
            <a:spLocks noGrp="1" noChangeArrowheads="1"/>
          </p:cNvSpPr>
          <p:nvPr>
            <p:ph type="title"/>
          </p:nvPr>
        </p:nvSpPr>
        <p:spPr/>
        <p:txBody>
          <a:bodyPr/>
          <a:lstStyle/>
          <a:p>
            <a:pPr eaLnBrk="1" hangingPunct="1"/>
            <a:r>
              <a:rPr lang="es-VE" altLang="es-VE" sz="3600"/>
              <a:t>6. EL ESTADO DE GANANCIAS Y PERDIDAS</a:t>
            </a:r>
            <a:endParaRPr lang="en-US" altLang="es-VE" sz="3600"/>
          </a:p>
        </p:txBody>
      </p:sp>
      <p:sp>
        <p:nvSpPr>
          <p:cNvPr id="21508" name="Rectangle 3"/>
          <p:cNvSpPr>
            <a:spLocks noGrp="1" noChangeArrowheads="1"/>
          </p:cNvSpPr>
          <p:nvPr>
            <p:ph type="body" idx="1"/>
          </p:nvPr>
        </p:nvSpPr>
        <p:spPr>
          <a:xfrm>
            <a:off x="2209801" y="1641476"/>
            <a:ext cx="8278813" cy="4454525"/>
          </a:xfrm>
        </p:spPr>
        <p:txBody>
          <a:bodyPr>
            <a:normAutofit lnSpcReduction="10000"/>
          </a:bodyPr>
          <a:lstStyle/>
          <a:p>
            <a:pPr eaLnBrk="1" hangingPunct="1">
              <a:lnSpc>
                <a:spcPct val="80000"/>
              </a:lnSpc>
              <a:buFontTx/>
              <a:buNone/>
            </a:pPr>
            <a:r>
              <a:rPr lang="es-VE" altLang="es-VE" sz="2400" b="1"/>
              <a:t>	</a:t>
            </a:r>
            <a:r>
              <a:rPr lang="es-VE" altLang="es-VE" sz="2400" b="1" u="sng"/>
              <a:t>RELACION CON EL BALANCE GENERAL</a:t>
            </a:r>
          </a:p>
          <a:p>
            <a:pPr eaLnBrk="1" hangingPunct="1">
              <a:lnSpc>
                <a:spcPct val="80000"/>
              </a:lnSpc>
            </a:pPr>
            <a:r>
              <a:rPr lang="es-VE" altLang="es-VE" sz="2400" b="1"/>
              <a:t>A = P + C 						                   </a:t>
            </a:r>
            <a:r>
              <a:rPr lang="es-VE" altLang="es-VE" sz="2400"/>
              <a:t>En donde:</a:t>
            </a:r>
            <a:r>
              <a:rPr lang="es-VE" altLang="es-VE" sz="2400" b="1"/>
              <a:t>   C= CS + UND  y UND = UNDn-1+ UE -DIV</a:t>
            </a:r>
          </a:p>
          <a:p>
            <a:pPr eaLnBrk="1" hangingPunct="1">
              <a:lnSpc>
                <a:spcPct val="80000"/>
              </a:lnSpc>
            </a:pPr>
            <a:r>
              <a:rPr lang="es-VE" altLang="es-VE" sz="2400"/>
              <a:t>Ello implica que: </a:t>
            </a:r>
            <a:r>
              <a:rPr lang="es-VE" altLang="es-VE" sz="2400" b="1"/>
              <a:t>A = P + CS + UNDn-1 + UE - DIV</a:t>
            </a:r>
          </a:p>
          <a:p>
            <a:pPr eaLnBrk="1" hangingPunct="1">
              <a:lnSpc>
                <a:spcPct val="80000"/>
              </a:lnSpc>
              <a:buFontTx/>
              <a:buNone/>
            </a:pPr>
            <a:endParaRPr lang="es-VE" altLang="es-VE" sz="2400" b="1"/>
          </a:p>
          <a:p>
            <a:pPr eaLnBrk="1" hangingPunct="1">
              <a:lnSpc>
                <a:spcPct val="80000"/>
              </a:lnSpc>
            </a:pPr>
            <a:r>
              <a:rPr lang="es-VE" altLang="es-VE" sz="2200"/>
              <a:t>En donde:</a:t>
            </a:r>
          </a:p>
          <a:p>
            <a:pPr eaLnBrk="1" hangingPunct="1">
              <a:lnSpc>
                <a:spcPct val="80000"/>
              </a:lnSpc>
            </a:pPr>
            <a:r>
              <a:rPr lang="es-VE" altLang="es-VE" sz="2200"/>
              <a:t> A  = Activos</a:t>
            </a:r>
          </a:p>
          <a:p>
            <a:pPr eaLnBrk="1" hangingPunct="1">
              <a:lnSpc>
                <a:spcPct val="80000"/>
              </a:lnSpc>
            </a:pPr>
            <a:r>
              <a:rPr lang="es-VE" altLang="es-VE" sz="2200"/>
              <a:t> P = Pasivos</a:t>
            </a:r>
          </a:p>
          <a:p>
            <a:pPr eaLnBrk="1" hangingPunct="1">
              <a:lnSpc>
                <a:spcPct val="80000"/>
              </a:lnSpc>
            </a:pPr>
            <a:r>
              <a:rPr lang="es-VE" altLang="es-VE" sz="2200"/>
              <a:t>CS = Capital Social </a:t>
            </a:r>
          </a:p>
          <a:p>
            <a:pPr eaLnBrk="1" hangingPunct="1">
              <a:lnSpc>
                <a:spcPct val="80000"/>
              </a:lnSpc>
            </a:pPr>
            <a:r>
              <a:rPr lang="es-ES" altLang="es-VE" sz="2200"/>
              <a:t>UND = Utilidad No Distribuida</a:t>
            </a:r>
          </a:p>
          <a:p>
            <a:pPr eaLnBrk="1" hangingPunct="1">
              <a:lnSpc>
                <a:spcPct val="80000"/>
              </a:lnSpc>
            </a:pPr>
            <a:r>
              <a:rPr lang="es-ES" altLang="es-VE" sz="2200"/>
              <a:t>UE =  Utilidad en el Ejercicio (Edo de Ganancias y Pérdidas)</a:t>
            </a:r>
          </a:p>
          <a:p>
            <a:pPr eaLnBrk="1" hangingPunct="1">
              <a:lnSpc>
                <a:spcPct val="80000"/>
              </a:lnSpc>
            </a:pPr>
            <a:r>
              <a:rPr lang="es-ES" altLang="es-VE" sz="2200"/>
              <a:t>DIV = Dividendos</a:t>
            </a:r>
            <a:r>
              <a:rPr lang="es-ES" altLang="es-VE" sz="2000"/>
              <a:t> </a:t>
            </a:r>
          </a:p>
          <a:p>
            <a:pPr lvl="4" eaLnBrk="1" hangingPunct="1">
              <a:lnSpc>
                <a:spcPct val="80000"/>
              </a:lnSpc>
              <a:buFontTx/>
              <a:buNone/>
            </a:pPr>
            <a:endParaRPr lang="en-US" altLang="es-VE" smtClean="0"/>
          </a:p>
        </p:txBody>
      </p:sp>
    </p:spTree>
    <p:extLst>
      <p:ext uri="{BB962C8B-B14F-4D97-AF65-F5344CB8AC3E}">
        <p14:creationId xmlns:p14="http://schemas.microsoft.com/office/powerpoint/2010/main" val="212263237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A36143-B603-41D4-B6B1-379C287CE734}" type="slidenum">
              <a:rPr lang="es-ES" altLang="es-VE"/>
              <a:pPr eaLnBrk="1" hangingPunct="1"/>
              <a:t>110</a:t>
            </a:fld>
            <a:endParaRPr lang="es-ES" altLang="es-VE"/>
          </a:p>
        </p:txBody>
      </p:sp>
      <p:sp>
        <p:nvSpPr>
          <p:cNvPr id="140290" name="Text Box 2"/>
          <p:cNvSpPr txBox="1">
            <a:spLocks noChangeArrowheads="1"/>
          </p:cNvSpPr>
          <p:nvPr/>
        </p:nvSpPr>
        <p:spPr bwMode="auto">
          <a:xfrm>
            <a:off x="2286000" y="457200"/>
            <a:ext cx="7620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8- INCERTIDUMBRE Y ANALISIS DE SENSIBILIDAD</a:t>
            </a:r>
            <a:endParaRPr lang="en-US" sz="2400">
              <a:effectLst>
                <a:outerShdw blurRad="38100" dist="38100" dir="2700000" algn="tl">
                  <a:srgbClr val="C0C0C0"/>
                </a:outerShdw>
              </a:effectLst>
              <a:latin typeface="Times New Roman" pitchFamily="18" charset="0"/>
              <a:cs typeface="Arial" charset="0"/>
            </a:endParaRPr>
          </a:p>
        </p:txBody>
      </p:sp>
      <p:sp>
        <p:nvSpPr>
          <p:cNvPr id="119812" name="Text Box 3"/>
          <p:cNvSpPr txBox="1">
            <a:spLocks noChangeArrowheads="1"/>
          </p:cNvSpPr>
          <p:nvPr/>
        </p:nvSpPr>
        <p:spPr bwMode="auto">
          <a:xfrm>
            <a:off x="2590800" y="1676401"/>
            <a:ext cx="73152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000">
                <a:latin typeface="Times New Roman" panose="02020603050405020304" pitchFamily="18" charset="0"/>
              </a:rPr>
              <a:t>8.1 </a:t>
            </a:r>
            <a:r>
              <a:rPr lang="en-US" altLang="es-VE" sz="2000" u="sng">
                <a:latin typeface="Times New Roman" panose="02020603050405020304" pitchFamily="18" charset="0"/>
              </a:rPr>
              <a:t>Incertidumbre</a:t>
            </a:r>
            <a:r>
              <a:rPr lang="en-US" altLang="es-VE" sz="2000">
                <a:latin typeface="Times New Roman" panose="02020603050405020304" pitchFamily="18" charset="0"/>
              </a:rPr>
              <a:t>. Es la posibilidad  de que la cantidad real se desvíe de la cantidad estimada, basada en estimados y predicciones.</a:t>
            </a:r>
          </a:p>
          <a:p>
            <a:pPr>
              <a:spcBef>
                <a:spcPct val="50000"/>
              </a:spcBef>
            </a:pPr>
            <a:r>
              <a:rPr lang="en-US" altLang="es-VE" sz="2000">
                <a:latin typeface="Times New Roman" panose="02020603050405020304" pitchFamily="18" charset="0"/>
              </a:rPr>
              <a:t>8.2 </a:t>
            </a:r>
            <a:r>
              <a:rPr lang="en-US" altLang="es-VE" sz="2000" u="sng">
                <a:latin typeface="Times New Roman" panose="02020603050405020304" pitchFamily="18" charset="0"/>
              </a:rPr>
              <a:t>Análisis de Sensibilidad</a:t>
            </a:r>
            <a:r>
              <a:rPr lang="en-US" altLang="es-VE" sz="2000">
                <a:latin typeface="Times New Roman" panose="02020603050405020304" pitchFamily="18" charset="0"/>
              </a:rPr>
              <a:t>. Es una técnica de “qué sería o qué pasaría si”, que mide en que forma serían afectados los resultados                                                                                                                                         de un modelo de decisión si no se logra operar a los niveles de precios, costos y unidades originalmente estimados o pronosticados. Busca dar respuesta a preguntas tales como: ¿Cuál sería la utilidad en operaciones si el nivel de ventas disminuye en 5 % en relación al estimado original? ¿Cuál sería la utilidad en operaciones si el costo variable por unidad aumenta en 10%?</a:t>
            </a:r>
          </a:p>
          <a:p>
            <a:pPr>
              <a:spcBef>
                <a:spcPct val="50000"/>
              </a:spcBef>
            </a:pPr>
            <a:r>
              <a:rPr lang="en-US" altLang="es-VE" sz="2000">
                <a:latin typeface="Times New Roman" panose="02020603050405020304" pitchFamily="18" charset="0"/>
              </a:rPr>
              <a:t>8.3 </a:t>
            </a:r>
            <a:r>
              <a:rPr lang="en-US" altLang="es-VE" sz="2000" u="sng">
                <a:latin typeface="Times New Roman" panose="02020603050405020304" pitchFamily="18" charset="0"/>
              </a:rPr>
              <a:t>Margen de Seguridad</a:t>
            </a:r>
            <a:r>
              <a:rPr lang="en-US" altLang="es-VE" sz="2000">
                <a:latin typeface="Times New Roman" panose="02020603050405020304" pitchFamily="18" charset="0"/>
              </a:rPr>
              <a:t>. Forma parte del análisis de sensiblidad y se utiliza para determinar la diferencia que existe entre los ingresos totales estimados al nivel de operaciones presupuestado y  los ingresos totales requeridos para el punto de equilibrio. </a:t>
            </a:r>
          </a:p>
        </p:txBody>
      </p:sp>
    </p:spTree>
    <p:extLst>
      <p:ext uri="{BB962C8B-B14F-4D97-AF65-F5344CB8AC3E}">
        <p14:creationId xmlns:p14="http://schemas.microsoft.com/office/powerpoint/2010/main" val="41449829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D316BE1-826D-4624-8B14-1194B290F31F}" type="slidenum">
              <a:rPr lang="es-ES" altLang="es-VE"/>
              <a:pPr eaLnBrk="1" hangingPunct="1"/>
              <a:t>111</a:t>
            </a:fld>
            <a:endParaRPr lang="es-ES" altLang="es-VE"/>
          </a:p>
        </p:txBody>
      </p:sp>
      <p:sp>
        <p:nvSpPr>
          <p:cNvPr id="141314" name="Text Box 2"/>
          <p:cNvSpPr txBox="1">
            <a:spLocks noChangeArrowheads="1"/>
          </p:cNvSpPr>
          <p:nvPr/>
        </p:nvSpPr>
        <p:spPr bwMode="auto">
          <a:xfrm>
            <a:off x="3200400" y="304800"/>
            <a:ext cx="64008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8. INCERTIDUMBRE Y ANALISIS DE SENSIBILIDAD</a:t>
            </a:r>
          </a:p>
        </p:txBody>
      </p:sp>
      <p:graphicFrame>
        <p:nvGraphicFramePr>
          <p:cNvPr id="4098" name="Object 3"/>
          <p:cNvGraphicFramePr>
            <a:graphicFrameLocks noChangeAspect="1"/>
          </p:cNvGraphicFramePr>
          <p:nvPr/>
        </p:nvGraphicFramePr>
        <p:xfrm>
          <a:off x="2909888" y="3541714"/>
          <a:ext cx="6083300" cy="3908425"/>
        </p:xfrm>
        <a:graphic>
          <a:graphicData uri="http://schemas.openxmlformats.org/presentationml/2006/ole">
            <mc:AlternateContent xmlns:mc="http://schemas.openxmlformats.org/markup-compatibility/2006">
              <mc:Choice xmlns:v="urn:schemas-microsoft-com:vml" Requires="v">
                <p:oleObj spid="_x0000_s4098" name="Document" r:id="rId3" imgW="6082560" imgH="3908520" progId="Word.Document.8">
                  <p:embed/>
                </p:oleObj>
              </mc:Choice>
              <mc:Fallback>
                <p:oleObj name="Document" r:id="rId3" imgW="6082560" imgH="390852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09888" y="3541714"/>
                        <a:ext cx="6083300" cy="3908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9" name="Object 4"/>
          <p:cNvGraphicFramePr>
            <a:graphicFrameLocks noChangeAspect="1"/>
          </p:cNvGraphicFramePr>
          <p:nvPr/>
        </p:nvGraphicFramePr>
        <p:xfrm>
          <a:off x="2438400" y="2057400"/>
          <a:ext cx="7848600" cy="4800600"/>
        </p:xfrm>
        <a:graphic>
          <a:graphicData uri="http://schemas.openxmlformats.org/presentationml/2006/ole">
            <mc:AlternateContent xmlns:mc="http://schemas.openxmlformats.org/markup-compatibility/2006">
              <mc:Choice xmlns:v="urn:schemas-microsoft-com:vml" Requires="v">
                <p:oleObj spid="_x0000_s4099" name="Documento" r:id="rId5" imgW="5632920" imgH="2828880" progId="Word.Document.8">
                  <p:embed/>
                </p:oleObj>
              </mc:Choice>
              <mc:Fallback>
                <p:oleObj name="Documento" r:id="rId5" imgW="5632920" imgH="282888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2057400"/>
                        <a:ext cx="7848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2" name="Text Box 5"/>
          <p:cNvSpPr txBox="1">
            <a:spLocks noChangeArrowheads="1"/>
          </p:cNvSpPr>
          <p:nvPr/>
        </p:nvSpPr>
        <p:spPr bwMode="auto">
          <a:xfrm>
            <a:off x="5334000" y="1295401"/>
            <a:ext cx="502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400">
                <a:latin typeface="Times New Roman" panose="02020603050405020304" pitchFamily="18" charset="0"/>
              </a:rPr>
              <a:t>Ingreso requerido para una utilidad en operaciones de:</a:t>
            </a:r>
          </a:p>
        </p:txBody>
      </p:sp>
      <p:sp>
        <p:nvSpPr>
          <p:cNvPr id="4103" name="Text Box 6"/>
          <p:cNvSpPr txBox="1">
            <a:spLocks noChangeArrowheads="1"/>
          </p:cNvSpPr>
          <p:nvPr/>
        </p:nvSpPr>
        <p:spPr bwMode="auto">
          <a:xfrm>
            <a:off x="6934200" y="62484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400">
                <a:latin typeface="Times New Roman" panose="02020603050405020304" pitchFamily="18" charset="0"/>
              </a:rPr>
              <a:t>PV = $ 200</a:t>
            </a:r>
          </a:p>
        </p:txBody>
      </p:sp>
      <p:sp>
        <p:nvSpPr>
          <p:cNvPr id="4104" name="Line 7"/>
          <p:cNvSpPr>
            <a:spLocks noChangeShapeType="1"/>
          </p:cNvSpPr>
          <p:nvPr/>
        </p:nvSpPr>
        <p:spPr bwMode="auto">
          <a:xfrm>
            <a:off x="5486400" y="2057400"/>
            <a:ext cx="472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VE"/>
          </a:p>
        </p:txBody>
      </p:sp>
    </p:spTree>
    <p:extLst>
      <p:ext uri="{BB962C8B-B14F-4D97-AF65-F5344CB8AC3E}">
        <p14:creationId xmlns:p14="http://schemas.microsoft.com/office/powerpoint/2010/main" val="385353377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C4244A8-5C9D-4D93-8435-D2EFEF357C5E}" type="slidenum">
              <a:rPr lang="es-ES" altLang="es-VE"/>
              <a:pPr eaLnBrk="1" hangingPunct="1"/>
              <a:t>112</a:t>
            </a:fld>
            <a:endParaRPr lang="es-ES" altLang="es-VE"/>
          </a:p>
        </p:txBody>
      </p:sp>
      <p:sp>
        <p:nvSpPr>
          <p:cNvPr id="142338" name="Text Box 2"/>
          <p:cNvSpPr txBox="1">
            <a:spLocks noChangeArrowheads="1"/>
          </p:cNvSpPr>
          <p:nvPr/>
        </p:nvSpPr>
        <p:spPr bwMode="auto">
          <a:xfrm>
            <a:off x="2286000" y="304800"/>
            <a:ext cx="7848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9. PLANIFICACION DE COSTOS Y LA RELACION COSTO-VOLUMEN-UTILIDAD</a:t>
            </a:r>
          </a:p>
        </p:txBody>
      </p:sp>
      <p:sp>
        <p:nvSpPr>
          <p:cNvPr id="120836" name="Text Box 3"/>
          <p:cNvSpPr txBox="1">
            <a:spLocks noChangeArrowheads="1"/>
          </p:cNvSpPr>
          <p:nvPr/>
        </p:nvSpPr>
        <p:spPr bwMode="auto">
          <a:xfrm>
            <a:off x="1981200" y="1524001"/>
            <a:ext cx="8610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9.1 </a:t>
            </a:r>
            <a:r>
              <a:rPr lang="en-US" altLang="es-VE" sz="2400" u="sng">
                <a:latin typeface="Times New Roman" panose="02020603050405020304" pitchFamily="18" charset="0"/>
              </a:rPr>
              <a:t>Alternativas de Estructuras de Costos Fijos/Costos Variables</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El análisis de sensibilidad realza los riesgos de una estructura de  costos existente. Esto puede obligar al gerente a considerar otras alternativas de estructuras de costos.</a:t>
            </a:r>
          </a:p>
          <a:p>
            <a:pPr>
              <a:spcBef>
                <a:spcPct val="50000"/>
              </a:spcBef>
            </a:pPr>
            <a:r>
              <a:rPr lang="en-US" altLang="es-VE" sz="2400">
                <a:latin typeface="Times New Roman" panose="02020603050405020304" pitchFamily="18" charset="0"/>
              </a:rPr>
              <a:t>9.2 </a:t>
            </a:r>
            <a:r>
              <a:rPr lang="en-US" altLang="es-VE" sz="2400" u="sng">
                <a:latin typeface="Times New Roman" panose="02020603050405020304" pitchFamily="18" charset="0"/>
              </a:rPr>
              <a:t>Ejemplo</a:t>
            </a:r>
            <a:r>
              <a:rPr lang="en-US" altLang="es-VE" sz="2400">
                <a:latin typeface="Times New Roman" panose="02020603050405020304" pitchFamily="18" charset="0"/>
              </a:rPr>
              <a:t>. </a:t>
            </a:r>
          </a:p>
          <a:p>
            <a:pPr>
              <a:spcBef>
                <a:spcPct val="50000"/>
              </a:spcBef>
            </a:pPr>
            <a:r>
              <a:rPr lang="en-US" altLang="es-VE" sz="2400">
                <a:latin typeface="Times New Roman" panose="02020603050405020304" pitchFamily="18" charset="0"/>
              </a:rPr>
              <a:t>Considérese el ejemplo que se ha venido analizando.</a:t>
            </a:r>
          </a:p>
          <a:p>
            <a:pPr>
              <a:spcBef>
                <a:spcPct val="50000"/>
              </a:spcBef>
              <a:buFontTx/>
              <a:buChar char="•"/>
            </a:pPr>
            <a:r>
              <a:rPr lang="en-US" altLang="es-VE" sz="2400">
                <a:latin typeface="Times New Roman" panose="02020603050405020304" pitchFamily="18" charset="0"/>
              </a:rPr>
              <a:t> Alternativa 1.- Costo Fijo: $ 2.000; CV= $ 120/Un</a:t>
            </a:r>
          </a:p>
          <a:p>
            <a:pPr>
              <a:spcBef>
                <a:spcPct val="50000"/>
              </a:spcBef>
              <a:buFontTx/>
              <a:buChar char="•"/>
            </a:pPr>
            <a:r>
              <a:rPr lang="en-US" altLang="es-VE" sz="2400">
                <a:latin typeface="Times New Roman" panose="02020603050405020304" pitchFamily="18" charset="0"/>
              </a:rPr>
              <a:t> Alternativa 2.- Costo Fijo: $ 1.400; CV = $ 120/Un +   5% VTAS</a:t>
            </a:r>
          </a:p>
          <a:p>
            <a:pPr>
              <a:spcBef>
                <a:spcPct val="50000"/>
              </a:spcBef>
              <a:buFontTx/>
              <a:buChar char="•"/>
            </a:pPr>
            <a:r>
              <a:rPr lang="en-US" altLang="es-VE" sz="2400">
                <a:latin typeface="Times New Roman" panose="02020603050405020304" pitchFamily="18" charset="0"/>
              </a:rPr>
              <a:t> Alternativa 3.- Costo Fijo: $        0; CV = $ 120/Un + 20% VTAS</a:t>
            </a:r>
          </a:p>
        </p:txBody>
      </p:sp>
    </p:spTree>
    <p:extLst>
      <p:ext uri="{BB962C8B-B14F-4D97-AF65-F5344CB8AC3E}">
        <p14:creationId xmlns:p14="http://schemas.microsoft.com/office/powerpoint/2010/main" val="35990494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91CE365-B150-4085-A82B-68FED27729A8}" type="slidenum">
              <a:rPr lang="es-ES" altLang="es-VE"/>
              <a:pPr eaLnBrk="1" hangingPunct="1"/>
              <a:t>113</a:t>
            </a:fld>
            <a:endParaRPr lang="es-ES" altLang="es-VE"/>
          </a:p>
        </p:txBody>
      </p:sp>
      <p:sp>
        <p:nvSpPr>
          <p:cNvPr id="143362" name="Text Box 2"/>
          <p:cNvSpPr txBox="1">
            <a:spLocks noChangeArrowheads="1"/>
          </p:cNvSpPr>
          <p:nvPr/>
        </p:nvSpPr>
        <p:spPr bwMode="auto">
          <a:xfrm>
            <a:off x="1524000" y="381000"/>
            <a:ext cx="9144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a:effectLst>
                  <a:outerShdw blurRad="38100" dist="38100" dir="2700000" algn="tl">
                    <a:srgbClr val="C0C0C0"/>
                  </a:outerShdw>
                </a:effectLst>
                <a:latin typeface="Times New Roman" pitchFamily="18" charset="0"/>
                <a:cs typeface="Arial" charset="0"/>
              </a:rPr>
              <a:t>9</a:t>
            </a:r>
            <a:r>
              <a:rPr lang="en-US" sz="2800">
                <a:solidFill>
                  <a:schemeClr val="tx2"/>
                </a:solidFill>
                <a:effectLst>
                  <a:outerShdw blurRad="38100" dist="38100" dir="2700000" algn="tl">
                    <a:srgbClr val="C0C0C0"/>
                  </a:outerShdw>
                </a:effectLst>
                <a:latin typeface="Times New Roman" pitchFamily="18" charset="0"/>
                <a:cs typeface="Arial" charset="0"/>
              </a:rPr>
              <a:t>. PLANIFICACION DE COSTOS Y LA RELACION COSTOS-VOLUMEN-UTILIDAD</a:t>
            </a:r>
          </a:p>
        </p:txBody>
      </p:sp>
      <p:graphicFrame>
        <p:nvGraphicFramePr>
          <p:cNvPr id="5122" name="Object 3"/>
          <p:cNvGraphicFramePr>
            <a:graphicFrameLocks noChangeAspect="1"/>
          </p:cNvGraphicFramePr>
          <p:nvPr/>
        </p:nvGraphicFramePr>
        <p:xfrm>
          <a:off x="3124200" y="1676400"/>
          <a:ext cx="6096000" cy="4876800"/>
        </p:xfrm>
        <a:graphic>
          <a:graphicData uri="http://schemas.openxmlformats.org/presentationml/2006/ole">
            <mc:AlternateContent xmlns:mc="http://schemas.openxmlformats.org/markup-compatibility/2006">
              <mc:Choice xmlns:v="urn:schemas-microsoft-com:vml" Requires="v">
                <p:oleObj spid="_x0000_s5122" name="Worksheet" r:id="rId3" imgW="3362551" imgH="2152891" progId="Excel.Sheet.8">
                  <p:embed/>
                </p:oleObj>
              </mc:Choice>
              <mc:Fallback>
                <p:oleObj name="Worksheet" r:id="rId3" imgW="3362551" imgH="2152891"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676400"/>
                        <a:ext cx="6096000" cy="4876800"/>
                      </a:xfrm>
                      <a:prstGeom prst="rect">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5" name="Freeform 4"/>
          <p:cNvSpPr>
            <a:spLocks/>
          </p:cNvSpPr>
          <p:nvPr/>
        </p:nvSpPr>
        <p:spPr bwMode="auto">
          <a:xfrm>
            <a:off x="4572000" y="3733800"/>
            <a:ext cx="1981200" cy="1295400"/>
          </a:xfrm>
          <a:custGeom>
            <a:avLst/>
            <a:gdLst>
              <a:gd name="T0" fmla="*/ 1248 w 1248"/>
              <a:gd name="T1" fmla="*/ 0 h 816"/>
              <a:gd name="T2" fmla="*/ 48 w 1248"/>
              <a:gd name="T3" fmla="*/ 480 h 816"/>
              <a:gd name="T4" fmla="*/ 0 w 1248"/>
              <a:gd name="T5" fmla="*/ 816 h 816"/>
              <a:gd name="T6" fmla="*/ 1248 w 1248"/>
              <a:gd name="T7" fmla="*/ 0 h 816"/>
              <a:gd name="T8" fmla="*/ 0 60000 65536"/>
              <a:gd name="T9" fmla="*/ 0 60000 65536"/>
              <a:gd name="T10" fmla="*/ 0 60000 65536"/>
              <a:gd name="T11" fmla="*/ 0 60000 65536"/>
              <a:gd name="T12" fmla="*/ 0 w 1248"/>
              <a:gd name="T13" fmla="*/ 0 h 816"/>
              <a:gd name="T14" fmla="*/ 1248 w 1248"/>
              <a:gd name="T15" fmla="*/ 816 h 816"/>
            </a:gdLst>
            <a:ahLst/>
            <a:cxnLst>
              <a:cxn ang="T8">
                <a:pos x="T0" y="T1"/>
              </a:cxn>
              <a:cxn ang="T9">
                <a:pos x="T2" y="T3"/>
              </a:cxn>
              <a:cxn ang="T10">
                <a:pos x="T4" y="T5"/>
              </a:cxn>
              <a:cxn ang="T11">
                <a:pos x="T6" y="T7"/>
              </a:cxn>
            </a:cxnLst>
            <a:rect l="T12" t="T13" r="T14" b="T15"/>
            <a:pathLst>
              <a:path w="1248" h="816">
                <a:moveTo>
                  <a:pt x="1248" y="0"/>
                </a:moveTo>
                <a:lnTo>
                  <a:pt x="48" y="480"/>
                </a:lnTo>
                <a:lnTo>
                  <a:pt x="0" y="816"/>
                </a:lnTo>
                <a:lnTo>
                  <a:pt x="1248" y="0"/>
                </a:lnTo>
                <a:close/>
              </a:path>
            </a:pathLst>
          </a:custGeom>
          <a:solidFill>
            <a:srgbClr val="D60093"/>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5126" name="Freeform 5"/>
          <p:cNvSpPr>
            <a:spLocks/>
          </p:cNvSpPr>
          <p:nvPr/>
        </p:nvSpPr>
        <p:spPr bwMode="auto">
          <a:xfrm>
            <a:off x="6858000" y="2209800"/>
            <a:ext cx="1981200" cy="1371600"/>
          </a:xfrm>
          <a:custGeom>
            <a:avLst/>
            <a:gdLst>
              <a:gd name="T0" fmla="*/ 1200 w 1248"/>
              <a:gd name="T1" fmla="*/ 48 h 864"/>
              <a:gd name="T2" fmla="*/ 0 w 1248"/>
              <a:gd name="T3" fmla="*/ 864 h 864"/>
              <a:gd name="T4" fmla="*/ 1248 w 1248"/>
              <a:gd name="T5" fmla="*/ 336 h 864"/>
              <a:gd name="T6" fmla="*/ 1248 w 1248"/>
              <a:gd name="T7" fmla="*/ 0 h 864"/>
              <a:gd name="T8" fmla="*/ 0 60000 65536"/>
              <a:gd name="T9" fmla="*/ 0 60000 65536"/>
              <a:gd name="T10" fmla="*/ 0 60000 65536"/>
              <a:gd name="T11" fmla="*/ 0 60000 65536"/>
              <a:gd name="T12" fmla="*/ 0 w 1248"/>
              <a:gd name="T13" fmla="*/ 0 h 864"/>
              <a:gd name="T14" fmla="*/ 1248 w 1248"/>
              <a:gd name="T15" fmla="*/ 864 h 864"/>
            </a:gdLst>
            <a:ahLst/>
            <a:cxnLst>
              <a:cxn ang="T8">
                <a:pos x="T0" y="T1"/>
              </a:cxn>
              <a:cxn ang="T9">
                <a:pos x="T2" y="T3"/>
              </a:cxn>
              <a:cxn ang="T10">
                <a:pos x="T4" y="T5"/>
              </a:cxn>
              <a:cxn ang="T11">
                <a:pos x="T6" y="T7"/>
              </a:cxn>
            </a:cxnLst>
            <a:rect l="T12" t="T13" r="T14" b="T15"/>
            <a:pathLst>
              <a:path w="1248" h="864">
                <a:moveTo>
                  <a:pt x="1200" y="48"/>
                </a:moveTo>
                <a:lnTo>
                  <a:pt x="0" y="864"/>
                </a:lnTo>
                <a:lnTo>
                  <a:pt x="1248" y="336"/>
                </a:lnTo>
                <a:lnTo>
                  <a:pt x="1248" y="0"/>
                </a:lnTo>
              </a:path>
            </a:pathLst>
          </a:custGeom>
          <a:solidFill>
            <a:srgbClr val="CC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5127" name="Text Box 6"/>
          <p:cNvSpPr txBox="1">
            <a:spLocks noChangeArrowheads="1"/>
          </p:cNvSpPr>
          <p:nvPr/>
        </p:nvSpPr>
        <p:spPr bwMode="auto">
          <a:xfrm>
            <a:off x="4343400" y="121920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400">
                <a:solidFill>
                  <a:schemeClr val="tx2"/>
                </a:solidFill>
                <a:latin typeface="Times New Roman" panose="02020603050405020304" pitchFamily="18" charset="0"/>
              </a:rPr>
              <a:t>ALTERNATIVA 1</a:t>
            </a:r>
            <a:endParaRPr lang="en-US" altLang="es-VE" sz="2400">
              <a:latin typeface="Times New Roman" panose="02020603050405020304" pitchFamily="18" charset="0"/>
            </a:endParaRPr>
          </a:p>
        </p:txBody>
      </p:sp>
      <p:sp>
        <p:nvSpPr>
          <p:cNvPr id="5128" name="Line 7"/>
          <p:cNvSpPr>
            <a:spLocks noChangeShapeType="1"/>
          </p:cNvSpPr>
          <p:nvPr/>
        </p:nvSpPr>
        <p:spPr bwMode="auto">
          <a:xfrm flipV="1">
            <a:off x="6781800" y="3657600"/>
            <a:ext cx="0" cy="137160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5129" name="Line 8"/>
          <p:cNvSpPr>
            <a:spLocks noChangeShapeType="1"/>
          </p:cNvSpPr>
          <p:nvPr/>
        </p:nvSpPr>
        <p:spPr bwMode="auto">
          <a:xfrm flipH="1">
            <a:off x="4648200" y="3581400"/>
            <a:ext cx="2133600" cy="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VE"/>
          </a:p>
        </p:txBody>
      </p:sp>
    </p:spTree>
    <p:extLst>
      <p:ext uri="{BB962C8B-B14F-4D97-AF65-F5344CB8AC3E}">
        <p14:creationId xmlns:p14="http://schemas.microsoft.com/office/powerpoint/2010/main" val="356447812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BA8781-6943-484F-B34E-5D740B6C1DF6}" type="slidenum">
              <a:rPr lang="es-ES" altLang="es-VE"/>
              <a:pPr eaLnBrk="1" hangingPunct="1"/>
              <a:t>114</a:t>
            </a:fld>
            <a:endParaRPr lang="es-ES" altLang="es-VE"/>
          </a:p>
        </p:txBody>
      </p:sp>
      <p:sp>
        <p:nvSpPr>
          <p:cNvPr id="144386" name="Text Box 2"/>
          <p:cNvSpPr txBox="1">
            <a:spLocks noChangeArrowheads="1"/>
          </p:cNvSpPr>
          <p:nvPr/>
        </p:nvSpPr>
        <p:spPr bwMode="auto">
          <a:xfrm>
            <a:off x="1828800" y="457200"/>
            <a:ext cx="85344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9. PLANIFICACION DE COSTOS Y LA RELACION COSTOS-VOLUMEN-UTILIDAD</a:t>
            </a:r>
            <a:endParaRPr lang="en-US" sz="2400">
              <a:effectLst>
                <a:outerShdw blurRad="38100" dist="38100" dir="2700000" algn="tl">
                  <a:srgbClr val="C0C0C0"/>
                </a:outerShdw>
              </a:effectLst>
              <a:latin typeface="Times New Roman" pitchFamily="18" charset="0"/>
              <a:cs typeface="Arial" charset="0"/>
            </a:endParaRPr>
          </a:p>
        </p:txBody>
      </p:sp>
      <p:graphicFrame>
        <p:nvGraphicFramePr>
          <p:cNvPr id="6146" name="Object 3"/>
          <p:cNvGraphicFramePr>
            <a:graphicFrameLocks noChangeAspect="1"/>
          </p:cNvGraphicFramePr>
          <p:nvPr/>
        </p:nvGraphicFramePr>
        <p:xfrm>
          <a:off x="3124200" y="1752600"/>
          <a:ext cx="6248400" cy="4876800"/>
        </p:xfrm>
        <a:graphic>
          <a:graphicData uri="http://schemas.openxmlformats.org/presentationml/2006/ole">
            <mc:AlternateContent xmlns:mc="http://schemas.openxmlformats.org/markup-compatibility/2006">
              <mc:Choice xmlns:v="urn:schemas-microsoft-com:vml" Requires="v">
                <p:oleObj spid="_x0000_s6146" name="Worksheet" r:id="rId3" imgW="3362551" imgH="2381491" progId="Excel.Sheet.8">
                  <p:embed/>
                </p:oleObj>
              </mc:Choice>
              <mc:Fallback>
                <p:oleObj name="Worksheet" r:id="rId3" imgW="3362551" imgH="2381491"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752600"/>
                        <a:ext cx="62484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9" name="Freeform 4"/>
          <p:cNvSpPr>
            <a:spLocks/>
          </p:cNvSpPr>
          <p:nvPr/>
        </p:nvSpPr>
        <p:spPr bwMode="auto">
          <a:xfrm>
            <a:off x="4648200" y="4114800"/>
            <a:ext cx="1600200" cy="1066800"/>
          </a:xfrm>
          <a:custGeom>
            <a:avLst/>
            <a:gdLst>
              <a:gd name="T0" fmla="*/ 1008 w 1008"/>
              <a:gd name="T1" fmla="*/ 0 h 672"/>
              <a:gd name="T2" fmla="*/ 0 w 1008"/>
              <a:gd name="T3" fmla="*/ 480 h 672"/>
              <a:gd name="T4" fmla="*/ 0 w 1008"/>
              <a:gd name="T5" fmla="*/ 672 h 672"/>
              <a:gd name="T6" fmla="*/ 1008 w 1008"/>
              <a:gd name="T7" fmla="*/ 0 h 672"/>
              <a:gd name="T8" fmla="*/ 0 60000 65536"/>
              <a:gd name="T9" fmla="*/ 0 60000 65536"/>
              <a:gd name="T10" fmla="*/ 0 60000 65536"/>
              <a:gd name="T11" fmla="*/ 0 60000 65536"/>
              <a:gd name="T12" fmla="*/ 0 w 1008"/>
              <a:gd name="T13" fmla="*/ 0 h 672"/>
              <a:gd name="T14" fmla="*/ 1008 w 1008"/>
              <a:gd name="T15" fmla="*/ 672 h 672"/>
            </a:gdLst>
            <a:ahLst/>
            <a:cxnLst>
              <a:cxn ang="T8">
                <a:pos x="T0" y="T1"/>
              </a:cxn>
              <a:cxn ang="T9">
                <a:pos x="T2" y="T3"/>
              </a:cxn>
              <a:cxn ang="T10">
                <a:pos x="T4" y="T5"/>
              </a:cxn>
              <a:cxn ang="T11">
                <a:pos x="T6" y="T7"/>
              </a:cxn>
            </a:cxnLst>
            <a:rect l="T12" t="T13" r="T14" b="T15"/>
            <a:pathLst>
              <a:path w="1008" h="672">
                <a:moveTo>
                  <a:pt x="1008" y="0"/>
                </a:moveTo>
                <a:lnTo>
                  <a:pt x="0" y="480"/>
                </a:lnTo>
                <a:lnTo>
                  <a:pt x="0" y="672"/>
                </a:lnTo>
                <a:lnTo>
                  <a:pt x="1008" y="0"/>
                </a:lnTo>
                <a:close/>
              </a:path>
            </a:pathLst>
          </a:custGeom>
          <a:solidFill>
            <a:srgbClr val="D60093"/>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6150" name="Freeform 5"/>
          <p:cNvSpPr>
            <a:spLocks/>
          </p:cNvSpPr>
          <p:nvPr/>
        </p:nvSpPr>
        <p:spPr bwMode="auto">
          <a:xfrm>
            <a:off x="6553200" y="2286000"/>
            <a:ext cx="2362200" cy="1676400"/>
          </a:xfrm>
          <a:custGeom>
            <a:avLst/>
            <a:gdLst>
              <a:gd name="T0" fmla="*/ 0 w 1488"/>
              <a:gd name="T1" fmla="*/ 1056 h 1056"/>
              <a:gd name="T2" fmla="*/ 1488 w 1488"/>
              <a:gd name="T3" fmla="*/ 336 h 1056"/>
              <a:gd name="T4" fmla="*/ 1488 w 1488"/>
              <a:gd name="T5" fmla="*/ 0 h 1056"/>
              <a:gd name="T6" fmla="*/ 0 w 1488"/>
              <a:gd name="T7" fmla="*/ 1056 h 1056"/>
              <a:gd name="T8" fmla="*/ 0 60000 65536"/>
              <a:gd name="T9" fmla="*/ 0 60000 65536"/>
              <a:gd name="T10" fmla="*/ 0 60000 65536"/>
              <a:gd name="T11" fmla="*/ 0 60000 65536"/>
              <a:gd name="T12" fmla="*/ 0 w 1488"/>
              <a:gd name="T13" fmla="*/ 0 h 1056"/>
              <a:gd name="T14" fmla="*/ 1488 w 1488"/>
              <a:gd name="T15" fmla="*/ 1056 h 1056"/>
            </a:gdLst>
            <a:ahLst/>
            <a:cxnLst>
              <a:cxn ang="T8">
                <a:pos x="T0" y="T1"/>
              </a:cxn>
              <a:cxn ang="T9">
                <a:pos x="T2" y="T3"/>
              </a:cxn>
              <a:cxn ang="T10">
                <a:pos x="T4" y="T5"/>
              </a:cxn>
              <a:cxn ang="T11">
                <a:pos x="T6" y="T7"/>
              </a:cxn>
            </a:cxnLst>
            <a:rect l="T12" t="T13" r="T14" b="T15"/>
            <a:pathLst>
              <a:path w="1488" h="1056">
                <a:moveTo>
                  <a:pt x="0" y="1056"/>
                </a:moveTo>
                <a:lnTo>
                  <a:pt x="1488" y="336"/>
                </a:lnTo>
                <a:lnTo>
                  <a:pt x="1488" y="0"/>
                </a:lnTo>
                <a:lnTo>
                  <a:pt x="0" y="1056"/>
                </a:lnTo>
                <a:close/>
              </a:path>
            </a:pathLst>
          </a:custGeom>
          <a:solidFill>
            <a:srgbClr val="CC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6151" name="Text Box 6"/>
          <p:cNvSpPr txBox="1">
            <a:spLocks noChangeArrowheads="1"/>
          </p:cNvSpPr>
          <p:nvPr/>
        </p:nvSpPr>
        <p:spPr bwMode="auto">
          <a:xfrm>
            <a:off x="4495800" y="14478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400">
                <a:solidFill>
                  <a:schemeClr val="tx2"/>
                </a:solidFill>
                <a:latin typeface="Times New Roman" panose="02020603050405020304" pitchFamily="18" charset="0"/>
              </a:rPr>
              <a:t>ALTERNATIVA 2</a:t>
            </a:r>
            <a:endParaRPr lang="en-US" altLang="es-VE" sz="2400">
              <a:latin typeface="Times New Roman" panose="02020603050405020304" pitchFamily="18" charset="0"/>
            </a:endParaRPr>
          </a:p>
        </p:txBody>
      </p:sp>
      <p:sp>
        <p:nvSpPr>
          <p:cNvPr id="6152" name="Line 7"/>
          <p:cNvSpPr>
            <a:spLocks noChangeShapeType="1"/>
          </p:cNvSpPr>
          <p:nvPr/>
        </p:nvSpPr>
        <p:spPr bwMode="auto">
          <a:xfrm>
            <a:off x="6400800" y="4038600"/>
            <a:ext cx="0" cy="121920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6153" name="Line 8"/>
          <p:cNvSpPr>
            <a:spLocks noChangeShapeType="1"/>
          </p:cNvSpPr>
          <p:nvPr/>
        </p:nvSpPr>
        <p:spPr bwMode="auto">
          <a:xfrm>
            <a:off x="4648200" y="4038600"/>
            <a:ext cx="1752600" cy="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s-VE"/>
          </a:p>
        </p:txBody>
      </p:sp>
    </p:spTree>
    <p:extLst>
      <p:ext uri="{BB962C8B-B14F-4D97-AF65-F5344CB8AC3E}">
        <p14:creationId xmlns:p14="http://schemas.microsoft.com/office/powerpoint/2010/main" val="322180440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C8E34EF-2D00-4559-90FB-0F1B070F2AB7}" type="slidenum">
              <a:rPr lang="es-ES" altLang="es-VE"/>
              <a:pPr eaLnBrk="1" hangingPunct="1"/>
              <a:t>115</a:t>
            </a:fld>
            <a:endParaRPr lang="es-ES" altLang="es-VE"/>
          </a:p>
        </p:txBody>
      </p:sp>
      <p:sp>
        <p:nvSpPr>
          <p:cNvPr id="145410" name="Text Box 2"/>
          <p:cNvSpPr txBox="1">
            <a:spLocks noChangeArrowheads="1"/>
          </p:cNvSpPr>
          <p:nvPr/>
        </p:nvSpPr>
        <p:spPr bwMode="auto">
          <a:xfrm>
            <a:off x="1828800" y="381000"/>
            <a:ext cx="84582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9. PLANIFICACION DE COSTOS Y LA RELACION COSTOS-VOLUMEN-UTILIDAD</a:t>
            </a:r>
            <a:endParaRPr lang="en-US" sz="2400">
              <a:effectLst>
                <a:outerShdw blurRad="38100" dist="38100" dir="2700000" algn="tl">
                  <a:srgbClr val="C0C0C0"/>
                </a:outerShdw>
              </a:effectLst>
              <a:latin typeface="Times New Roman" pitchFamily="18" charset="0"/>
              <a:cs typeface="Arial" charset="0"/>
            </a:endParaRPr>
          </a:p>
        </p:txBody>
      </p:sp>
      <p:graphicFrame>
        <p:nvGraphicFramePr>
          <p:cNvPr id="7170" name="Object 3"/>
          <p:cNvGraphicFramePr>
            <a:graphicFrameLocks noChangeAspect="1"/>
          </p:cNvGraphicFramePr>
          <p:nvPr/>
        </p:nvGraphicFramePr>
        <p:xfrm>
          <a:off x="2743200" y="1828800"/>
          <a:ext cx="6781800" cy="4724400"/>
        </p:xfrm>
        <a:graphic>
          <a:graphicData uri="http://schemas.openxmlformats.org/presentationml/2006/ole">
            <mc:AlternateContent xmlns:mc="http://schemas.openxmlformats.org/markup-compatibility/2006">
              <mc:Choice xmlns:v="urn:schemas-microsoft-com:vml" Requires="v">
                <p:oleObj spid="_x0000_s7170" name="Worksheet" r:id="rId3" imgW="3724772" imgH="2857862" progId="Excel.Sheet.8">
                  <p:embed/>
                </p:oleObj>
              </mc:Choice>
              <mc:Fallback>
                <p:oleObj name="Worksheet" r:id="rId3" imgW="3724772" imgH="2857862"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1828800"/>
                        <a:ext cx="6781800" cy="47244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3" name="Line 4"/>
          <p:cNvSpPr>
            <a:spLocks noChangeShapeType="1"/>
          </p:cNvSpPr>
          <p:nvPr/>
        </p:nvSpPr>
        <p:spPr bwMode="auto">
          <a:xfrm>
            <a:off x="9067800" y="23622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7174" name="Freeform 5"/>
          <p:cNvSpPr>
            <a:spLocks/>
          </p:cNvSpPr>
          <p:nvPr/>
        </p:nvSpPr>
        <p:spPr bwMode="auto">
          <a:xfrm>
            <a:off x="4800600" y="2286000"/>
            <a:ext cx="4343400" cy="2819400"/>
          </a:xfrm>
          <a:custGeom>
            <a:avLst/>
            <a:gdLst>
              <a:gd name="T0" fmla="*/ 2736 w 2736"/>
              <a:gd name="T1" fmla="*/ 0 h 1776"/>
              <a:gd name="T2" fmla="*/ 0 w 2736"/>
              <a:gd name="T3" fmla="*/ 1776 h 1776"/>
              <a:gd name="T4" fmla="*/ 2736 w 2736"/>
              <a:gd name="T5" fmla="*/ 336 h 1776"/>
              <a:gd name="T6" fmla="*/ 0 60000 65536"/>
              <a:gd name="T7" fmla="*/ 0 60000 65536"/>
              <a:gd name="T8" fmla="*/ 0 60000 65536"/>
              <a:gd name="T9" fmla="*/ 0 w 2736"/>
              <a:gd name="T10" fmla="*/ 0 h 1776"/>
              <a:gd name="T11" fmla="*/ 2736 w 2736"/>
              <a:gd name="T12" fmla="*/ 1776 h 1776"/>
            </a:gdLst>
            <a:ahLst/>
            <a:cxnLst>
              <a:cxn ang="T6">
                <a:pos x="T0" y="T1"/>
              </a:cxn>
              <a:cxn ang="T7">
                <a:pos x="T2" y="T3"/>
              </a:cxn>
              <a:cxn ang="T8">
                <a:pos x="T4" y="T5"/>
              </a:cxn>
            </a:cxnLst>
            <a:rect l="T9" t="T10" r="T11" b="T12"/>
            <a:pathLst>
              <a:path w="2736" h="1776">
                <a:moveTo>
                  <a:pt x="2736" y="0"/>
                </a:moveTo>
                <a:lnTo>
                  <a:pt x="0" y="1776"/>
                </a:lnTo>
                <a:lnTo>
                  <a:pt x="2736" y="336"/>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7175" name="Line 6"/>
          <p:cNvSpPr>
            <a:spLocks noChangeShapeType="1"/>
          </p:cNvSpPr>
          <p:nvPr/>
        </p:nvSpPr>
        <p:spPr bwMode="auto">
          <a:xfrm>
            <a:off x="9067800" y="2362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7176" name="Text Box 7"/>
          <p:cNvSpPr txBox="1">
            <a:spLocks noChangeArrowheads="1"/>
          </p:cNvSpPr>
          <p:nvPr/>
        </p:nvSpPr>
        <p:spPr bwMode="auto">
          <a:xfrm>
            <a:off x="4648200" y="1295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400">
                <a:solidFill>
                  <a:schemeClr val="tx2"/>
                </a:solidFill>
                <a:latin typeface="Times New Roman" panose="02020603050405020304" pitchFamily="18" charset="0"/>
              </a:rPr>
              <a:t>ALTERNATIVA 3</a:t>
            </a:r>
          </a:p>
        </p:txBody>
      </p:sp>
      <p:sp>
        <p:nvSpPr>
          <p:cNvPr id="7177" name="Freeform 8"/>
          <p:cNvSpPr>
            <a:spLocks/>
          </p:cNvSpPr>
          <p:nvPr/>
        </p:nvSpPr>
        <p:spPr bwMode="auto">
          <a:xfrm>
            <a:off x="4953000" y="2362200"/>
            <a:ext cx="4114800" cy="2667000"/>
          </a:xfrm>
          <a:custGeom>
            <a:avLst/>
            <a:gdLst>
              <a:gd name="T0" fmla="*/ 2592 w 2592"/>
              <a:gd name="T1" fmla="*/ 0 h 1680"/>
              <a:gd name="T2" fmla="*/ 0 w 2592"/>
              <a:gd name="T3" fmla="*/ 1680 h 1680"/>
              <a:gd name="T4" fmla="*/ 2592 w 2592"/>
              <a:gd name="T5" fmla="*/ 288 h 1680"/>
              <a:gd name="T6" fmla="*/ 2592 w 2592"/>
              <a:gd name="T7" fmla="*/ 0 h 1680"/>
              <a:gd name="T8" fmla="*/ 0 60000 65536"/>
              <a:gd name="T9" fmla="*/ 0 60000 65536"/>
              <a:gd name="T10" fmla="*/ 0 60000 65536"/>
              <a:gd name="T11" fmla="*/ 0 60000 65536"/>
              <a:gd name="T12" fmla="*/ 0 w 2592"/>
              <a:gd name="T13" fmla="*/ 0 h 1680"/>
              <a:gd name="T14" fmla="*/ 2592 w 2592"/>
              <a:gd name="T15" fmla="*/ 1680 h 1680"/>
            </a:gdLst>
            <a:ahLst/>
            <a:cxnLst>
              <a:cxn ang="T8">
                <a:pos x="T0" y="T1"/>
              </a:cxn>
              <a:cxn ang="T9">
                <a:pos x="T2" y="T3"/>
              </a:cxn>
              <a:cxn ang="T10">
                <a:pos x="T4" y="T5"/>
              </a:cxn>
              <a:cxn ang="T11">
                <a:pos x="T6" y="T7"/>
              </a:cxn>
            </a:cxnLst>
            <a:rect l="T12" t="T13" r="T14" b="T15"/>
            <a:pathLst>
              <a:path w="2592" h="1680">
                <a:moveTo>
                  <a:pt x="2592" y="0"/>
                </a:moveTo>
                <a:lnTo>
                  <a:pt x="0" y="1680"/>
                </a:lnTo>
                <a:lnTo>
                  <a:pt x="2592" y="288"/>
                </a:lnTo>
                <a:lnTo>
                  <a:pt x="2592" y="0"/>
                </a:lnTo>
                <a:close/>
              </a:path>
            </a:pathLst>
          </a:custGeom>
          <a:solidFill>
            <a:srgbClr val="CC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Tree>
    <p:extLst>
      <p:ext uri="{BB962C8B-B14F-4D97-AF65-F5344CB8AC3E}">
        <p14:creationId xmlns:p14="http://schemas.microsoft.com/office/powerpoint/2010/main" val="319850421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E087554-2E0C-4493-931F-1A07493587AE}" type="slidenum">
              <a:rPr lang="es-ES" altLang="es-VE"/>
              <a:pPr eaLnBrk="1" hangingPunct="1"/>
              <a:t>116</a:t>
            </a:fld>
            <a:endParaRPr lang="es-ES" altLang="es-VE"/>
          </a:p>
        </p:txBody>
      </p:sp>
      <p:sp>
        <p:nvSpPr>
          <p:cNvPr id="146434" name="Text Box 2"/>
          <p:cNvSpPr txBox="1">
            <a:spLocks noChangeArrowheads="1"/>
          </p:cNvSpPr>
          <p:nvPr/>
        </p:nvSpPr>
        <p:spPr bwMode="auto">
          <a:xfrm>
            <a:off x="2209800" y="304800"/>
            <a:ext cx="79248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10. EFECTO DE LA MEZCLA DE INGRESOS SOBRE LAS UTILIDADES</a:t>
            </a:r>
            <a:endParaRPr lang="en-US" sz="2400">
              <a:effectLst>
                <a:outerShdw blurRad="38100" dist="38100" dir="2700000" algn="tl">
                  <a:srgbClr val="C0C0C0"/>
                </a:outerShdw>
              </a:effectLst>
              <a:latin typeface="Times New Roman" pitchFamily="18" charset="0"/>
              <a:cs typeface="Arial" charset="0"/>
            </a:endParaRPr>
          </a:p>
        </p:txBody>
      </p:sp>
      <p:sp>
        <p:nvSpPr>
          <p:cNvPr id="121860" name="Text Box 3"/>
          <p:cNvSpPr txBox="1">
            <a:spLocks noChangeArrowheads="1"/>
          </p:cNvSpPr>
          <p:nvPr/>
        </p:nvSpPr>
        <p:spPr bwMode="auto">
          <a:xfrm>
            <a:off x="2438400" y="1295401"/>
            <a:ext cx="73914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10.1 </a:t>
            </a:r>
            <a:r>
              <a:rPr lang="en-US" altLang="es-VE" sz="2400" u="sng">
                <a:latin typeface="Times New Roman" panose="02020603050405020304" pitchFamily="18" charset="0"/>
              </a:rPr>
              <a:t>Mezcla de Ingresos</a:t>
            </a:r>
            <a:r>
              <a:rPr lang="en-US" altLang="es-VE" sz="2400">
                <a:latin typeface="Times New Roman" panose="02020603050405020304" pitchFamily="18" charset="0"/>
              </a:rPr>
              <a:t>. Tambien denominada mezcla de ventas. Es la combinación de ingresos por concepto de ventas de diferentes productos y servicios  cuya sumatoria constituye el ingreso total.</a:t>
            </a:r>
          </a:p>
          <a:p>
            <a:pPr>
              <a:spcBef>
                <a:spcPct val="50000"/>
              </a:spcBef>
            </a:pPr>
            <a:r>
              <a:rPr lang="en-US" altLang="es-VE" sz="2400">
                <a:latin typeface="Times New Roman" panose="02020603050405020304" pitchFamily="18" charset="0"/>
              </a:rPr>
              <a:t>10.2 </a:t>
            </a:r>
            <a:r>
              <a:rPr lang="en-US" altLang="es-VE" sz="2400" u="sng">
                <a:latin typeface="Times New Roman" panose="02020603050405020304" pitchFamily="18" charset="0"/>
              </a:rPr>
              <a:t>Ejemplo</a:t>
            </a:r>
            <a:r>
              <a:rPr lang="en-US" altLang="es-VE" sz="2400">
                <a:latin typeface="Times New Roman" panose="02020603050405020304" pitchFamily="18" charset="0"/>
              </a:rPr>
              <a:t>.- Supongamos que en el ejemplo que hemos venido analizando, la empresa vendedora ofrezca dos software: software 1 y software 2 y sus estimaciones de venta y costos sean las siguientes:</a:t>
            </a:r>
          </a:p>
          <a:p>
            <a:pPr>
              <a:spcBef>
                <a:spcPct val="50000"/>
              </a:spcBef>
            </a:pPr>
            <a:r>
              <a:rPr lang="en-US" altLang="es-VE" sz="2400" u="sng">
                <a:latin typeface="Times New Roman" panose="02020603050405020304" pitchFamily="18" charset="0"/>
              </a:rPr>
              <a:t>Descripción</a:t>
            </a:r>
            <a:r>
              <a:rPr lang="en-US" altLang="es-VE" sz="2400">
                <a:latin typeface="Times New Roman" panose="02020603050405020304" pitchFamily="18" charset="0"/>
              </a:rPr>
              <a:t>                         </a:t>
            </a:r>
            <a:r>
              <a:rPr lang="en-US" altLang="es-VE" sz="2400" u="sng">
                <a:latin typeface="Times New Roman" panose="02020603050405020304" pitchFamily="18" charset="0"/>
              </a:rPr>
              <a:t>Software 1</a:t>
            </a:r>
            <a:r>
              <a:rPr lang="en-US" altLang="es-VE" sz="2400">
                <a:latin typeface="Times New Roman" panose="02020603050405020304" pitchFamily="18" charset="0"/>
              </a:rPr>
              <a:t>        </a:t>
            </a:r>
            <a:r>
              <a:rPr lang="en-US" altLang="es-VE" sz="2400" u="sng">
                <a:latin typeface="Times New Roman" panose="02020603050405020304" pitchFamily="18" charset="0"/>
              </a:rPr>
              <a:t>Software 2</a:t>
            </a:r>
            <a:r>
              <a:rPr lang="en-US" altLang="es-VE" sz="2400">
                <a:latin typeface="Times New Roman" panose="02020603050405020304" pitchFamily="18" charset="0"/>
              </a:rPr>
              <a:t>     Venta de unidades                            60                      30     Precio de venta unitario               $ 200                 $ 130    Costos variables                           $ 120                 $   90   Costos fijos totales:                        Dos Mil Dólares</a:t>
            </a:r>
          </a:p>
          <a:p>
            <a:pPr>
              <a:spcBef>
                <a:spcPct val="50000"/>
              </a:spcBef>
            </a:pPr>
            <a:r>
              <a:rPr lang="en-US" altLang="es-VE" sz="2400">
                <a:latin typeface="Times New Roman" panose="02020603050405020304" pitchFamily="18" charset="0"/>
              </a:rPr>
              <a:t>                                              </a:t>
            </a:r>
          </a:p>
          <a:p>
            <a:pPr>
              <a:spcBef>
                <a:spcPct val="50000"/>
              </a:spcBef>
            </a:pPr>
            <a:r>
              <a:rPr lang="en-US" altLang="es-VE" sz="2400">
                <a:latin typeface="Times New Roman" panose="02020603050405020304" pitchFamily="18" charset="0"/>
              </a:rPr>
              <a:t>                                                                                                                   </a:t>
            </a:r>
          </a:p>
        </p:txBody>
      </p:sp>
    </p:spTree>
    <p:extLst>
      <p:ext uri="{BB962C8B-B14F-4D97-AF65-F5344CB8AC3E}">
        <p14:creationId xmlns:p14="http://schemas.microsoft.com/office/powerpoint/2010/main" val="392128475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7F3EDBE-C0F2-41E6-8451-FCF1897DCD57}" type="slidenum">
              <a:rPr lang="es-ES" altLang="es-VE"/>
              <a:pPr eaLnBrk="1" hangingPunct="1"/>
              <a:t>117</a:t>
            </a:fld>
            <a:endParaRPr lang="es-ES" altLang="es-VE"/>
          </a:p>
        </p:txBody>
      </p:sp>
      <p:sp>
        <p:nvSpPr>
          <p:cNvPr id="147458" name="Text Box 2"/>
          <p:cNvSpPr txBox="1">
            <a:spLocks noChangeArrowheads="1"/>
          </p:cNvSpPr>
          <p:nvPr/>
        </p:nvSpPr>
        <p:spPr bwMode="auto">
          <a:xfrm>
            <a:off x="2286000" y="304800"/>
            <a:ext cx="75438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10. EFECTO DE LA MEZCLA DE INGRESOS SOBRE LAS UTILIDADES</a:t>
            </a:r>
            <a:r>
              <a:rPr lang="en-US" sz="2400">
                <a:latin typeface="Times New Roman" pitchFamily="18" charset="0"/>
                <a:cs typeface="Arial" charset="0"/>
              </a:rPr>
              <a:t>    </a:t>
            </a:r>
          </a:p>
        </p:txBody>
      </p:sp>
      <p:sp>
        <p:nvSpPr>
          <p:cNvPr id="122884" name="Text Box 3"/>
          <p:cNvSpPr txBox="1">
            <a:spLocks noChangeArrowheads="1"/>
          </p:cNvSpPr>
          <p:nvPr/>
        </p:nvSpPr>
        <p:spPr bwMode="auto">
          <a:xfrm>
            <a:off x="2743200" y="1668464"/>
            <a:ext cx="70866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10.3 </a:t>
            </a:r>
            <a:r>
              <a:rPr lang="en-US" altLang="es-VE" sz="2400" u="sng">
                <a:latin typeface="Times New Roman" panose="02020603050405020304" pitchFamily="18" charset="0"/>
              </a:rPr>
              <a:t>Determinación del Punto de Equilibrio</a:t>
            </a:r>
            <a:r>
              <a:rPr lang="en-US" altLang="es-VE" sz="2400">
                <a:latin typeface="Times New Roman" panose="02020603050405020304" pitchFamily="18" charset="0"/>
              </a:rPr>
              <a:t>		 Depende de la combinación de unidades de cada producto. Supongamos que por cada dos (2) unidades de software 1 se venda una (1) unidad del software 2, el punto de equilibrio sería el siguiente:</a:t>
            </a:r>
          </a:p>
          <a:p>
            <a:pPr>
              <a:spcBef>
                <a:spcPct val="50000"/>
              </a:spcBef>
            </a:pPr>
            <a:r>
              <a:rPr lang="en-US" altLang="es-VE" sz="2400">
                <a:latin typeface="Times New Roman" panose="02020603050405020304" pitchFamily="18" charset="0"/>
              </a:rPr>
              <a:t>(200 x 2S + 130 x S) - (120 x 2S + 90 x S) - 2.000 = 0        </a:t>
            </a:r>
          </a:p>
          <a:p>
            <a:pPr>
              <a:spcBef>
                <a:spcPct val="50000"/>
              </a:spcBef>
            </a:pPr>
            <a:r>
              <a:rPr lang="en-US" altLang="es-VE" sz="2400">
                <a:latin typeface="Times New Roman" panose="02020603050405020304" pitchFamily="18" charset="0"/>
              </a:rPr>
              <a:t>                             530 S - 330 S - 2.000 = 0 </a:t>
            </a:r>
          </a:p>
          <a:p>
            <a:pPr>
              <a:spcBef>
                <a:spcPct val="50000"/>
              </a:spcBef>
            </a:pPr>
            <a:r>
              <a:rPr lang="en-US" altLang="es-VE" sz="2400">
                <a:latin typeface="Times New Roman" panose="02020603050405020304" pitchFamily="18" charset="0"/>
              </a:rPr>
              <a:t>                                               200 S = 2.000</a:t>
            </a:r>
          </a:p>
          <a:p>
            <a:pPr>
              <a:spcBef>
                <a:spcPct val="50000"/>
              </a:spcBef>
            </a:pPr>
            <a:r>
              <a:rPr lang="en-US" altLang="es-VE" sz="2400">
                <a:latin typeface="Times New Roman" panose="02020603050405020304" pitchFamily="18" charset="0"/>
              </a:rPr>
              <a:t>                                                      S = 10</a:t>
            </a:r>
          </a:p>
          <a:p>
            <a:pPr>
              <a:spcBef>
                <a:spcPct val="50000"/>
              </a:spcBef>
            </a:pPr>
            <a:r>
              <a:rPr lang="en-US" altLang="es-VE" sz="2400">
                <a:latin typeface="Times New Roman" panose="02020603050405020304" pitchFamily="18" charset="0"/>
              </a:rPr>
              <a:t>                                                     2S = 20</a:t>
            </a:r>
          </a:p>
        </p:txBody>
      </p:sp>
      <p:sp>
        <p:nvSpPr>
          <p:cNvPr id="122885" name="Line 4"/>
          <p:cNvSpPr>
            <a:spLocks noChangeShapeType="1"/>
          </p:cNvSpPr>
          <p:nvPr/>
        </p:nvSpPr>
        <p:spPr bwMode="auto">
          <a:xfrm>
            <a:off x="2743200" y="3657600"/>
            <a:ext cx="0" cy="2743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2886" name="Line 5"/>
          <p:cNvSpPr>
            <a:spLocks noChangeShapeType="1"/>
          </p:cNvSpPr>
          <p:nvPr/>
        </p:nvSpPr>
        <p:spPr bwMode="auto">
          <a:xfrm>
            <a:off x="2743200" y="3657600"/>
            <a:ext cx="6858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2887" name="Line 6"/>
          <p:cNvSpPr>
            <a:spLocks noChangeShapeType="1"/>
          </p:cNvSpPr>
          <p:nvPr/>
        </p:nvSpPr>
        <p:spPr bwMode="auto">
          <a:xfrm>
            <a:off x="9601200" y="3657600"/>
            <a:ext cx="0" cy="2743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2888" name="Line 7"/>
          <p:cNvSpPr>
            <a:spLocks noChangeShapeType="1"/>
          </p:cNvSpPr>
          <p:nvPr/>
        </p:nvSpPr>
        <p:spPr bwMode="auto">
          <a:xfrm>
            <a:off x="2743200" y="6400800"/>
            <a:ext cx="6858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183583762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B616112-6E9A-467F-99D9-730297C9DD72}" type="slidenum">
              <a:rPr lang="es-ES" altLang="es-VE"/>
              <a:pPr eaLnBrk="1" hangingPunct="1"/>
              <a:t>118</a:t>
            </a:fld>
            <a:endParaRPr lang="es-ES" altLang="es-VE"/>
          </a:p>
        </p:txBody>
      </p:sp>
      <p:sp>
        <p:nvSpPr>
          <p:cNvPr id="148482" name="Text Box 2"/>
          <p:cNvSpPr txBox="1">
            <a:spLocks noChangeArrowheads="1"/>
          </p:cNvSpPr>
          <p:nvPr/>
        </p:nvSpPr>
        <p:spPr bwMode="auto">
          <a:xfrm>
            <a:off x="2133600" y="457200"/>
            <a:ext cx="80772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11. EFECTOS DEL IMPUESTO SOBRE LA RENTA SOBRE LA UTILIDAD META</a:t>
            </a:r>
            <a:endParaRPr lang="en-US" sz="2400">
              <a:effectLst>
                <a:outerShdw blurRad="38100" dist="38100" dir="2700000" algn="tl">
                  <a:srgbClr val="C0C0C0"/>
                </a:outerShdw>
              </a:effectLst>
              <a:latin typeface="Times New Roman" pitchFamily="18" charset="0"/>
              <a:cs typeface="Arial" charset="0"/>
            </a:endParaRPr>
          </a:p>
        </p:txBody>
      </p:sp>
      <p:sp>
        <p:nvSpPr>
          <p:cNvPr id="123908" name="Text Box 3"/>
          <p:cNvSpPr txBox="1">
            <a:spLocks noChangeArrowheads="1"/>
          </p:cNvSpPr>
          <p:nvPr/>
        </p:nvSpPr>
        <p:spPr bwMode="auto">
          <a:xfrm>
            <a:off x="1905000" y="1600201"/>
            <a:ext cx="83058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11.1 </a:t>
            </a:r>
            <a:r>
              <a:rPr lang="en-US" altLang="es-VE" sz="2400" u="sng">
                <a:latin typeface="Times New Roman" panose="02020603050405020304" pitchFamily="18" charset="0"/>
              </a:rPr>
              <a:t>La Utilidad Neta</a:t>
            </a:r>
            <a:r>
              <a:rPr lang="en-US" altLang="es-VE" sz="2400">
                <a:latin typeface="Times New Roman" panose="02020603050405020304" pitchFamily="18" charset="0"/>
              </a:rPr>
              <a:t>. La utilidad neta es la resultante de deducir a la utilidad en operaciones el impuesto sobre la renta.</a:t>
            </a:r>
          </a:p>
          <a:p>
            <a:pPr>
              <a:spcBef>
                <a:spcPct val="50000"/>
              </a:spcBef>
            </a:pPr>
            <a:r>
              <a:rPr lang="en-US" altLang="es-VE" sz="2400">
                <a:latin typeface="Times New Roman" panose="02020603050405020304" pitchFamily="18" charset="0"/>
              </a:rPr>
              <a:t>11.2 </a:t>
            </a:r>
            <a:r>
              <a:rPr lang="en-US" altLang="es-VE" sz="2400" u="sng">
                <a:latin typeface="Times New Roman" panose="02020603050405020304" pitchFamily="18" charset="0"/>
              </a:rPr>
              <a:t>Utilidad Neta Meta</a:t>
            </a:r>
            <a:r>
              <a:rPr lang="en-US" altLang="es-VE" sz="2400">
                <a:latin typeface="Times New Roman" panose="02020603050405020304" pitchFamily="18" charset="0"/>
              </a:rPr>
              <a:t>. Es la utilidad neta estimada.</a:t>
            </a:r>
          </a:p>
          <a:p>
            <a:pPr>
              <a:spcBef>
                <a:spcPct val="50000"/>
              </a:spcBef>
            </a:pPr>
            <a:r>
              <a:rPr lang="en-US" altLang="es-VE" sz="2400">
                <a:latin typeface="Times New Roman" panose="02020603050405020304" pitchFamily="18" charset="0"/>
              </a:rPr>
              <a:t>11.3 </a:t>
            </a:r>
            <a:r>
              <a:rPr lang="en-US" altLang="es-VE" sz="2400" u="sng">
                <a:latin typeface="Times New Roman" panose="02020603050405020304" pitchFamily="18" charset="0"/>
              </a:rPr>
              <a:t>Determinación de la Utilidad Neta Meta</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        UNM = UO - UO x TI</a:t>
            </a:r>
          </a:p>
          <a:p>
            <a:pPr>
              <a:spcBef>
                <a:spcPct val="50000"/>
              </a:spcBef>
            </a:pPr>
            <a:r>
              <a:rPr lang="en-US" altLang="es-VE" sz="2400">
                <a:latin typeface="Times New Roman" panose="02020603050405020304" pitchFamily="18" charset="0"/>
              </a:rPr>
              <a:t>         UNM = UO ( 1 - TI)</a:t>
            </a:r>
          </a:p>
          <a:p>
            <a:pPr>
              <a:spcBef>
                <a:spcPct val="50000"/>
              </a:spcBef>
            </a:pPr>
            <a:r>
              <a:rPr lang="en-US" altLang="es-VE" sz="2400">
                <a:latin typeface="Times New Roman" panose="02020603050405020304" pitchFamily="18" charset="0"/>
              </a:rPr>
              <a:t>          UO    = UNM / (1 - TI)</a:t>
            </a:r>
          </a:p>
          <a:p>
            <a:pPr>
              <a:spcBef>
                <a:spcPct val="50000"/>
              </a:spcBef>
            </a:pPr>
            <a:r>
              <a:rPr lang="en-US" altLang="es-VE" sz="2400">
                <a:latin typeface="Times New Roman" panose="02020603050405020304" pitchFamily="18" charset="0"/>
              </a:rPr>
              <a:t>11.4 </a:t>
            </a:r>
            <a:r>
              <a:rPr lang="en-US" altLang="es-VE" sz="2400" u="sng">
                <a:latin typeface="Times New Roman" panose="02020603050405020304" pitchFamily="18" charset="0"/>
              </a:rPr>
              <a:t>Ejemplo</a:t>
            </a:r>
            <a:r>
              <a:rPr lang="en-US" altLang="es-VE" sz="2400">
                <a:latin typeface="Times New Roman" panose="02020603050405020304" pitchFamily="18" charset="0"/>
              </a:rPr>
              <a:t>. Supongamos el ejemplo que hemos venido usando, considerando   una utilidad neta en operaciones de  $ 1.200 y un tasa de impuesto sobre la renta de 40%.  </a:t>
            </a:r>
          </a:p>
        </p:txBody>
      </p:sp>
    </p:spTree>
    <p:extLst>
      <p:ext uri="{BB962C8B-B14F-4D97-AF65-F5344CB8AC3E}">
        <p14:creationId xmlns:p14="http://schemas.microsoft.com/office/powerpoint/2010/main" val="59769456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E4F85AF-C545-4BE4-A439-B4A565F05992}" type="slidenum">
              <a:rPr lang="es-ES" altLang="es-VE"/>
              <a:pPr eaLnBrk="1" hangingPunct="1"/>
              <a:t>119</a:t>
            </a:fld>
            <a:endParaRPr lang="es-ES" altLang="es-VE"/>
          </a:p>
        </p:txBody>
      </p:sp>
      <p:sp>
        <p:nvSpPr>
          <p:cNvPr id="149506" name="Text Box 2"/>
          <p:cNvSpPr txBox="1">
            <a:spLocks noChangeArrowheads="1"/>
          </p:cNvSpPr>
          <p:nvPr/>
        </p:nvSpPr>
        <p:spPr bwMode="auto">
          <a:xfrm>
            <a:off x="1524000" y="381000"/>
            <a:ext cx="9144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11. EFECTOS DEL IMPUESTO SOBRE LA RENTA SOBRE LA UTILIDAD META</a:t>
            </a:r>
            <a:endParaRPr lang="en-US" sz="2400">
              <a:effectLst>
                <a:outerShdw blurRad="38100" dist="38100" dir="2700000" algn="tl">
                  <a:srgbClr val="C0C0C0"/>
                </a:outerShdw>
              </a:effectLst>
              <a:latin typeface="Times New Roman" pitchFamily="18" charset="0"/>
              <a:cs typeface="Arial" charset="0"/>
            </a:endParaRPr>
          </a:p>
        </p:txBody>
      </p:sp>
      <p:sp>
        <p:nvSpPr>
          <p:cNvPr id="124932" name="Text Box 3"/>
          <p:cNvSpPr txBox="1">
            <a:spLocks noChangeArrowheads="1"/>
          </p:cNvSpPr>
          <p:nvPr/>
        </p:nvSpPr>
        <p:spPr bwMode="auto">
          <a:xfrm>
            <a:off x="2438400" y="1752600"/>
            <a:ext cx="73152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u="sng">
                <a:latin typeface="Times New Roman" panose="02020603050405020304" pitchFamily="18" charset="0"/>
              </a:rPr>
              <a:t>Solución</a:t>
            </a:r>
            <a:endParaRPr lang="en-US" altLang="es-VE" sz="2400">
              <a:latin typeface="Times New Roman" panose="02020603050405020304" pitchFamily="18" charset="0"/>
            </a:endParaRPr>
          </a:p>
          <a:p>
            <a:pPr>
              <a:spcBef>
                <a:spcPct val="50000"/>
              </a:spcBef>
            </a:pPr>
            <a:r>
              <a:rPr lang="en-US" altLang="es-VE" sz="2400">
                <a:latin typeface="Times New Roman" panose="02020603050405020304" pitchFamily="18" charset="0"/>
              </a:rPr>
              <a:t>UO = PVU x Q - CVU x Q - CF = UNM/ ( 1-TI)</a:t>
            </a:r>
          </a:p>
          <a:p>
            <a:pPr>
              <a:spcBef>
                <a:spcPct val="50000"/>
              </a:spcBef>
            </a:pPr>
            <a:r>
              <a:rPr lang="en-US" altLang="es-VE" sz="2400">
                <a:latin typeface="Times New Roman" panose="02020603050405020304" pitchFamily="18" charset="0"/>
              </a:rPr>
              <a:t>UO = UNM / ( 1- TI ) = 1.200 / (1 - 0.40)</a:t>
            </a:r>
          </a:p>
          <a:p>
            <a:pPr>
              <a:spcBef>
                <a:spcPct val="50000"/>
              </a:spcBef>
            </a:pPr>
            <a:r>
              <a:rPr lang="en-US" altLang="es-VE" sz="2400">
                <a:latin typeface="Times New Roman" panose="02020603050405020304" pitchFamily="18" charset="0"/>
              </a:rPr>
              <a:t>UO = 1.200 / 0.60 =  2.000</a:t>
            </a:r>
          </a:p>
          <a:p>
            <a:pPr>
              <a:spcBef>
                <a:spcPct val="50000"/>
              </a:spcBef>
            </a:pPr>
            <a:r>
              <a:rPr lang="en-US" altLang="es-VE" sz="2400">
                <a:latin typeface="Times New Roman" panose="02020603050405020304" pitchFamily="18" charset="0"/>
              </a:rPr>
              <a:t>UO = 200 x Q - 120 x Q - 2.000 = 2.000</a:t>
            </a:r>
          </a:p>
          <a:p>
            <a:pPr>
              <a:spcBef>
                <a:spcPct val="50000"/>
              </a:spcBef>
            </a:pPr>
            <a:r>
              <a:rPr lang="en-US" altLang="es-VE" sz="2400">
                <a:latin typeface="Times New Roman" panose="02020603050405020304" pitchFamily="18" charset="0"/>
              </a:rPr>
              <a:t>                                            80 Q = 4.000</a:t>
            </a:r>
          </a:p>
          <a:p>
            <a:pPr>
              <a:spcBef>
                <a:spcPct val="50000"/>
              </a:spcBef>
            </a:pPr>
            <a:r>
              <a:rPr lang="en-US" altLang="es-VE" sz="2400">
                <a:latin typeface="Times New Roman" panose="02020603050405020304" pitchFamily="18" charset="0"/>
              </a:rPr>
              <a:t>                                                  Q = 50</a:t>
            </a:r>
          </a:p>
        </p:txBody>
      </p:sp>
      <p:sp>
        <p:nvSpPr>
          <p:cNvPr id="124933" name="Line 4"/>
          <p:cNvSpPr>
            <a:spLocks noChangeShapeType="1"/>
          </p:cNvSpPr>
          <p:nvPr/>
        </p:nvSpPr>
        <p:spPr bwMode="auto">
          <a:xfrm>
            <a:off x="2362200" y="2286000"/>
            <a:ext cx="6324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4934" name="Line 5"/>
          <p:cNvSpPr>
            <a:spLocks noChangeShapeType="1"/>
          </p:cNvSpPr>
          <p:nvPr/>
        </p:nvSpPr>
        <p:spPr bwMode="auto">
          <a:xfrm>
            <a:off x="2362200" y="2286000"/>
            <a:ext cx="0" cy="3505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4935" name="Line 6"/>
          <p:cNvSpPr>
            <a:spLocks noChangeShapeType="1"/>
          </p:cNvSpPr>
          <p:nvPr/>
        </p:nvSpPr>
        <p:spPr bwMode="auto">
          <a:xfrm>
            <a:off x="8686800" y="2286000"/>
            <a:ext cx="0" cy="3505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4936" name="Line 7"/>
          <p:cNvSpPr>
            <a:spLocks noChangeShapeType="1"/>
          </p:cNvSpPr>
          <p:nvPr/>
        </p:nvSpPr>
        <p:spPr bwMode="auto">
          <a:xfrm>
            <a:off x="2362200" y="5791200"/>
            <a:ext cx="6324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1779183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1D4FE76-49F9-4427-87CF-2A9CD3FB1D82}" type="slidenum">
              <a:rPr lang="es-ES" altLang="es-VE"/>
              <a:pPr eaLnBrk="1" hangingPunct="1"/>
              <a:t>12</a:t>
            </a:fld>
            <a:endParaRPr lang="es-ES" altLang="es-VE"/>
          </a:p>
        </p:txBody>
      </p:sp>
      <p:sp>
        <p:nvSpPr>
          <p:cNvPr id="22531" name="Rectangle 2"/>
          <p:cNvSpPr>
            <a:spLocks noGrp="1" noChangeArrowheads="1"/>
          </p:cNvSpPr>
          <p:nvPr>
            <p:ph type="title"/>
          </p:nvPr>
        </p:nvSpPr>
        <p:spPr/>
        <p:txBody>
          <a:bodyPr/>
          <a:lstStyle/>
          <a:p>
            <a:pPr eaLnBrk="1" hangingPunct="1"/>
            <a:r>
              <a:rPr lang="es-VE" altLang="es-VE" sz="3600"/>
              <a:t>6. EL ESTADO DE GANANCIAS Y PERDIDAS</a:t>
            </a:r>
            <a:endParaRPr lang="en-US" altLang="es-VE" sz="3600"/>
          </a:p>
        </p:txBody>
      </p:sp>
      <p:sp>
        <p:nvSpPr>
          <p:cNvPr id="22532" name="Rectangle 3"/>
          <p:cNvSpPr>
            <a:spLocks noGrp="1" noChangeArrowheads="1"/>
          </p:cNvSpPr>
          <p:nvPr>
            <p:ph type="body" idx="1"/>
          </p:nvPr>
        </p:nvSpPr>
        <p:spPr>
          <a:xfrm>
            <a:off x="2209801" y="1641476"/>
            <a:ext cx="8278813" cy="4454525"/>
          </a:xfrm>
        </p:spPr>
        <p:txBody>
          <a:bodyPr>
            <a:normAutofit fontScale="92500" lnSpcReduction="20000"/>
          </a:bodyPr>
          <a:lstStyle/>
          <a:p>
            <a:pPr eaLnBrk="1" hangingPunct="1">
              <a:lnSpc>
                <a:spcPct val="80000"/>
              </a:lnSpc>
              <a:buFontTx/>
              <a:buNone/>
            </a:pPr>
            <a:r>
              <a:rPr lang="es-VE" altLang="es-VE" sz="1000" b="1"/>
              <a:t>	</a:t>
            </a:r>
            <a:r>
              <a:rPr lang="es-VE" altLang="es-VE" sz="2000" b="1" u="sng"/>
              <a:t>RELACION CON EL BALANCE GENERAL</a:t>
            </a:r>
          </a:p>
          <a:p>
            <a:pPr eaLnBrk="1" hangingPunct="1">
              <a:lnSpc>
                <a:spcPct val="80000"/>
              </a:lnSpc>
            </a:pPr>
            <a:r>
              <a:rPr lang="es-VE" altLang="es-VE" sz="2000" b="1"/>
              <a:t>A = P + C 	</a:t>
            </a:r>
            <a:r>
              <a:rPr lang="es-VE" altLang="es-VE" sz="2000"/>
              <a:t>En donde:</a:t>
            </a:r>
            <a:r>
              <a:rPr lang="es-VE" altLang="es-VE" sz="2000" b="1"/>
              <a:t>   </a:t>
            </a:r>
            <a:r>
              <a:rPr lang="es-VE" altLang="es-VE" sz="2000"/>
              <a:t>C= CS + UND</a:t>
            </a:r>
            <a:r>
              <a:rPr lang="es-VE" altLang="es-VE" sz="2000" b="1"/>
              <a:t>             </a:t>
            </a:r>
            <a:r>
              <a:rPr lang="es-VE" altLang="es-VE" sz="2000"/>
              <a:t>A = P + CA + UND</a:t>
            </a:r>
          </a:p>
          <a:p>
            <a:pPr eaLnBrk="1" hangingPunct="1">
              <a:lnSpc>
                <a:spcPct val="80000"/>
              </a:lnSpc>
              <a:buFontTx/>
              <a:buNone/>
            </a:pPr>
            <a:r>
              <a:rPr lang="es-VE" altLang="es-VE" sz="2000"/>
              <a:t>	Por lo que: </a:t>
            </a:r>
            <a:r>
              <a:rPr lang="es-VE" altLang="es-VE" sz="2000" b="1"/>
              <a:t>ΔA = ΔP + ΔCS + ΔUND </a:t>
            </a:r>
          </a:p>
          <a:p>
            <a:pPr eaLnBrk="1" hangingPunct="1">
              <a:lnSpc>
                <a:spcPct val="80000"/>
              </a:lnSpc>
              <a:buFontTx/>
              <a:buNone/>
            </a:pPr>
            <a:endParaRPr lang="es-VE" altLang="es-VE" sz="2000" b="1"/>
          </a:p>
          <a:p>
            <a:pPr eaLnBrk="1" hangingPunct="1">
              <a:lnSpc>
                <a:spcPct val="80000"/>
              </a:lnSpc>
            </a:pPr>
            <a:r>
              <a:rPr lang="es-VE" altLang="es-VE" sz="2000"/>
              <a:t>En donde:  ΔUND =  UNDn– UNDn-1 y  UNDn = UNDn-1 + UE – DIV</a:t>
            </a:r>
            <a:r>
              <a:rPr lang="es-VE" altLang="es-VE" sz="2000" b="1"/>
              <a:t> </a:t>
            </a:r>
          </a:p>
          <a:p>
            <a:pPr eaLnBrk="1" hangingPunct="1">
              <a:lnSpc>
                <a:spcPct val="80000"/>
              </a:lnSpc>
              <a:buFontTx/>
              <a:buNone/>
            </a:pPr>
            <a:r>
              <a:rPr lang="es-VE" altLang="es-VE" sz="2000" b="1"/>
              <a:t>	 Por lo que: </a:t>
            </a:r>
          </a:p>
          <a:p>
            <a:pPr eaLnBrk="1" hangingPunct="1">
              <a:lnSpc>
                <a:spcPct val="80000"/>
              </a:lnSpc>
              <a:buFontTx/>
              <a:buNone/>
            </a:pPr>
            <a:r>
              <a:rPr lang="es-VE" altLang="es-VE" sz="2000" b="1"/>
              <a:t>	ΔUND = UE – DIV y  UE = ΔA - ΔP - ΔCS + DIV</a:t>
            </a:r>
          </a:p>
          <a:p>
            <a:pPr eaLnBrk="1" hangingPunct="1">
              <a:lnSpc>
                <a:spcPct val="80000"/>
              </a:lnSpc>
              <a:buFontTx/>
              <a:buNone/>
            </a:pPr>
            <a:endParaRPr lang="es-VE" altLang="es-VE" sz="2000"/>
          </a:p>
          <a:p>
            <a:pPr eaLnBrk="1" hangingPunct="1">
              <a:lnSpc>
                <a:spcPct val="80000"/>
              </a:lnSpc>
              <a:buFontTx/>
              <a:buNone/>
            </a:pPr>
            <a:r>
              <a:rPr lang="es-VE" altLang="es-VE" sz="1000"/>
              <a:t>	</a:t>
            </a:r>
            <a:r>
              <a:rPr lang="es-VE" altLang="es-VE" sz="1600"/>
              <a:t>En donde:</a:t>
            </a:r>
          </a:p>
          <a:p>
            <a:pPr eaLnBrk="1" hangingPunct="1">
              <a:lnSpc>
                <a:spcPct val="80000"/>
              </a:lnSpc>
            </a:pPr>
            <a:r>
              <a:rPr lang="es-VE" altLang="es-VE" sz="1600"/>
              <a:t> A = Activos</a:t>
            </a:r>
          </a:p>
          <a:p>
            <a:pPr eaLnBrk="1" hangingPunct="1">
              <a:lnSpc>
                <a:spcPct val="80000"/>
              </a:lnSpc>
            </a:pPr>
            <a:r>
              <a:rPr lang="es-VE" altLang="es-VE" sz="1600"/>
              <a:t> P = Pasivos</a:t>
            </a:r>
          </a:p>
          <a:p>
            <a:pPr eaLnBrk="1" hangingPunct="1">
              <a:lnSpc>
                <a:spcPct val="80000"/>
              </a:lnSpc>
            </a:pPr>
            <a:r>
              <a:rPr lang="es-VE" altLang="es-VE" sz="1600"/>
              <a:t>CS = Capital Social</a:t>
            </a:r>
          </a:p>
          <a:p>
            <a:pPr eaLnBrk="1" hangingPunct="1">
              <a:lnSpc>
                <a:spcPct val="80000"/>
              </a:lnSpc>
            </a:pPr>
            <a:r>
              <a:rPr lang="es-ES" altLang="es-VE" sz="1600"/>
              <a:t>UND = Utilidad No Distribuida (i = inicial; f = final)</a:t>
            </a:r>
          </a:p>
          <a:p>
            <a:pPr eaLnBrk="1" hangingPunct="1">
              <a:lnSpc>
                <a:spcPct val="80000"/>
              </a:lnSpc>
            </a:pPr>
            <a:r>
              <a:rPr lang="es-ES" altLang="es-VE" sz="1600"/>
              <a:t>UE =  Utilidad en el Ejercicio (Edo de Ganancias y Pérdidas)</a:t>
            </a:r>
          </a:p>
          <a:p>
            <a:pPr eaLnBrk="1" hangingPunct="1">
              <a:lnSpc>
                <a:spcPct val="80000"/>
              </a:lnSpc>
            </a:pPr>
            <a:r>
              <a:rPr lang="es-ES" altLang="es-VE" sz="1600"/>
              <a:t>DIV = Dividendos </a:t>
            </a:r>
          </a:p>
          <a:p>
            <a:pPr lvl="4" eaLnBrk="1" hangingPunct="1">
              <a:lnSpc>
                <a:spcPct val="80000"/>
              </a:lnSpc>
              <a:buFontTx/>
              <a:buNone/>
            </a:pPr>
            <a:endParaRPr lang="en-US" altLang="es-VE" sz="1600"/>
          </a:p>
        </p:txBody>
      </p:sp>
      <p:sp>
        <p:nvSpPr>
          <p:cNvPr id="22533" name="AutoShape 4"/>
          <p:cNvSpPr>
            <a:spLocks noChangeArrowheads="1"/>
          </p:cNvSpPr>
          <p:nvPr/>
        </p:nvSpPr>
        <p:spPr bwMode="auto">
          <a:xfrm>
            <a:off x="7064375" y="1989139"/>
            <a:ext cx="615950" cy="287337"/>
          </a:xfrm>
          <a:prstGeom prst="rightArrow">
            <a:avLst>
              <a:gd name="adj1" fmla="val 50000"/>
              <a:gd name="adj2" fmla="val 53591"/>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Tree>
    <p:extLst>
      <p:ext uri="{BB962C8B-B14F-4D97-AF65-F5344CB8AC3E}">
        <p14:creationId xmlns:p14="http://schemas.microsoft.com/office/powerpoint/2010/main" val="33138038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A4FC95E-EE06-4FAB-94FB-EBD0F594047D}" type="slidenum">
              <a:rPr lang="es-ES" altLang="es-VE"/>
              <a:pPr eaLnBrk="1" hangingPunct="1"/>
              <a:t>120</a:t>
            </a:fld>
            <a:endParaRPr lang="es-ES" altLang="es-VE"/>
          </a:p>
        </p:txBody>
      </p:sp>
      <p:sp>
        <p:nvSpPr>
          <p:cNvPr id="150530" name="Text Box 2"/>
          <p:cNvSpPr txBox="1">
            <a:spLocks noChangeArrowheads="1"/>
          </p:cNvSpPr>
          <p:nvPr/>
        </p:nvSpPr>
        <p:spPr bwMode="auto">
          <a:xfrm>
            <a:off x="2590800" y="533400"/>
            <a:ext cx="7239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12. MARGEN DE CONTRIBUCION Y MARGEN BRUTO</a:t>
            </a:r>
            <a:endParaRPr lang="en-US" sz="2400">
              <a:effectLst>
                <a:outerShdw blurRad="38100" dist="38100" dir="2700000" algn="tl">
                  <a:srgbClr val="C0C0C0"/>
                </a:outerShdw>
              </a:effectLst>
              <a:latin typeface="Times New Roman" pitchFamily="18" charset="0"/>
              <a:cs typeface="Arial" charset="0"/>
            </a:endParaRPr>
          </a:p>
        </p:txBody>
      </p:sp>
      <p:sp>
        <p:nvSpPr>
          <p:cNvPr id="125956" name="Text Box 3"/>
          <p:cNvSpPr txBox="1">
            <a:spLocks noChangeArrowheads="1"/>
          </p:cNvSpPr>
          <p:nvPr/>
        </p:nvSpPr>
        <p:spPr bwMode="auto">
          <a:xfrm>
            <a:off x="1905000" y="1600200"/>
            <a:ext cx="84582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12.1 </a:t>
            </a:r>
            <a:r>
              <a:rPr lang="en-US" altLang="es-VE" sz="2400" u="sng">
                <a:latin typeface="Times New Roman" panose="02020603050405020304" pitchFamily="18" charset="0"/>
              </a:rPr>
              <a:t>Margen de Contribución</a:t>
            </a:r>
            <a:r>
              <a:rPr lang="en-US" altLang="es-VE" sz="2400">
                <a:latin typeface="Times New Roman" panose="02020603050405020304" pitchFamily="18" charset="0"/>
              </a:rPr>
              <a:t>. Es la resultante de restar a los ingresos todos los costos que varían con el número de unidades . Es decir,  todos los costos variables de la empresa. </a:t>
            </a:r>
          </a:p>
          <a:p>
            <a:pPr>
              <a:spcBef>
                <a:spcPct val="50000"/>
              </a:spcBef>
            </a:pPr>
            <a:r>
              <a:rPr lang="en-US" altLang="es-VE" sz="2400">
                <a:latin typeface="Times New Roman" panose="02020603050405020304" pitchFamily="18" charset="0"/>
              </a:rPr>
              <a:t>12.2 </a:t>
            </a:r>
            <a:r>
              <a:rPr lang="en-US" altLang="es-VE" sz="2400" u="sng">
                <a:latin typeface="Times New Roman" panose="02020603050405020304" pitchFamily="18" charset="0"/>
              </a:rPr>
              <a:t>Margen Bruto</a:t>
            </a:r>
            <a:r>
              <a:rPr lang="en-US" altLang="es-VE" sz="2400">
                <a:latin typeface="Times New Roman" panose="02020603050405020304" pitchFamily="18" charset="0"/>
              </a:rPr>
              <a:t>. Es la resultante de restar a los ingresos el costo de los productos vendidos (costo de venta). En el caso de las empresas comerciales, el costo de venta está constituido por los productos que compran para la venta. En el caso de las empresas manufactureras, el costo de venta está constituido por el costo de manufactura , incluyendo los costos fijos de manufactura.</a:t>
            </a:r>
          </a:p>
          <a:p>
            <a:pPr>
              <a:spcBef>
                <a:spcPct val="50000"/>
              </a:spcBef>
            </a:pPr>
            <a:r>
              <a:rPr lang="en-US" altLang="es-VE" sz="2400">
                <a:latin typeface="Times New Roman" panose="02020603050405020304" pitchFamily="18" charset="0"/>
              </a:rPr>
              <a:t>12.3 Ejemplos. Empresa comercial y empresa manufacturera.                                                                 </a:t>
            </a:r>
          </a:p>
        </p:txBody>
      </p:sp>
    </p:spTree>
    <p:extLst>
      <p:ext uri="{BB962C8B-B14F-4D97-AF65-F5344CB8AC3E}">
        <p14:creationId xmlns:p14="http://schemas.microsoft.com/office/powerpoint/2010/main" val="95936668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0F5959A-5179-417E-845B-1DA4174F07EB}" type="slidenum">
              <a:rPr lang="es-ES" altLang="es-VE"/>
              <a:pPr eaLnBrk="1" hangingPunct="1"/>
              <a:t>121</a:t>
            </a:fld>
            <a:endParaRPr lang="es-ES" altLang="es-VE"/>
          </a:p>
        </p:txBody>
      </p:sp>
      <p:sp>
        <p:nvSpPr>
          <p:cNvPr id="151554" name="Text Box 2"/>
          <p:cNvSpPr txBox="1">
            <a:spLocks noChangeArrowheads="1"/>
          </p:cNvSpPr>
          <p:nvPr/>
        </p:nvSpPr>
        <p:spPr bwMode="auto">
          <a:xfrm>
            <a:off x="2971800" y="533400"/>
            <a:ext cx="6324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12. MARGEN DE CONTRIBUCION Y MARGEN BRUTO</a:t>
            </a:r>
            <a:endParaRPr lang="en-US" sz="2400">
              <a:effectLst>
                <a:outerShdw blurRad="38100" dist="38100" dir="2700000" algn="tl">
                  <a:srgbClr val="C0C0C0"/>
                </a:outerShdw>
              </a:effectLst>
              <a:latin typeface="Times New Roman" pitchFamily="18" charset="0"/>
              <a:cs typeface="Arial" charset="0"/>
            </a:endParaRPr>
          </a:p>
        </p:txBody>
      </p:sp>
      <p:sp>
        <p:nvSpPr>
          <p:cNvPr id="126980" name="Text Box 3"/>
          <p:cNvSpPr txBox="1">
            <a:spLocks noChangeArrowheads="1"/>
          </p:cNvSpPr>
          <p:nvPr/>
        </p:nvSpPr>
        <p:spPr bwMode="auto">
          <a:xfrm>
            <a:off x="2133600" y="2057400"/>
            <a:ext cx="80772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u="sng">
                <a:latin typeface="Times New Roman" panose="02020603050405020304" pitchFamily="18" charset="0"/>
              </a:rPr>
              <a:t>Empresa Comercial</a:t>
            </a:r>
            <a:r>
              <a:rPr lang="en-US" altLang="es-VE" sz="2400">
                <a:latin typeface="Times New Roman" panose="02020603050405020304" pitchFamily="18" charset="0"/>
              </a:rPr>
              <a:t>.</a:t>
            </a:r>
          </a:p>
          <a:p>
            <a:pPr>
              <a:spcBef>
                <a:spcPct val="50000"/>
              </a:spcBef>
            </a:pPr>
            <a:r>
              <a:rPr lang="en-US" altLang="es-VE" sz="2000">
                <a:latin typeface="Times New Roman" panose="02020603050405020304" pitchFamily="18" charset="0"/>
              </a:rPr>
              <a:t> MARGEN DE CONTRIBUCION</a:t>
            </a:r>
            <a:r>
              <a:rPr lang="en-US" altLang="es-VE" sz="2400">
                <a:latin typeface="Times New Roman" panose="02020603050405020304" pitchFamily="18" charset="0"/>
              </a:rPr>
              <a:t>              </a:t>
            </a:r>
            <a:r>
              <a:rPr lang="en-US" altLang="es-VE" sz="2000">
                <a:latin typeface="Times New Roman" panose="02020603050405020304" pitchFamily="18" charset="0"/>
              </a:rPr>
              <a:t>MARGEN BRUTO</a:t>
            </a:r>
            <a:r>
              <a:rPr lang="en-US" altLang="es-VE" sz="2400">
                <a:latin typeface="Times New Roman" panose="02020603050405020304" pitchFamily="18" charset="0"/>
              </a:rPr>
              <a:t>                    Ingresos                              200    Ingresos                            200 Costo de Venta Var. 120              Costo de Venta (120+5)  (</a:t>
            </a:r>
            <a:r>
              <a:rPr lang="en-US" altLang="es-VE" sz="2400" u="sng">
                <a:latin typeface="Times New Roman" panose="02020603050405020304" pitchFamily="18" charset="0"/>
              </a:rPr>
              <a:t>125)</a:t>
            </a:r>
            <a:r>
              <a:rPr lang="en-US" altLang="es-VE" sz="2400">
                <a:latin typeface="Times New Roman" panose="02020603050405020304" pitchFamily="18" charset="0"/>
              </a:rPr>
              <a:t> Otros Costos Var.       43   (</a:t>
            </a:r>
            <a:r>
              <a:rPr lang="en-US" altLang="es-VE" sz="2400" u="sng">
                <a:latin typeface="Times New Roman" panose="02020603050405020304" pitchFamily="18" charset="0"/>
              </a:rPr>
              <a:t>163)</a:t>
            </a:r>
            <a:r>
              <a:rPr lang="en-US" altLang="es-VE" sz="2400">
                <a:latin typeface="Times New Roman" panose="02020603050405020304" pitchFamily="18" charset="0"/>
              </a:rPr>
              <a:t>  Margen Bruto                     75 Margen de Contrib.               37    Costos de Oper.                (</a:t>
            </a:r>
            <a:r>
              <a:rPr lang="en-US" altLang="es-VE" sz="2400" u="sng">
                <a:latin typeface="Times New Roman" panose="02020603050405020304" pitchFamily="18" charset="0"/>
              </a:rPr>
              <a:t>62)</a:t>
            </a:r>
            <a:r>
              <a:rPr lang="en-US" altLang="es-VE" sz="2400">
                <a:latin typeface="Times New Roman" panose="02020603050405020304" pitchFamily="18" charset="0"/>
              </a:rPr>
              <a:t> Costos Fijos de Vta      5               Utilidad en Oper.               </a:t>
            </a:r>
            <a:r>
              <a:rPr lang="en-US" altLang="es-VE" sz="2400" u="sng">
                <a:latin typeface="Times New Roman" panose="02020603050405020304" pitchFamily="18" charset="0"/>
              </a:rPr>
              <a:t>13 </a:t>
            </a:r>
            <a:r>
              <a:rPr lang="en-US" altLang="es-VE" sz="2400">
                <a:latin typeface="Times New Roman" panose="02020603050405020304" pitchFamily="18" charset="0"/>
              </a:rPr>
              <a:t>Otros Costos Fijos      19     (</a:t>
            </a:r>
            <a:r>
              <a:rPr lang="en-US" altLang="es-VE" sz="2400" u="sng">
                <a:latin typeface="Times New Roman" panose="02020603050405020304" pitchFamily="18" charset="0"/>
              </a:rPr>
              <a:t>24)                                                 </a:t>
            </a:r>
            <a:r>
              <a:rPr lang="en-US" altLang="es-VE" sz="2400">
                <a:latin typeface="Times New Roman" panose="02020603050405020304" pitchFamily="18" charset="0"/>
              </a:rPr>
              <a:t>Utilidad en Oper.                  </a:t>
            </a:r>
            <a:r>
              <a:rPr lang="en-US" altLang="es-VE" sz="2400" u="sng">
                <a:latin typeface="Times New Roman" panose="02020603050405020304" pitchFamily="18" charset="0"/>
              </a:rPr>
              <a:t>13                                                                                                                   </a:t>
            </a:r>
            <a:endParaRPr lang="en-US" altLang="es-VE" sz="2400">
              <a:latin typeface="Times New Roman" panose="02020603050405020304" pitchFamily="18" charset="0"/>
            </a:endParaRPr>
          </a:p>
        </p:txBody>
      </p:sp>
      <p:sp>
        <p:nvSpPr>
          <p:cNvPr id="126981" name="Line 4"/>
          <p:cNvSpPr>
            <a:spLocks noChangeShapeType="1"/>
          </p:cNvSpPr>
          <p:nvPr/>
        </p:nvSpPr>
        <p:spPr bwMode="auto">
          <a:xfrm>
            <a:off x="2057400" y="2667000"/>
            <a:ext cx="0" cy="2971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82" name="Line 5"/>
          <p:cNvSpPr>
            <a:spLocks noChangeShapeType="1"/>
          </p:cNvSpPr>
          <p:nvPr/>
        </p:nvSpPr>
        <p:spPr bwMode="auto">
          <a:xfrm>
            <a:off x="2057400" y="3048000"/>
            <a:ext cx="411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83" name="Line 6"/>
          <p:cNvSpPr>
            <a:spLocks noChangeShapeType="1"/>
          </p:cNvSpPr>
          <p:nvPr/>
        </p:nvSpPr>
        <p:spPr bwMode="auto">
          <a:xfrm>
            <a:off x="6172200" y="2667000"/>
            <a:ext cx="0" cy="2971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84" name="Line 7"/>
          <p:cNvSpPr>
            <a:spLocks noChangeShapeType="1"/>
          </p:cNvSpPr>
          <p:nvPr/>
        </p:nvSpPr>
        <p:spPr bwMode="auto">
          <a:xfrm>
            <a:off x="2057400" y="5638800"/>
            <a:ext cx="411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85" name="Line 8"/>
          <p:cNvSpPr>
            <a:spLocks noChangeShapeType="1"/>
          </p:cNvSpPr>
          <p:nvPr/>
        </p:nvSpPr>
        <p:spPr bwMode="auto">
          <a:xfrm>
            <a:off x="5410200" y="3048000"/>
            <a:ext cx="0" cy="2590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86" name="Line 9"/>
          <p:cNvSpPr>
            <a:spLocks noChangeShapeType="1"/>
          </p:cNvSpPr>
          <p:nvPr/>
        </p:nvSpPr>
        <p:spPr bwMode="auto">
          <a:xfrm>
            <a:off x="2057400" y="5181600"/>
            <a:ext cx="3352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87" name="Line 10"/>
          <p:cNvSpPr>
            <a:spLocks noChangeShapeType="1"/>
          </p:cNvSpPr>
          <p:nvPr/>
        </p:nvSpPr>
        <p:spPr bwMode="auto">
          <a:xfrm>
            <a:off x="2057400" y="3352800"/>
            <a:ext cx="3352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88" name="Line 11"/>
          <p:cNvSpPr>
            <a:spLocks noChangeShapeType="1"/>
          </p:cNvSpPr>
          <p:nvPr/>
        </p:nvSpPr>
        <p:spPr bwMode="auto">
          <a:xfrm>
            <a:off x="2057400" y="4114800"/>
            <a:ext cx="3352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89" name="Line 12"/>
          <p:cNvSpPr>
            <a:spLocks noChangeShapeType="1"/>
          </p:cNvSpPr>
          <p:nvPr/>
        </p:nvSpPr>
        <p:spPr bwMode="auto">
          <a:xfrm>
            <a:off x="2057400" y="4495800"/>
            <a:ext cx="3352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0" name="Line 13"/>
          <p:cNvSpPr>
            <a:spLocks noChangeShapeType="1"/>
          </p:cNvSpPr>
          <p:nvPr/>
        </p:nvSpPr>
        <p:spPr bwMode="auto">
          <a:xfrm>
            <a:off x="2057400" y="2667000"/>
            <a:ext cx="411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1" name="Line 14"/>
          <p:cNvSpPr>
            <a:spLocks noChangeShapeType="1"/>
          </p:cNvSpPr>
          <p:nvPr/>
        </p:nvSpPr>
        <p:spPr bwMode="auto">
          <a:xfrm>
            <a:off x="6248400" y="2667000"/>
            <a:ext cx="0" cy="2209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2" name="Line 15"/>
          <p:cNvSpPr>
            <a:spLocks noChangeShapeType="1"/>
          </p:cNvSpPr>
          <p:nvPr/>
        </p:nvSpPr>
        <p:spPr bwMode="auto">
          <a:xfrm>
            <a:off x="6248400" y="2667000"/>
            <a:ext cx="396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3" name="Line 16"/>
          <p:cNvSpPr>
            <a:spLocks noChangeShapeType="1"/>
          </p:cNvSpPr>
          <p:nvPr/>
        </p:nvSpPr>
        <p:spPr bwMode="auto">
          <a:xfrm flipV="1">
            <a:off x="6248400" y="4876800"/>
            <a:ext cx="396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4" name="Line 17"/>
          <p:cNvSpPr>
            <a:spLocks noChangeShapeType="1"/>
          </p:cNvSpPr>
          <p:nvPr/>
        </p:nvSpPr>
        <p:spPr bwMode="auto">
          <a:xfrm flipV="1">
            <a:off x="10210800" y="2667000"/>
            <a:ext cx="0" cy="2209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5" name="Line 18"/>
          <p:cNvSpPr>
            <a:spLocks noChangeShapeType="1"/>
          </p:cNvSpPr>
          <p:nvPr/>
        </p:nvSpPr>
        <p:spPr bwMode="auto">
          <a:xfrm>
            <a:off x="2057400" y="2971800"/>
            <a:ext cx="411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6" name="Line 19"/>
          <p:cNvSpPr>
            <a:spLocks noChangeShapeType="1"/>
          </p:cNvSpPr>
          <p:nvPr/>
        </p:nvSpPr>
        <p:spPr bwMode="auto">
          <a:xfrm>
            <a:off x="6248400" y="2971800"/>
            <a:ext cx="396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7" name="Line 20"/>
          <p:cNvSpPr>
            <a:spLocks noChangeShapeType="1"/>
          </p:cNvSpPr>
          <p:nvPr/>
        </p:nvSpPr>
        <p:spPr bwMode="auto">
          <a:xfrm>
            <a:off x="6248400" y="3048000"/>
            <a:ext cx="396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8" name="Line 21"/>
          <p:cNvSpPr>
            <a:spLocks noChangeShapeType="1"/>
          </p:cNvSpPr>
          <p:nvPr/>
        </p:nvSpPr>
        <p:spPr bwMode="auto">
          <a:xfrm>
            <a:off x="9372600" y="3048000"/>
            <a:ext cx="0" cy="182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6999" name="Line 22"/>
          <p:cNvSpPr>
            <a:spLocks noChangeShapeType="1"/>
          </p:cNvSpPr>
          <p:nvPr/>
        </p:nvSpPr>
        <p:spPr bwMode="auto">
          <a:xfrm>
            <a:off x="6248400" y="3352800"/>
            <a:ext cx="3124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7000" name="Line 23"/>
          <p:cNvSpPr>
            <a:spLocks noChangeShapeType="1"/>
          </p:cNvSpPr>
          <p:nvPr/>
        </p:nvSpPr>
        <p:spPr bwMode="auto">
          <a:xfrm>
            <a:off x="6248400" y="3733800"/>
            <a:ext cx="3124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7001" name="Line 24"/>
          <p:cNvSpPr>
            <a:spLocks noChangeShapeType="1"/>
          </p:cNvSpPr>
          <p:nvPr/>
        </p:nvSpPr>
        <p:spPr bwMode="auto">
          <a:xfrm>
            <a:off x="6248400" y="4114800"/>
            <a:ext cx="3124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7002" name="Line 25"/>
          <p:cNvSpPr>
            <a:spLocks noChangeShapeType="1"/>
          </p:cNvSpPr>
          <p:nvPr/>
        </p:nvSpPr>
        <p:spPr bwMode="auto">
          <a:xfrm>
            <a:off x="6248400" y="4495800"/>
            <a:ext cx="3124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94313218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6348C3E-188C-4D7A-B74C-47B71A0DEA34}" type="slidenum">
              <a:rPr lang="es-ES" altLang="es-VE"/>
              <a:pPr eaLnBrk="1" hangingPunct="1"/>
              <a:t>122</a:t>
            </a:fld>
            <a:endParaRPr lang="es-ES" altLang="es-VE"/>
          </a:p>
        </p:txBody>
      </p:sp>
      <p:sp>
        <p:nvSpPr>
          <p:cNvPr id="152578" name="Text Box 2"/>
          <p:cNvSpPr txBox="1">
            <a:spLocks noChangeArrowheads="1"/>
          </p:cNvSpPr>
          <p:nvPr/>
        </p:nvSpPr>
        <p:spPr bwMode="auto">
          <a:xfrm>
            <a:off x="3276600" y="533400"/>
            <a:ext cx="58674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12. MARGEN DE CONTRIBUCION Y MARGEN BRUTO</a:t>
            </a:r>
            <a:endParaRPr lang="en-US" sz="2400">
              <a:effectLst>
                <a:outerShdw blurRad="38100" dist="38100" dir="2700000" algn="tl">
                  <a:srgbClr val="C0C0C0"/>
                </a:outerShdw>
              </a:effectLst>
              <a:latin typeface="Times New Roman" pitchFamily="18" charset="0"/>
              <a:cs typeface="Arial" charset="0"/>
            </a:endParaRPr>
          </a:p>
        </p:txBody>
      </p:sp>
      <p:sp>
        <p:nvSpPr>
          <p:cNvPr id="128004" name="Text Box 3"/>
          <p:cNvSpPr txBox="1">
            <a:spLocks noChangeArrowheads="1"/>
          </p:cNvSpPr>
          <p:nvPr/>
        </p:nvSpPr>
        <p:spPr bwMode="auto">
          <a:xfrm>
            <a:off x="1905000" y="1828800"/>
            <a:ext cx="84582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u="sng">
                <a:latin typeface="Times New Roman" panose="02020603050405020304" pitchFamily="18" charset="0"/>
              </a:rPr>
              <a:t>Empresa Manufacturera</a:t>
            </a:r>
          </a:p>
          <a:p>
            <a:pPr>
              <a:spcBef>
                <a:spcPct val="50000"/>
              </a:spcBef>
            </a:pPr>
            <a:r>
              <a:rPr lang="en-US" altLang="es-VE" sz="2000">
                <a:latin typeface="Times New Roman" panose="02020603050405020304" pitchFamily="18" charset="0"/>
              </a:rPr>
              <a:t>MARGEN DE CONTRIBUCION</a:t>
            </a:r>
            <a:r>
              <a:rPr lang="en-US" altLang="es-VE" sz="2400">
                <a:latin typeface="Times New Roman" panose="02020603050405020304" pitchFamily="18" charset="0"/>
              </a:rPr>
              <a:t>               </a:t>
            </a:r>
            <a:r>
              <a:rPr lang="en-US" altLang="es-VE" sz="2000">
                <a:latin typeface="Times New Roman" panose="02020603050405020304" pitchFamily="18" charset="0"/>
              </a:rPr>
              <a:t>MARGEN BRUTO</a:t>
            </a:r>
            <a:r>
              <a:rPr lang="en-US" altLang="es-VE" sz="2400">
                <a:latin typeface="Times New Roman" panose="02020603050405020304" pitchFamily="18" charset="0"/>
              </a:rPr>
              <a:t>                         Ingresos                            1.000    Ingresos                             1.000 CV de Manufactura 250                Costo de venta                    (</a:t>
            </a:r>
            <a:r>
              <a:rPr lang="en-US" altLang="es-VE" sz="2400" u="sng">
                <a:latin typeface="Times New Roman" panose="02020603050405020304" pitchFamily="18" charset="0"/>
              </a:rPr>
              <a:t>410)</a:t>
            </a:r>
            <a:r>
              <a:rPr lang="en-US" altLang="es-VE" sz="2400">
                <a:latin typeface="Times New Roman" panose="02020603050405020304" pitchFamily="18" charset="0"/>
              </a:rPr>
              <a:t> Otros Costos Varia  270   </a:t>
            </a:r>
            <a:r>
              <a:rPr lang="en-US" altLang="es-VE" sz="2400" u="sng">
                <a:latin typeface="Times New Roman" panose="02020603050405020304" pitchFamily="18" charset="0"/>
              </a:rPr>
              <a:t>(520) </a:t>
            </a:r>
            <a:r>
              <a:rPr lang="en-US" altLang="es-VE" sz="2400">
                <a:latin typeface="Times New Roman" panose="02020603050405020304" pitchFamily="18" charset="0"/>
              </a:rPr>
              <a:t>   Margen Bruto                      590  Margen de Contrib.             480    Otros Costos                       </a:t>
            </a:r>
            <a:r>
              <a:rPr lang="en-US" altLang="es-VE" sz="2400" u="sng">
                <a:latin typeface="Times New Roman" panose="02020603050405020304" pitchFamily="18" charset="0"/>
              </a:rPr>
              <a:t>(408) </a:t>
            </a:r>
            <a:r>
              <a:rPr lang="en-US" altLang="es-VE" sz="2400">
                <a:latin typeface="Times New Roman" panose="02020603050405020304" pitchFamily="18" charset="0"/>
              </a:rPr>
              <a:t>CF de Manufactura  160                Utlilidad en Oper.               </a:t>
            </a:r>
            <a:r>
              <a:rPr lang="en-US" altLang="es-VE" sz="2400" u="sng">
                <a:latin typeface="Times New Roman" panose="02020603050405020304" pitchFamily="18" charset="0"/>
              </a:rPr>
              <a:t> 182  </a:t>
            </a:r>
            <a:r>
              <a:rPr lang="en-US" altLang="es-VE" sz="2400">
                <a:latin typeface="Times New Roman" panose="02020603050405020304" pitchFamily="18" charset="0"/>
              </a:rPr>
              <a:t>Otros Costos Fijos   138   (</a:t>
            </a:r>
            <a:r>
              <a:rPr lang="en-US" altLang="es-VE" sz="2400" u="sng">
                <a:latin typeface="Times New Roman" panose="02020603050405020304" pitchFamily="18" charset="0"/>
              </a:rPr>
              <a:t>298)                                                                </a:t>
            </a:r>
            <a:r>
              <a:rPr lang="en-US" altLang="es-VE" sz="2400">
                <a:latin typeface="Times New Roman" panose="02020603050405020304" pitchFamily="18" charset="0"/>
              </a:rPr>
              <a:t>Utilidad en Oper.               </a:t>
            </a:r>
            <a:r>
              <a:rPr lang="en-US" altLang="es-VE" sz="2400" u="sng">
                <a:latin typeface="Times New Roman" panose="02020603050405020304" pitchFamily="18" charset="0"/>
              </a:rPr>
              <a:t>182                                                       </a:t>
            </a:r>
            <a:endParaRPr lang="en-US" altLang="es-VE" sz="2400">
              <a:latin typeface="Times New Roman" panose="02020603050405020304" pitchFamily="18" charset="0"/>
            </a:endParaRPr>
          </a:p>
        </p:txBody>
      </p:sp>
      <p:sp>
        <p:nvSpPr>
          <p:cNvPr id="128005" name="Line 4"/>
          <p:cNvSpPr>
            <a:spLocks noChangeShapeType="1"/>
          </p:cNvSpPr>
          <p:nvPr/>
        </p:nvSpPr>
        <p:spPr bwMode="auto">
          <a:xfrm>
            <a:off x="1905000" y="2438400"/>
            <a:ext cx="0" cy="3048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06" name="Line 5"/>
          <p:cNvSpPr>
            <a:spLocks noChangeShapeType="1"/>
          </p:cNvSpPr>
          <p:nvPr/>
        </p:nvSpPr>
        <p:spPr bwMode="auto">
          <a:xfrm>
            <a:off x="1905000" y="2438400"/>
            <a:ext cx="403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07" name="Line 6"/>
          <p:cNvSpPr>
            <a:spLocks noChangeShapeType="1"/>
          </p:cNvSpPr>
          <p:nvPr/>
        </p:nvSpPr>
        <p:spPr bwMode="auto">
          <a:xfrm>
            <a:off x="5943600" y="2438400"/>
            <a:ext cx="0" cy="3048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08" name="Line 7"/>
          <p:cNvSpPr>
            <a:spLocks noChangeShapeType="1"/>
          </p:cNvSpPr>
          <p:nvPr/>
        </p:nvSpPr>
        <p:spPr bwMode="auto">
          <a:xfrm>
            <a:off x="1905000" y="5486400"/>
            <a:ext cx="403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09" name="Line 8"/>
          <p:cNvSpPr>
            <a:spLocks noChangeShapeType="1"/>
          </p:cNvSpPr>
          <p:nvPr/>
        </p:nvSpPr>
        <p:spPr bwMode="auto">
          <a:xfrm>
            <a:off x="1905000" y="2743200"/>
            <a:ext cx="403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0" name="Line 9"/>
          <p:cNvSpPr>
            <a:spLocks noChangeShapeType="1"/>
          </p:cNvSpPr>
          <p:nvPr/>
        </p:nvSpPr>
        <p:spPr bwMode="auto">
          <a:xfrm>
            <a:off x="1905000" y="2819400"/>
            <a:ext cx="403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1" name="Line 10"/>
          <p:cNvSpPr>
            <a:spLocks noChangeShapeType="1"/>
          </p:cNvSpPr>
          <p:nvPr/>
        </p:nvSpPr>
        <p:spPr bwMode="auto">
          <a:xfrm>
            <a:off x="1905000" y="3124200"/>
            <a:ext cx="3124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2" name="Line 11"/>
          <p:cNvSpPr>
            <a:spLocks noChangeShapeType="1"/>
          </p:cNvSpPr>
          <p:nvPr/>
        </p:nvSpPr>
        <p:spPr bwMode="auto">
          <a:xfrm>
            <a:off x="1905000" y="3886200"/>
            <a:ext cx="3124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3" name="Line 12"/>
          <p:cNvSpPr>
            <a:spLocks noChangeShapeType="1"/>
          </p:cNvSpPr>
          <p:nvPr/>
        </p:nvSpPr>
        <p:spPr bwMode="auto">
          <a:xfrm>
            <a:off x="1905000" y="4267200"/>
            <a:ext cx="3124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4" name="Line 13"/>
          <p:cNvSpPr>
            <a:spLocks noChangeShapeType="1"/>
          </p:cNvSpPr>
          <p:nvPr/>
        </p:nvSpPr>
        <p:spPr bwMode="auto">
          <a:xfrm>
            <a:off x="1905000" y="4953000"/>
            <a:ext cx="3124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5" name="Line 14"/>
          <p:cNvSpPr>
            <a:spLocks noChangeShapeType="1"/>
          </p:cNvSpPr>
          <p:nvPr/>
        </p:nvSpPr>
        <p:spPr bwMode="auto">
          <a:xfrm>
            <a:off x="5029200" y="2819400"/>
            <a:ext cx="0" cy="2667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6" name="Line 15"/>
          <p:cNvSpPr>
            <a:spLocks noChangeShapeType="1"/>
          </p:cNvSpPr>
          <p:nvPr/>
        </p:nvSpPr>
        <p:spPr bwMode="auto">
          <a:xfrm>
            <a:off x="6096000" y="2438400"/>
            <a:ext cx="0" cy="2209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7" name="Line 16"/>
          <p:cNvSpPr>
            <a:spLocks noChangeShapeType="1"/>
          </p:cNvSpPr>
          <p:nvPr/>
        </p:nvSpPr>
        <p:spPr bwMode="auto">
          <a:xfrm>
            <a:off x="6096000" y="2438400"/>
            <a:ext cx="411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8" name="Line 17"/>
          <p:cNvSpPr>
            <a:spLocks noChangeShapeType="1"/>
          </p:cNvSpPr>
          <p:nvPr/>
        </p:nvSpPr>
        <p:spPr bwMode="auto">
          <a:xfrm flipV="1">
            <a:off x="6096000" y="4648200"/>
            <a:ext cx="4267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19" name="Line 18"/>
          <p:cNvSpPr>
            <a:spLocks noChangeShapeType="1"/>
          </p:cNvSpPr>
          <p:nvPr/>
        </p:nvSpPr>
        <p:spPr bwMode="auto">
          <a:xfrm>
            <a:off x="8915400" y="2819400"/>
            <a:ext cx="0" cy="182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20" name="Line 19"/>
          <p:cNvSpPr>
            <a:spLocks noChangeShapeType="1"/>
          </p:cNvSpPr>
          <p:nvPr/>
        </p:nvSpPr>
        <p:spPr bwMode="auto">
          <a:xfrm>
            <a:off x="6096000" y="2743200"/>
            <a:ext cx="411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21" name="Line 20"/>
          <p:cNvSpPr>
            <a:spLocks noChangeShapeType="1"/>
          </p:cNvSpPr>
          <p:nvPr/>
        </p:nvSpPr>
        <p:spPr bwMode="auto">
          <a:xfrm>
            <a:off x="10210800" y="2438400"/>
            <a:ext cx="0" cy="2209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22" name="Line 21"/>
          <p:cNvSpPr>
            <a:spLocks noChangeShapeType="1"/>
          </p:cNvSpPr>
          <p:nvPr/>
        </p:nvSpPr>
        <p:spPr bwMode="auto">
          <a:xfrm>
            <a:off x="6096000" y="2819400"/>
            <a:ext cx="411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23" name="Line 22"/>
          <p:cNvSpPr>
            <a:spLocks noChangeShapeType="1"/>
          </p:cNvSpPr>
          <p:nvPr/>
        </p:nvSpPr>
        <p:spPr bwMode="auto">
          <a:xfrm>
            <a:off x="6096000" y="3124200"/>
            <a:ext cx="2819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24" name="Line 23"/>
          <p:cNvSpPr>
            <a:spLocks noChangeShapeType="1"/>
          </p:cNvSpPr>
          <p:nvPr/>
        </p:nvSpPr>
        <p:spPr bwMode="auto">
          <a:xfrm>
            <a:off x="6096000" y="3505200"/>
            <a:ext cx="2819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25" name="Line 24"/>
          <p:cNvSpPr>
            <a:spLocks noChangeShapeType="1"/>
          </p:cNvSpPr>
          <p:nvPr/>
        </p:nvSpPr>
        <p:spPr bwMode="auto">
          <a:xfrm>
            <a:off x="6096000" y="3886200"/>
            <a:ext cx="2819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8026" name="Line 25"/>
          <p:cNvSpPr>
            <a:spLocks noChangeShapeType="1"/>
          </p:cNvSpPr>
          <p:nvPr/>
        </p:nvSpPr>
        <p:spPr bwMode="auto">
          <a:xfrm>
            <a:off x="6096000" y="4267200"/>
            <a:ext cx="2819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120035497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182147C-22B0-42C3-B7FC-4CFCDE8BEB30}" type="slidenum">
              <a:rPr lang="es-ES" altLang="es-VE"/>
              <a:pPr eaLnBrk="1" hangingPunct="1"/>
              <a:t>123</a:t>
            </a:fld>
            <a:endParaRPr lang="es-ES" altLang="es-VE"/>
          </a:p>
        </p:txBody>
      </p:sp>
      <p:sp>
        <p:nvSpPr>
          <p:cNvPr id="153602"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n-US" sz="2800">
                <a:solidFill>
                  <a:schemeClr val="tx2"/>
                </a:solidFill>
                <a:effectLst>
                  <a:outerShdw blurRad="38100" dist="38100" dir="2700000" algn="tl">
                    <a:srgbClr val="C0C0C0"/>
                  </a:outerShdw>
                </a:effectLst>
                <a:latin typeface="Times New Roman" pitchFamily="18" charset="0"/>
                <a:cs typeface="Arial" charset="0"/>
              </a:rPr>
              <a:t>1. ENFOQUE DE COSTEO POR PROMEDIOS AMPLIOS: SUBCOSTEO Y SOBRECOSTEO.</a:t>
            </a:r>
          </a:p>
        </p:txBody>
      </p:sp>
      <p:sp>
        <p:nvSpPr>
          <p:cNvPr id="129028" name="Text Box 3"/>
          <p:cNvSpPr txBox="1">
            <a:spLocks noChangeArrowheads="1"/>
          </p:cNvSpPr>
          <p:nvPr/>
        </p:nvSpPr>
        <p:spPr bwMode="auto">
          <a:xfrm>
            <a:off x="2590800" y="2133601"/>
            <a:ext cx="7010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s-VE" altLang="es-VE" sz="2800">
              <a:latin typeface="Times New Roman" panose="02020603050405020304" pitchFamily="18" charset="0"/>
            </a:endParaRPr>
          </a:p>
        </p:txBody>
      </p:sp>
      <p:sp>
        <p:nvSpPr>
          <p:cNvPr id="129029" name="Text Box 4"/>
          <p:cNvSpPr txBox="1">
            <a:spLocks noChangeArrowheads="1"/>
          </p:cNvSpPr>
          <p:nvPr/>
        </p:nvSpPr>
        <p:spPr bwMode="auto">
          <a:xfrm>
            <a:off x="2590800" y="1752601"/>
            <a:ext cx="69342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1.4 </a:t>
            </a:r>
            <a:r>
              <a:rPr lang="en-US" altLang="es-VE" sz="2400" u="sng">
                <a:latin typeface="Times New Roman" panose="02020603050405020304" pitchFamily="18" charset="0"/>
              </a:rPr>
              <a:t>Subsidio Cruzado del Costo de Productos.</a:t>
            </a:r>
            <a:r>
              <a:rPr lang="en-US" altLang="es-VE" sz="2400">
                <a:latin typeface="Times New Roman" panose="02020603050405020304" pitchFamily="18" charset="0"/>
              </a:rPr>
              <a:t>        Esto significa que cuando uno o varios productos son mal costeados, esto ocasionará un costeo equivocado en otros productos de la organización. </a:t>
            </a:r>
          </a:p>
          <a:p>
            <a:pPr>
              <a:spcBef>
                <a:spcPct val="50000"/>
              </a:spcBef>
            </a:pPr>
            <a:r>
              <a:rPr lang="en-US" altLang="es-VE" sz="2400">
                <a:latin typeface="Times New Roman" panose="02020603050405020304" pitchFamily="18" charset="0"/>
              </a:rPr>
              <a:t>EJEMPLO:                                                          </a:t>
            </a:r>
            <a:r>
              <a:rPr lang="en-US" altLang="es-VE" sz="2400" u="sng">
                <a:latin typeface="Times New Roman" panose="02020603050405020304" pitchFamily="18" charset="0"/>
              </a:rPr>
              <a:t>Nombre </a:t>
            </a:r>
            <a:r>
              <a:rPr lang="en-US" altLang="es-VE" sz="2400">
                <a:latin typeface="Times New Roman" panose="02020603050405020304" pitchFamily="18" charset="0"/>
              </a:rPr>
              <a:t>          </a:t>
            </a:r>
            <a:r>
              <a:rPr lang="en-US" altLang="es-VE" sz="2400" u="sng">
                <a:latin typeface="Times New Roman" panose="02020603050405020304" pitchFamily="18" charset="0"/>
              </a:rPr>
              <a:t>Comida</a:t>
            </a:r>
            <a:r>
              <a:rPr lang="en-US" altLang="es-VE" sz="2400">
                <a:latin typeface="Times New Roman" panose="02020603050405020304" pitchFamily="18" charset="0"/>
              </a:rPr>
              <a:t>     </a:t>
            </a:r>
            <a:r>
              <a:rPr lang="en-US" altLang="es-VE" sz="2400" u="sng">
                <a:latin typeface="Times New Roman" panose="02020603050405020304" pitchFamily="18" charset="0"/>
              </a:rPr>
              <a:t>Postre</a:t>
            </a:r>
            <a:r>
              <a:rPr lang="en-US" altLang="es-VE" sz="2400">
                <a:latin typeface="Times New Roman" panose="02020603050405020304" pitchFamily="18" charset="0"/>
              </a:rPr>
              <a:t>     </a:t>
            </a:r>
            <a:r>
              <a:rPr lang="en-US" altLang="es-VE" sz="2400" u="sng">
                <a:latin typeface="Times New Roman" panose="02020603050405020304" pitchFamily="18" charset="0"/>
              </a:rPr>
              <a:t>Bebida</a:t>
            </a:r>
            <a:r>
              <a:rPr lang="en-US" altLang="es-VE" sz="2400">
                <a:latin typeface="Times New Roman" panose="02020603050405020304" pitchFamily="18" charset="0"/>
              </a:rPr>
              <a:t>     </a:t>
            </a:r>
            <a:r>
              <a:rPr lang="en-US" altLang="es-VE" sz="2400" u="sng">
                <a:latin typeface="Times New Roman" panose="02020603050405020304" pitchFamily="18" charset="0"/>
              </a:rPr>
              <a:t>Total</a:t>
            </a:r>
            <a:endParaRPr lang="en-US" altLang="es-VE" sz="2400">
              <a:latin typeface="Times New Roman" panose="02020603050405020304" pitchFamily="18" charset="0"/>
            </a:endParaRPr>
          </a:p>
          <a:p>
            <a:pPr>
              <a:spcBef>
                <a:spcPct val="50000"/>
              </a:spcBef>
            </a:pPr>
            <a:r>
              <a:rPr lang="en-US" altLang="es-VE" sz="2400">
                <a:latin typeface="Times New Roman" panose="02020603050405020304" pitchFamily="18" charset="0"/>
              </a:rPr>
              <a:t>Ana                     $ 11          $ 0          $ 4          $ 15   Juan                        20            8            14             42  Julia                        15            4              8             27    Mateo                    </a:t>
            </a:r>
            <a:r>
              <a:rPr lang="en-US" altLang="es-VE" sz="2400" u="sng">
                <a:latin typeface="Times New Roman" panose="02020603050405020304" pitchFamily="18" charset="0"/>
              </a:rPr>
              <a:t> 14  </a:t>
            </a:r>
            <a:r>
              <a:rPr lang="en-US" altLang="es-VE" sz="2400">
                <a:latin typeface="Times New Roman" panose="02020603050405020304" pitchFamily="18" charset="0"/>
              </a:rPr>
              <a:t>        </a:t>
            </a:r>
            <a:r>
              <a:rPr lang="en-US" altLang="es-VE" sz="2400" u="sng">
                <a:latin typeface="Times New Roman" panose="02020603050405020304" pitchFamily="18" charset="0"/>
              </a:rPr>
              <a:t>  4   </a:t>
            </a:r>
            <a:r>
              <a:rPr lang="en-US" altLang="es-VE" sz="2400">
                <a:latin typeface="Times New Roman" panose="02020603050405020304" pitchFamily="18" charset="0"/>
              </a:rPr>
              <a:t>         </a:t>
            </a:r>
            <a:r>
              <a:rPr lang="en-US" altLang="es-VE" sz="2400" u="sng">
                <a:latin typeface="Times New Roman" panose="02020603050405020304" pitchFamily="18" charset="0"/>
              </a:rPr>
              <a:t>  6</a:t>
            </a:r>
            <a:r>
              <a:rPr lang="en-US" altLang="es-VE" sz="2400">
                <a:latin typeface="Times New Roman" panose="02020603050405020304" pitchFamily="18" charset="0"/>
              </a:rPr>
              <a:t>         </a:t>
            </a:r>
            <a:r>
              <a:rPr lang="en-US" altLang="es-VE" sz="2400" u="sng">
                <a:latin typeface="Times New Roman" panose="02020603050405020304" pitchFamily="18" charset="0"/>
              </a:rPr>
              <a:t>    24    </a:t>
            </a:r>
            <a:r>
              <a:rPr lang="en-US" altLang="es-VE" sz="2400">
                <a:latin typeface="Times New Roman" panose="02020603050405020304" pitchFamily="18" charset="0"/>
              </a:rPr>
              <a:t>Total                    </a:t>
            </a:r>
            <a:r>
              <a:rPr lang="en-US" altLang="es-VE" sz="2400" u="sng">
                <a:latin typeface="Times New Roman" panose="02020603050405020304" pitchFamily="18" charset="0"/>
              </a:rPr>
              <a:t>$ 60</a:t>
            </a:r>
            <a:r>
              <a:rPr lang="en-US" altLang="es-VE" sz="2400">
                <a:latin typeface="Times New Roman" panose="02020603050405020304" pitchFamily="18" charset="0"/>
              </a:rPr>
              <a:t>        </a:t>
            </a:r>
            <a:r>
              <a:rPr lang="en-US" altLang="es-VE" sz="2400" u="sng">
                <a:latin typeface="Times New Roman" panose="02020603050405020304" pitchFamily="18" charset="0"/>
              </a:rPr>
              <a:t>$ 16</a:t>
            </a:r>
            <a:r>
              <a:rPr lang="en-US" altLang="es-VE" sz="2400">
                <a:latin typeface="Times New Roman" panose="02020603050405020304" pitchFamily="18" charset="0"/>
              </a:rPr>
              <a:t>         </a:t>
            </a:r>
            <a:r>
              <a:rPr lang="en-US" altLang="es-VE" sz="2400" u="sng">
                <a:latin typeface="Times New Roman" panose="02020603050405020304" pitchFamily="18" charset="0"/>
              </a:rPr>
              <a:t>$ 32</a:t>
            </a:r>
            <a:r>
              <a:rPr lang="en-US" altLang="es-VE" sz="2400">
                <a:latin typeface="Times New Roman" panose="02020603050405020304" pitchFamily="18" charset="0"/>
              </a:rPr>
              <a:t>       </a:t>
            </a:r>
            <a:r>
              <a:rPr lang="en-US" altLang="es-VE" sz="2400" u="sng">
                <a:latin typeface="Times New Roman" panose="02020603050405020304" pitchFamily="18" charset="0"/>
              </a:rPr>
              <a:t>$ 108</a:t>
            </a:r>
            <a:r>
              <a:rPr lang="en-US" altLang="es-VE" sz="2400">
                <a:latin typeface="Times New Roman" panose="02020603050405020304" pitchFamily="18" charset="0"/>
              </a:rPr>
              <a:t>    Promedio             $ 15        $  4          $  8        $   27  </a:t>
            </a:r>
            <a:endParaRPr lang="en-US" altLang="es-VE" sz="2400" u="sng">
              <a:latin typeface="Times New Roman" panose="02020603050405020304" pitchFamily="18" charset="0"/>
            </a:endParaRPr>
          </a:p>
        </p:txBody>
      </p:sp>
      <p:sp>
        <p:nvSpPr>
          <p:cNvPr id="129030" name="Line 5"/>
          <p:cNvSpPr>
            <a:spLocks noChangeShapeType="1"/>
          </p:cNvSpPr>
          <p:nvPr/>
        </p:nvSpPr>
        <p:spPr bwMode="auto">
          <a:xfrm>
            <a:off x="2590800" y="3429000"/>
            <a:ext cx="6705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9031" name="Line 6"/>
          <p:cNvSpPr>
            <a:spLocks noChangeShapeType="1"/>
          </p:cNvSpPr>
          <p:nvPr/>
        </p:nvSpPr>
        <p:spPr bwMode="auto">
          <a:xfrm flipV="1">
            <a:off x="2590800" y="6629400"/>
            <a:ext cx="6705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9032" name="Line 7"/>
          <p:cNvSpPr>
            <a:spLocks noChangeShapeType="1"/>
          </p:cNvSpPr>
          <p:nvPr/>
        </p:nvSpPr>
        <p:spPr bwMode="auto">
          <a:xfrm>
            <a:off x="2590800" y="3429000"/>
            <a:ext cx="0" cy="3200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29033" name="Line 8"/>
          <p:cNvSpPr>
            <a:spLocks noChangeShapeType="1"/>
          </p:cNvSpPr>
          <p:nvPr/>
        </p:nvSpPr>
        <p:spPr bwMode="auto">
          <a:xfrm>
            <a:off x="9296400" y="3429000"/>
            <a:ext cx="0" cy="3200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419105036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338A21-0695-40E8-BD84-30726720E501}" type="slidenum">
              <a:rPr lang="es-ES" altLang="es-VE"/>
              <a:pPr eaLnBrk="1" hangingPunct="1"/>
              <a:t>124</a:t>
            </a:fld>
            <a:endParaRPr lang="es-ES" altLang="es-VE"/>
          </a:p>
        </p:txBody>
      </p:sp>
      <p:sp>
        <p:nvSpPr>
          <p:cNvPr id="154626"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n-US" sz="2800">
                <a:solidFill>
                  <a:schemeClr val="tx2"/>
                </a:solidFill>
                <a:effectLst>
                  <a:outerShdw blurRad="38100" dist="38100" dir="2700000" algn="tl">
                    <a:srgbClr val="C0C0C0"/>
                  </a:outerShdw>
                </a:effectLst>
                <a:latin typeface="Times New Roman" pitchFamily="18" charset="0"/>
                <a:cs typeface="Arial" charset="0"/>
              </a:rPr>
              <a:t>2. SISTEMA DE COSTEO SENCILLO</a:t>
            </a:r>
          </a:p>
        </p:txBody>
      </p:sp>
      <p:sp>
        <p:nvSpPr>
          <p:cNvPr id="130052" name="Text Box 3"/>
          <p:cNvSpPr txBox="1">
            <a:spLocks noChangeArrowheads="1"/>
          </p:cNvSpPr>
          <p:nvPr/>
        </p:nvSpPr>
        <p:spPr bwMode="auto">
          <a:xfrm>
            <a:off x="2057400" y="1268413"/>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5.2 </a:t>
            </a:r>
            <a:r>
              <a:rPr lang="en-US" altLang="es-VE" sz="2400" u="sng">
                <a:latin typeface="Times New Roman" panose="02020603050405020304" pitchFamily="18" charset="0"/>
              </a:rPr>
              <a:t>Procedimiento para Asignación de Costos a Productos.</a:t>
            </a:r>
          </a:p>
          <a:p>
            <a:pPr>
              <a:spcBef>
                <a:spcPct val="50000"/>
              </a:spcBef>
            </a:pPr>
            <a:r>
              <a:rPr lang="en-US" altLang="es-VE" sz="2000">
                <a:latin typeface="Times New Roman" panose="02020603050405020304" pitchFamily="18" charset="0"/>
              </a:rPr>
              <a:t>5.2.1 Identifique los productos que son escogidos como objetos de costo.</a:t>
            </a:r>
          </a:p>
          <a:p>
            <a:pPr>
              <a:spcBef>
                <a:spcPct val="50000"/>
              </a:spcBef>
            </a:pPr>
            <a:r>
              <a:rPr lang="en-US" altLang="es-VE" sz="2000">
                <a:latin typeface="Times New Roman" panose="02020603050405020304" pitchFamily="18" charset="0"/>
              </a:rPr>
              <a:t>5.2.2 Identifique los costos directos de los productos.</a:t>
            </a:r>
          </a:p>
          <a:p>
            <a:pPr>
              <a:spcBef>
                <a:spcPct val="50000"/>
              </a:spcBef>
            </a:pPr>
            <a:r>
              <a:rPr lang="en-US" altLang="es-VE" sz="2000">
                <a:latin typeface="Times New Roman" panose="02020603050405020304" pitchFamily="18" charset="0"/>
              </a:rPr>
              <a:t>5.2.3 Seleccione la base distribución de costos a utilizar para cada partida de costos indirectos.</a:t>
            </a:r>
          </a:p>
          <a:p>
            <a:pPr>
              <a:spcBef>
                <a:spcPct val="50000"/>
              </a:spcBef>
            </a:pPr>
            <a:r>
              <a:rPr lang="en-US" altLang="es-VE" sz="2000">
                <a:latin typeface="Times New Roman" panose="02020603050405020304" pitchFamily="18" charset="0"/>
              </a:rPr>
              <a:t>5.2.4 Identifique los costos indirectos asociados a cada  base de distribución de costos. </a:t>
            </a:r>
          </a:p>
          <a:p>
            <a:pPr>
              <a:spcBef>
                <a:spcPct val="50000"/>
              </a:spcBef>
            </a:pPr>
            <a:r>
              <a:rPr lang="en-US" altLang="es-VE" sz="2000">
                <a:latin typeface="Times New Roman" panose="02020603050405020304" pitchFamily="18" charset="0"/>
              </a:rPr>
              <a:t>4.2.5 Desarrolle la tasa por unidad de base de distribución de costos utilizada para distribuir costos indirectos a los productos objetos de costo.</a:t>
            </a:r>
          </a:p>
          <a:p>
            <a:pPr>
              <a:spcBef>
                <a:spcPct val="50000"/>
              </a:spcBef>
            </a:pPr>
            <a:r>
              <a:rPr lang="en-US" altLang="es-VE" sz="2000">
                <a:latin typeface="Times New Roman" panose="02020603050405020304" pitchFamily="18" charset="0"/>
              </a:rPr>
              <a:t>4.2.6 Determine los costos indirectos asignados a cada producto.</a:t>
            </a:r>
          </a:p>
          <a:p>
            <a:pPr>
              <a:spcBef>
                <a:spcPct val="50000"/>
              </a:spcBef>
            </a:pPr>
            <a:r>
              <a:rPr lang="en-US" altLang="es-VE" sz="2000">
                <a:latin typeface="Times New Roman" panose="02020603050405020304" pitchFamily="18" charset="0"/>
              </a:rPr>
              <a:t>4.2.7 Asigne los costos a los productos sumando todos los  costos directos y todos los costos indirectos. </a:t>
            </a:r>
          </a:p>
        </p:txBody>
      </p:sp>
    </p:spTree>
    <p:extLst>
      <p:ext uri="{BB962C8B-B14F-4D97-AF65-F5344CB8AC3E}">
        <p14:creationId xmlns:p14="http://schemas.microsoft.com/office/powerpoint/2010/main" val="83298727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D64BB9B-9F47-42A6-A721-37C71DCA4CCA}" type="slidenum">
              <a:rPr lang="es-ES" altLang="es-VE"/>
              <a:pPr eaLnBrk="1" hangingPunct="1"/>
              <a:t>125</a:t>
            </a:fld>
            <a:endParaRPr lang="es-ES" altLang="es-VE"/>
          </a:p>
        </p:txBody>
      </p:sp>
      <p:sp>
        <p:nvSpPr>
          <p:cNvPr id="155650"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n-US" sz="2800">
                <a:solidFill>
                  <a:schemeClr val="tx2"/>
                </a:solidFill>
                <a:effectLst>
                  <a:outerShdw blurRad="38100" dist="38100" dir="2700000" algn="tl">
                    <a:srgbClr val="C0C0C0"/>
                  </a:outerShdw>
                </a:effectLst>
                <a:latin typeface="Times New Roman" pitchFamily="18" charset="0"/>
                <a:cs typeface="Arial" charset="0"/>
              </a:rPr>
              <a:t>2. SISTEMA DE COSTEO SENCILLO EN EL SECTOR SERVICIO</a:t>
            </a:r>
          </a:p>
        </p:txBody>
      </p:sp>
      <p:sp>
        <p:nvSpPr>
          <p:cNvPr id="131076" name="Rectangle 3"/>
          <p:cNvSpPr>
            <a:spLocks noChangeArrowheads="1"/>
          </p:cNvSpPr>
          <p:nvPr/>
        </p:nvSpPr>
        <p:spPr bwMode="auto">
          <a:xfrm>
            <a:off x="4876800" y="1981200"/>
            <a:ext cx="25908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1077" name="AutoShape 4"/>
          <p:cNvSpPr>
            <a:spLocks noChangeArrowheads="1"/>
          </p:cNvSpPr>
          <p:nvPr/>
        </p:nvSpPr>
        <p:spPr bwMode="auto">
          <a:xfrm>
            <a:off x="4876800" y="3124200"/>
            <a:ext cx="2590800" cy="685800"/>
          </a:xfrm>
          <a:prstGeom prst="roundRect">
            <a:avLst>
              <a:gd name="adj" fmla="val 16667"/>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1078" name="Rectangle 5"/>
          <p:cNvSpPr>
            <a:spLocks noChangeArrowheads="1"/>
          </p:cNvSpPr>
          <p:nvPr/>
        </p:nvSpPr>
        <p:spPr bwMode="auto">
          <a:xfrm>
            <a:off x="4953000" y="4267200"/>
            <a:ext cx="2514600" cy="4572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1079" name="Rectangle 6"/>
          <p:cNvSpPr>
            <a:spLocks noChangeArrowheads="1"/>
          </p:cNvSpPr>
          <p:nvPr/>
        </p:nvSpPr>
        <p:spPr bwMode="auto">
          <a:xfrm>
            <a:off x="4953000" y="4724400"/>
            <a:ext cx="2514600" cy="533400"/>
          </a:xfrm>
          <a:prstGeom prst="rect">
            <a:avLst/>
          </a:prstGeom>
          <a:solidFill>
            <a:schemeClr val="tx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1080" name="Text Box 7"/>
          <p:cNvSpPr txBox="1">
            <a:spLocks noChangeArrowheads="1"/>
          </p:cNvSpPr>
          <p:nvPr/>
        </p:nvSpPr>
        <p:spPr bwMode="auto">
          <a:xfrm>
            <a:off x="4953000" y="2057401"/>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Gastos Generales</a:t>
            </a:r>
          </a:p>
        </p:txBody>
      </p:sp>
      <p:sp>
        <p:nvSpPr>
          <p:cNvPr id="131081" name="Text Box 8"/>
          <p:cNvSpPr txBox="1">
            <a:spLocks noChangeArrowheads="1"/>
          </p:cNvSpPr>
          <p:nvPr/>
        </p:nvSpPr>
        <p:spPr bwMode="auto">
          <a:xfrm>
            <a:off x="5181600" y="3200401"/>
            <a:ext cx="2057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solidFill>
                  <a:schemeClr val="bg2"/>
                </a:solidFill>
                <a:latin typeface="Times New Roman" panose="02020603050405020304" pitchFamily="18" charset="0"/>
              </a:rPr>
              <a:t>Horas-hombre</a:t>
            </a:r>
          </a:p>
        </p:txBody>
      </p:sp>
      <p:sp>
        <p:nvSpPr>
          <p:cNvPr id="131082" name="Text Box 9"/>
          <p:cNvSpPr txBox="1">
            <a:spLocks noChangeArrowheads="1"/>
          </p:cNvSpPr>
          <p:nvPr/>
        </p:nvSpPr>
        <p:spPr bwMode="auto">
          <a:xfrm>
            <a:off x="4953000" y="4267200"/>
            <a:ext cx="2590800" cy="4064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Costos indirectos</a:t>
            </a:r>
          </a:p>
        </p:txBody>
      </p:sp>
      <p:sp>
        <p:nvSpPr>
          <p:cNvPr id="131083" name="Text Box 10"/>
          <p:cNvSpPr txBox="1">
            <a:spLocks noChangeArrowheads="1"/>
          </p:cNvSpPr>
          <p:nvPr/>
        </p:nvSpPr>
        <p:spPr bwMode="auto">
          <a:xfrm>
            <a:off x="5105400" y="4724401"/>
            <a:ext cx="2209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solidFill>
                  <a:schemeClr val="bg2"/>
                </a:solidFill>
                <a:latin typeface="Times New Roman" panose="02020603050405020304" pitchFamily="18" charset="0"/>
              </a:rPr>
              <a:t>Costos directos</a:t>
            </a:r>
          </a:p>
        </p:txBody>
      </p:sp>
      <p:sp>
        <p:nvSpPr>
          <p:cNvPr id="131084" name="Line 11"/>
          <p:cNvSpPr>
            <a:spLocks noChangeShapeType="1"/>
          </p:cNvSpPr>
          <p:nvPr/>
        </p:nvSpPr>
        <p:spPr bwMode="auto">
          <a:xfrm>
            <a:off x="6096000" y="2667000"/>
            <a:ext cx="0" cy="457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1085" name="Line 12"/>
          <p:cNvSpPr>
            <a:spLocks noChangeShapeType="1"/>
          </p:cNvSpPr>
          <p:nvPr/>
        </p:nvSpPr>
        <p:spPr bwMode="auto">
          <a:xfrm>
            <a:off x="6096000" y="38100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1086" name="Line 13"/>
          <p:cNvSpPr>
            <a:spLocks noChangeShapeType="1"/>
          </p:cNvSpPr>
          <p:nvPr/>
        </p:nvSpPr>
        <p:spPr bwMode="auto">
          <a:xfrm flipV="1">
            <a:off x="6096000" y="5257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1087" name="Rectangle 14"/>
          <p:cNvSpPr>
            <a:spLocks noChangeArrowheads="1"/>
          </p:cNvSpPr>
          <p:nvPr/>
        </p:nvSpPr>
        <p:spPr bwMode="auto">
          <a:xfrm>
            <a:off x="5029200" y="5715000"/>
            <a:ext cx="2362200" cy="762000"/>
          </a:xfrm>
          <a:prstGeom prst="rect">
            <a:avLst/>
          </a:prstGeom>
          <a:solidFill>
            <a:schemeClr val="tx2"/>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1088" name="Text Box 15"/>
          <p:cNvSpPr txBox="1">
            <a:spLocks noChangeArrowheads="1"/>
          </p:cNvSpPr>
          <p:nvPr/>
        </p:nvSpPr>
        <p:spPr bwMode="auto">
          <a:xfrm>
            <a:off x="5562600" y="5715001"/>
            <a:ext cx="1219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Mano de Obra</a:t>
            </a:r>
            <a:endParaRPr lang="es-ES" altLang="es-VE" sz="2000">
              <a:solidFill>
                <a:schemeClr val="bg2"/>
              </a:solidFill>
              <a:latin typeface="Times New Roman" panose="02020603050405020304" pitchFamily="18" charset="0"/>
            </a:endParaRPr>
          </a:p>
        </p:txBody>
      </p:sp>
      <p:sp>
        <p:nvSpPr>
          <p:cNvPr id="131089" name="Line 16"/>
          <p:cNvSpPr>
            <a:spLocks noChangeShapeType="1"/>
          </p:cNvSpPr>
          <p:nvPr/>
        </p:nvSpPr>
        <p:spPr bwMode="auto">
          <a:xfrm>
            <a:off x="4038600" y="2362200"/>
            <a:ext cx="8382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s-VE"/>
          </a:p>
        </p:txBody>
      </p:sp>
      <p:sp>
        <p:nvSpPr>
          <p:cNvPr id="131090" name="Line 17"/>
          <p:cNvSpPr>
            <a:spLocks noChangeShapeType="1"/>
          </p:cNvSpPr>
          <p:nvPr/>
        </p:nvSpPr>
        <p:spPr bwMode="auto">
          <a:xfrm>
            <a:off x="4038600" y="3429000"/>
            <a:ext cx="838200" cy="0"/>
          </a:xfrm>
          <a:prstGeom prst="line">
            <a:avLst/>
          </a:prstGeom>
          <a:noFill/>
          <a:ln w="127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s-VE"/>
          </a:p>
        </p:txBody>
      </p:sp>
      <p:sp>
        <p:nvSpPr>
          <p:cNvPr id="131091" name="Line 18"/>
          <p:cNvSpPr>
            <a:spLocks noChangeShapeType="1"/>
          </p:cNvSpPr>
          <p:nvPr/>
        </p:nvSpPr>
        <p:spPr bwMode="auto">
          <a:xfrm flipV="1">
            <a:off x="4191000" y="6096000"/>
            <a:ext cx="838200" cy="0"/>
          </a:xfrm>
          <a:prstGeom prst="line">
            <a:avLst/>
          </a:prstGeom>
          <a:noFill/>
          <a:ln w="1905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s-VE"/>
          </a:p>
        </p:txBody>
      </p:sp>
      <p:sp>
        <p:nvSpPr>
          <p:cNvPr id="131092" name="Rectangle 19"/>
          <p:cNvSpPr>
            <a:spLocks noChangeArrowheads="1"/>
          </p:cNvSpPr>
          <p:nvPr/>
        </p:nvSpPr>
        <p:spPr bwMode="auto">
          <a:xfrm>
            <a:off x="2057400" y="1905000"/>
            <a:ext cx="1981200" cy="685800"/>
          </a:xfrm>
          <a:prstGeom prst="rect">
            <a:avLst/>
          </a:prstGeom>
          <a:solidFill>
            <a:schemeClr val="tx2"/>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s-VE" sz="2000">
              <a:latin typeface="Times New Roman" panose="02020603050405020304" pitchFamily="18" charset="0"/>
            </a:endParaRPr>
          </a:p>
        </p:txBody>
      </p:sp>
      <p:sp>
        <p:nvSpPr>
          <p:cNvPr id="131093" name="Text Box 20"/>
          <p:cNvSpPr txBox="1">
            <a:spLocks noChangeArrowheads="1"/>
          </p:cNvSpPr>
          <p:nvPr/>
        </p:nvSpPr>
        <p:spPr bwMode="auto">
          <a:xfrm>
            <a:off x="2057400" y="1905001"/>
            <a:ext cx="1981200" cy="714375"/>
          </a:xfrm>
          <a:prstGeom prst="rect">
            <a:avLst/>
          </a:prstGeom>
          <a:solidFill>
            <a:schemeClr val="accent1"/>
          </a:solidFill>
          <a:ln w="12700" cap="sq">
            <a:solidFill>
              <a:schemeClr val="bg2"/>
            </a:solidFill>
            <a:miter lim="800000"/>
            <a:headEnd type="none" w="sm" len="sm"/>
            <a:tailEnd type="none" w="sm" len="sm"/>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latin typeface="Times New Roman" panose="02020603050405020304" pitchFamily="18" charset="0"/>
              </a:rPr>
              <a:t>Partida de Costos Indirectos</a:t>
            </a:r>
            <a:endParaRPr lang="es-ES" altLang="es-VE" sz="2000">
              <a:latin typeface="Times New Roman" panose="02020603050405020304" pitchFamily="18" charset="0"/>
            </a:endParaRPr>
          </a:p>
        </p:txBody>
      </p:sp>
      <p:sp>
        <p:nvSpPr>
          <p:cNvPr id="131094" name="Rectangle 21"/>
          <p:cNvSpPr>
            <a:spLocks noChangeArrowheads="1"/>
          </p:cNvSpPr>
          <p:nvPr/>
        </p:nvSpPr>
        <p:spPr bwMode="auto">
          <a:xfrm>
            <a:off x="2133600" y="3124200"/>
            <a:ext cx="1905000" cy="685800"/>
          </a:xfrm>
          <a:prstGeom prst="rect">
            <a:avLst/>
          </a:prstGeom>
          <a:solidFill>
            <a:schemeClr val="accent1"/>
          </a:solidFill>
          <a:ln w="12700" cap="sq">
            <a:solidFill>
              <a:schemeClr val="bg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s-VE" sz="2400">
              <a:solidFill>
                <a:schemeClr val="bg2"/>
              </a:solidFill>
              <a:latin typeface="Times New Roman" panose="02020603050405020304" pitchFamily="18" charset="0"/>
            </a:endParaRPr>
          </a:p>
        </p:txBody>
      </p:sp>
      <p:sp>
        <p:nvSpPr>
          <p:cNvPr id="131095" name="Text Box 22"/>
          <p:cNvSpPr txBox="1">
            <a:spLocks noChangeArrowheads="1"/>
          </p:cNvSpPr>
          <p:nvPr/>
        </p:nvSpPr>
        <p:spPr bwMode="auto">
          <a:xfrm>
            <a:off x="2133600" y="3124201"/>
            <a:ext cx="1905000" cy="701675"/>
          </a:xfrm>
          <a:prstGeom prst="rect">
            <a:avLst/>
          </a:prstGeom>
          <a:solidFill>
            <a:schemeClr val="hlink"/>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Base de Distribución</a:t>
            </a:r>
            <a:endParaRPr lang="es-ES" altLang="es-VE" sz="2000">
              <a:solidFill>
                <a:schemeClr val="bg2"/>
              </a:solidFill>
              <a:latin typeface="Times New Roman" panose="02020603050405020304" pitchFamily="18" charset="0"/>
            </a:endParaRPr>
          </a:p>
        </p:txBody>
      </p:sp>
      <p:sp>
        <p:nvSpPr>
          <p:cNvPr id="131096" name="Rectangle 23"/>
          <p:cNvSpPr>
            <a:spLocks noChangeArrowheads="1"/>
          </p:cNvSpPr>
          <p:nvPr/>
        </p:nvSpPr>
        <p:spPr bwMode="auto">
          <a:xfrm>
            <a:off x="2286000" y="5791200"/>
            <a:ext cx="1905000" cy="685800"/>
          </a:xfrm>
          <a:prstGeom prst="rect">
            <a:avLst/>
          </a:prstGeom>
          <a:solidFill>
            <a:schemeClr val="tx2"/>
          </a:solidFill>
          <a:ln w="12700" cap="sq">
            <a:solidFill>
              <a:schemeClr val="bg2"/>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s-VE" sz="2400">
              <a:solidFill>
                <a:schemeClr val="bg2"/>
              </a:solidFill>
              <a:latin typeface="Times New Roman" panose="02020603050405020304" pitchFamily="18" charset="0"/>
            </a:endParaRPr>
          </a:p>
        </p:txBody>
      </p:sp>
      <p:sp>
        <p:nvSpPr>
          <p:cNvPr id="131097" name="Text Box 24"/>
          <p:cNvSpPr txBox="1">
            <a:spLocks noChangeArrowheads="1"/>
          </p:cNvSpPr>
          <p:nvPr/>
        </p:nvSpPr>
        <p:spPr bwMode="auto">
          <a:xfrm>
            <a:off x="2286000" y="5791201"/>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solidFill>
                  <a:schemeClr val="bg2"/>
                </a:solidFill>
                <a:latin typeface="Times New Roman" panose="02020603050405020304" pitchFamily="18" charset="0"/>
              </a:rPr>
              <a:t>Costos Directos</a:t>
            </a:r>
            <a:endParaRPr lang="es-ES" altLang="es-VE" sz="2000">
              <a:solidFill>
                <a:schemeClr val="bg2"/>
              </a:solidFill>
              <a:latin typeface="Times New Roman" panose="02020603050405020304" pitchFamily="18" charset="0"/>
            </a:endParaRPr>
          </a:p>
        </p:txBody>
      </p:sp>
      <p:sp>
        <p:nvSpPr>
          <p:cNvPr id="131098" name="Oval 25"/>
          <p:cNvSpPr>
            <a:spLocks noChangeArrowheads="1"/>
          </p:cNvSpPr>
          <p:nvPr/>
        </p:nvSpPr>
        <p:spPr bwMode="auto">
          <a:xfrm>
            <a:off x="2286000" y="4419600"/>
            <a:ext cx="1905000" cy="838200"/>
          </a:xfrm>
          <a:prstGeom prst="ellipse">
            <a:avLst/>
          </a:prstGeom>
          <a:solidFill>
            <a:srgbClr val="FF9900"/>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s-VE" sz="2400">
              <a:latin typeface="Times New Roman" panose="02020603050405020304" pitchFamily="18" charset="0"/>
            </a:endParaRPr>
          </a:p>
        </p:txBody>
      </p:sp>
      <p:sp>
        <p:nvSpPr>
          <p:cNvPr id="131099" name="Text Box 26"/>
          <p:cNvSpPr txBox="1">
            <a:spLocks noChangeArrowheads="1"/>
          </p:cNvSpPr>
          <p:nvPr/>
        </p:nvSpPr>
        <p:spPr bwMode="auto">
          <a:xfrm>
            <a:off x="2362200" y="4572001"/>
            <a:ext cx="1981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Objeto de Costo</a:t>
            </a:r>
            <a:endParaRPr lang="es-ES" altLang="es-VE" sz="2000">
              <a:latin typeface="Times New Roman" panose="02020603050405020304" pitchFamily="18" charset="0"/>
            </a:endParaRPr>
          </a:p>
        </p:txBody>
      </p:sp>
      <p:sp>
        <p:nvSpPr>
          <p:cNvPr id="131100" name="Rectangle 27"/>
          <p:cNvSpPr>
            <a:spLocks noChangeArrowheads="1"/>
          </p:cNvSpPr>
          <p:nvPr/>
        </p:nvSpPr>
        <p:spPr bwMode="auto">
          <a:xfrm>
            <a:off x="7924800" y="2057400"/>
            <a:ext cx="1752600" cy="4495800"/>
          </a:xfrm>
          <a:prstGeom prst="rect">
            <a:avLst/>
          </a:prstGeom>
          <a:gradFill rotWithShape="0">
            <a:gsLst>
              <a:gs pos="0">
                <a:schemeClr val="accent1"/>
              </a:gs>
              <a:gs pos="100000">
                <a:schemeClr val="tx2"/>
              </a:gs>
            </a:gsLst>
            <a:lin ang="5400000" scaled="1"/>
          </a:gra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1101" name="Text Box 28"/>
          <p:cNvSpPr txBox="1">
            <a:spLocks noChangeArrowheads="1"/>
          </p:cNvSpPr>
          <p:nvPr/>
        </p:nvSpPr>
        <p:spPr bwMode="auto">
          <a:xfrm>
            <a:off x="7924800" y="2057401"/>
            <a:ext cx="1752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Un solo grupo de costos indirectos</a:t>
            </a:r>
            <a:endParaRPr lang="es-ES" altLang="es-VE" sz="2000">
              <a:latin typeface="Times New Roman" panose="02020603050405020304" pitchFamily="18" charset="0"/>
            </a:endParaRPr>
          </a:p>
        </p:txBody>
      </p:sp>
      <p:sp>
        <p:nvSpPr>
          <p:cNvPr id="131102" name="Text Box 29"/>
          <p:cNvSpPr txBox="1">
            <a:spLocks noChangeArrowheads="1"/>
          </p:cNvSpPr>
          <p:nvPr/>
        </p:nvSpPr>
        <p:spPr bwMode="auto">
          <a:xfrm>
            <a:off x="8305800" y="3810001"/>
            <a:ext cx="914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latin typeface="Times New Roman" panose="02020603050405020304" pitchFamily="18" charset="0"/>
              </a:rPr>
              <a:t>y</a:t>
            </a:r>
            <a:endParaRPr lang="es-ES" altLang="es-VE" sz="2000">
              <a:latin typeface="Times New Roman" panose="02020603050405020304" pitchFamily="18" charset="0"/>
            </a:endParaRPr>
          </a:p>
        </p:txBody>
      </p:sp>
      <p:sp>
        <p:nvSpPr>
          <p:cNvPr id="131103" name="Text Box 30"/>
          <p:cNvSpPr txBox="1">
            <a:spLocks noChangeArrowheads="1"/>
          </p:cNvSpPr>
          <p:nvPr/>
        </p:nvSpPr>
        <p:spPr bwMode="auto">
          <a:xfrm>
            <a:off x="8001000" y="5257801"/>
            <a:ext cx="1752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solidFill>
                  <a:schemeClr val="bg2"/>
                </a:solidFill>
                <a:latin typeface="Times New Roman" panose="02020603050405020304" pitchFamily="18" charset="0"/>
              </a:rPr>
              <a:t>Un solo grupo de costos directos</a:t>
            </a:r>
            <a:endParaRPr lang="es-ES" altLang="es-VE" sz="2000">
              <a:solidFill>
                <a:schemeClr val="bg2"/>
              </a:solidFill>
              <a:latin typeface="Times New Roman" panose="02020603050405020304" pitchFamily="18" charset="0"/>
            </a:endParaRPr>
          </a:p>
        </p:txBody>
      </p:sp>
    </p:spTree>
    <p:extLst>
      <p:ext uri="{BB962C8B-B14F-4D97-AF65-F5344CB8AC3E}">
        <p14:creationId xmlns:p14="http://schemas.microsoft.com/office/powerpoint/2010/main" val="3642892557"/>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C26E68-DE2B-42B2-9D10-4E13464192E7}" type="slidenum">
              <a:rPr lang="es-ES" altLang="es-VE"/>
              <a:pPr eaLnBrk="1" hangingPunct="1"/>
              <a:t>126</a:t>
            </a:fld>
            <a:endParaRPr lang="es-ES" altLang="es-VE"/>
          </a:p>
        </p:txBody>
      </p:sp>
      <p:sp>
        <p:nvSpPr>
          <p:cNvPr id="156674"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n-US" sz="2800">
                <a:solidFill>
                  <a:schemeClr val="tx2"/>
                </a:solidFill>
                <a:effectLst>
                  <a:outerShdw blurRad="38100" dist="38100" dir="2700000" algn="tl">
                    <a:srgbClr val="C0C0C0"/>
                  </a:outerShdw>
                </a:effectLst>
                <a:latin typeface="Times New Roman" pitchFamily="18" charset="0"/>
                <a:cs typeface="Arial" charset="0"/>
              </a:rPr>
              <a:t>3. SISTEMAS DE COSTEO REFINADOS.</a:t>
            </a:r>
          </a:p>
        </p:txBody>
      </p:sp>
      <p:sp>
        <p:nvSpPr>
          <p:cNvPr id="132100" name="Text Box 3"/>
          <p:cNvSpPr txBox="1">
            <a:spLocks noChangeArrowheads="1"/>
          </p:cNvSpPr>
          <p:nvPr/>
        </p:nvSpPr>
        <p:spPr bwMode="auto">
          <a:xfrm>
            <a:off x="2133600" y="1447800"/>
            <a:ext cx="7620000" cy="496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3.1 </a:t>
            </a:r>
            <a:r>
              <a:rPr lang="en-US" altLang="es-VE" sz="2400" u="sng">
                <a:latin typeface="Times New Roman" panose="02020603050405020304" pitchFamily="18" charset="0"/>
              </a:rPr>
              <a:t>Sistema de Costeo Refinado.</a:t>
            </a:r>
            <a:r>
              <a:rPr lang="en-US" altLang="es-VE" sz="2400">
                <a:latin typeface="Times New Roman" panose="02020603050405020304" pitchFamily="18" charset="0"/>
              </a:rPr>
              <a:t> Es un sistema que permite una mejor medición de la desuniformidad en el uso de los recursos por trabajos, productos y clientes.</a:t>
            </a:r>
          </a:p>
          <a:p>
            <a:pPr>
              <a:spcBef>
                <a:spcPct val="50000"/>
              </a:spcBef>
            </a:pPr>
            <a:r>
              <a:rPr lang="en-US" altLang="es-VE" sz="2400">
                <a:latin typeface="Times New Roman" panose="02020603050405020304" pitchFamily="18" charset="0"/>
              </a:rPr>
              <a:t>3.2 </a:t>
            </a:r>
            <a:r>
              <a:rPr lang="en-US" altLang="es-VE" sz="2400" u="sng">
                <a:latin typeface="Times New Roman" panose="02020603050405020304" pitchFamily="18" charset="0"/>
              </a:rPr>
              <a:t>Recomendaciones para Refinar Sistemas de Costeo.</a:t>
            </a:r>
          </a:p>
          <a:p>
            <a:pPr>
              <a:lnSpc>
                <a:spcPct val="90000"/>
              </a:lnSpc>
              <a:spcBef>
                <a:spcPct val="50000"/>
              </a:spcBef>
            </a:pPr>
            <a:r>
              <a:rPr lang="en-US" altLang="es-VE" sz="2400">
                <a:latin typeface="Times New Roman" panose="02020603050405020304" pitchFamily="18" charset="0"/>
              </a:rPr>
              <a:t>      3.2.1 Recomendación 1: Clasifique como costos directos             tantos costos como le sea económicamente factible.</a:t>
            </a:r>
          </a:p>
          <a:p>
            <a:pPr>
              <a:lnSpc>
                <a:spcPct val="90000"/>
              </a:lnSpc>
              <a:spcBef>
                <a:spcPct val="50000"/>
              </a:spcBef>
            </a:pPr>
            <a:r>
              <a:rPr lang="en-US" altLang="es-VE" sz="2400">
                <a:latin typeface="Times New Roman" panose="02020603050405020304" pitchFamily="18" charset="0"/>
              </a:rPr>
              <a:t>      3.2.2 Recomendación 2:  Expanda el número de partidas de costos indirectos de manera que cada una de ellas sea homogénea..</a:t>
            </a:r>
          </a:p>
          <a:p>
            <a:pPr>
              <a:lnSpc>
                <a:spcPct val="90000"/>
              </a:lnSpc>
              <a:spcBef>
                <a:spcPct val="50000"/>
              </a:spcBef>
            </a:pPr>
            <a:r>
              <a:rPr lang="en-US" altLang="es-VE" sz="2400">
                <a:latin typeface="Times New Roman" panose="02020603050405020304" pitchFamily="18" charset="0"/>
              </a:rPr>
              <a:t>      3.2.3 Recomendación 3: Identifique una base de distri- bución de costos apropiada para cada una de las partidas de costos indirectos.                             </a:t>
            </a:r>
          </a:p>
        </p:txBody>
      </p:sp>
    </p:spTree>
    <p:extLst>
      <p:ext uri="{BB962C8B-B14F-4D97-AF65-F5344CB8AC3E}">
        <p14:creationId xmlns:p14="http://schemas.microsoft.com/office/powerpoint/2010/main" val="35623020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32762C-91AA-4E32-85CA-EC1434265D7D}" type="slidenum">
              <a:rPr lang="es-ES" altLang="es-VE"/>
              <a:pPr eaLnBrk="1" hangingPunct="1"/>
              <a:t>127</a:t>
            </a:fld>
            <a:endParaRPr lang="es-ES" altLang="es-VE"/>
          </a:p>
        </p:txBody>
      </p:sp>
      <p:sp>
        <p:nvSpPr>
          <p:cNvPr id="157698" name="Rectangle 2"/>
          <p:cNvSpPr>
            <a:spLocks noChangeArrowheads="1"/>
          </p:cNvSpPr>
          <p:nvPr/>
        </p:nvSpPr>
        <p:spPr bwMode="auto">
          <a:xfrm>
            <a:off x="2203450" y="609600"/>
            <a:ext cx="7772400" cy="1143000"/>
          </a:xfrm>
          <a:prstGeom prst="rect">
            <a:avLst/>
          </a:prstGeom>
          <a:noFill/>
          <a:ln w="9525">
            <a:noFill/>
            <a:miter lim="800000"/>
            <a:headEnd/>
            <a:tailEnd/>
          </a:ln>
          <a:effectLst/>
        </p:spPr>
        <p:txBody>
          <a:bodyPr anchor="ctr"/>
          <a:lstStyle/>
          <a:p>
            <a:pPr algn="ctr" eaLnBrk="0" hangingPunct="0">
              <a:defRPr/>
            </a:pPr>
            <a:r>
              <a:rPr lang="en-US" sz="2800">
                <a:solidFill>
                  <a:schemeClr val="tx2"/>
                </a:solidFill>
                <a:effectLst>
                  <a:outerShdw blurRad="38100" dist="38100" dir="2700000" algn="tl">
                    <a:srgbClr val="C0C0C0"/>
                  </a:outerShdw>
                </a:effectLst>
                <a:latin typeface="Times New Roman" pitchFamily="18" charset="0"/>
                <a:cs typeface="Arial" charset="0"/>
              </a:rPr>
              <a:t>3. REFINAMIENTO DE COSTOS EN EL SECTOR SERVICIO</a:t>
            </a:r>
          </a:p>
        </p:txBody>
      </p:sp>
      <p:sp>
        <p:nvSpPr>
          <p:cNvPr id="133124" name="Rectangle 3"/>
          <p:cNvSpPr>
            <a:spLocks noChangeArrowheads="1"/>
          </p:cNvSpPr>
          <p:nvPr/>
        </p:nvSpPr>
        <p:spPr bwMode="auto">
          <a:xfrm>
            <a:off x="4870450" y="1981200"/>
            <a:ext cx="25908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25" name="AutoShape 4"/>
          <p:cNvSpPr>
            <a:spLocks noChangeArrowheads="1"/>
          </p:cNvSpPr>
          <p:nvPr/>
        </p:nvSpPr>
        <p:spPr bwMode="auto">
          <a:xfrm>
            <a:off x="4870450" y="3124200"/>
            <a:ext cx="2590800" cy="685800"/>
          </a:xfrm>
          <a:prstGeom prst="roundRect">
            <a:avLst>
              <a:gd name="adj" fmla="val 16667"/>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26" name="Rectangle 5"/>
          <p:cNvSpPr>
            <a:spLocks noChangeArrowheads="1"/>
          </p:cNvSpPr>
          <p:nvPr/>
        </p:nvSpPr>
        <p:spPr bwMode="auto">
          <a:xfrm>
            <a:off x="4495800" y="4267200"/>
            <a:ext cx="3886200" cy="4572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27" name="Rectangle 6"/>
          <p:cNvSpPr>
            <a:spLocks noChangeArrowheads="1"/>
          </p:cNvSpPr>
          <p:nvPr/>
        </p:nvSpPr>
        <p:spPr bwMode="auto">
          <a:xfrm>
            <a:off x="4495800" y="4724400"/>
            <a:ext cx="3886200" cy="533400"/>
          </a:xfrm>
          <a:prstGeom prst="rect">
            <a:avLst/>
          </a:prstGeom>
          <a:solidFill>
            <a:schemeClr val="tx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28" name="Text Box 7"/>
          <p:cNvSpPr txBox="1">
            <a:spLocks noChangeArrowheads="1"/>
          </p:cNvSpPr>
          <p:nvPr/>
        </p:nvSpPr>
        <p:spPr bwMode="auto">
          <a:xfrm>
            <a:off x="4946650" y="2057401"/>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Gastos Generales</a:t>
            </a:r>
          </a:p>
        </p:txBody>
      </p:sp>
      <p:sp>
        <p:nvSpPr>
          <p:cNvPr id="133129" name="Text Box 8"/>
          <p:cNvSpPr txBox="1">
            <a:spLocks noChangeArrowheads="1"/>
          </p:cNvSpPr>
          <p:nvPr/>
        </p:nvSpPr>
        <p:spPr bwMode="auto">
          <a:xfrm>
            <a:off x="5175250" y="3200401"/>
            <a:ext cx="2057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solidFill>
                  <a:schemeClr val="bg2"/>
                </a:solidFill>
                <a:latin typeface="Times New Roman" panose="02020603050405020304" pitchFamily="18" charset="0"/>
              </a:rPr>
              <a:t>Horas-hombre</a:t>
            </a:r>
            <a:endParaRPr lang="en-US" altLang="es-VE" sz="2000">
              <a:latin typeface="Times New Roman" panose="02020603050405020304" pitchFamily="18" charset="0"/>
            </a:endParaRPr>
          </a:p>
        </p:txBody>
      </p:sp>
      <p:sp>
        <p:nvSpPr>
          <p:cNvPr id="133130" name="Text Box 9"/>
          <p:cNvSpPr txBox="1">
            <a:spLocks noChangeArrowheads="1"/>
          </p:cNvSpPr>
          <p:nvPr/>
        </p:nvSpPr>
        <p:spPr bwMode="auto">
          <a:xfrm>
            <a:off x="4946650" y="4343401"/>
            <a:ext cx="259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Costos Indirectos</a:t>
            </a:r>
          </a:p>
        </p:txBody>
      </p:sp>
      <p:sp>
        <p:nvSpPr>
          <p:cNvPr id="133131" name="Text Box 10"/>
          <p:cNvSpPr txBox="1">
            <a:spLocks noChangeArrowheads="1"/>
          </p:cNvSpPr>
          <p:nvPr/>
        </p:nvSpPr>
        <p:spPr bwMode="auto">
          <a:xfrm>
            <a:off x="5175250" y="4876801"/>
            <a:ext cx="2209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solidFill>
                  <a:schemeClr val="bg2"/>
                </a:solidFill>
                <a:latin typeface="Times New Roman" panose="02020603050405020304" pitchFamily="18" charset="0"/>
              </a:rPr>
              <a:t>Costos Directos</a:t>
            </a:r>
            <a:endParaRPr lang="en-US" altLang="es-VE" sz="2000">
              <a:latin typeface="Times New Roman" panose="02020603050405020304" pitchFamily="18" charset="0"/>
            </a:endParaRPr>
          </a:p>
        </p:txBody>
      </p:sp>
      <p:sp>
        <p:nvSpPr>
          <p:cNvPr id="133132" name="Text Box 11"/>
          <p:cNvSpPr txBox="1">
            <a:spLocks noChangeArrowheads="1"/>
          </p:cNvSpPr>
          <p:nvPr/>
        </p:nvSpPr>
        <p:spPr bwMode="auto">
          <a:xfrm>
            <a:off x="5181600" y="55626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en-US" altLang="es-VE" sz="2400">
              <a:solidFill>
                <a:schemeClr val="bg2"/>
              </a:solidFill>
              <a:latin typeface="Times New Roman" panose="02020603050405020304" pitchFamily="18" charset="0"/>
            </a:endParaRPr>
          </a:p>
        </p:txBody>
      </p:sp>
      <p:sp>
        <p:nvSpPr>
          <p:cNvPr id="133133" name="Line 12"/>
          <p:cNvSpPr>
            <a:spLocks noChangeShapeType="1"/>
          </p:cNvSpPr>
          <p:nvPr/>
        </p:nvSpPr>
        <p:spPr bwMode="auto">
          <a:xfrm>
            <a:off x="6089650" y="2667000"/>
            <a:ext cx="0" cy="457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3134" name="Line 13"/>
          <p:cNvSpPr>
            <a:spLocks noChangeShapeType="1"/>
          </p:cNvSpPr>
          <p:nvPr/>
        </p:nvSpPr>
        <p:spPr bwMode="auto">
          <a:xfrm>
            <a:off x="6089650" y="38100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3135" name="Line 14"/>
          <p:cNvSpPr>
            <a:spLocks noChangeShapeType="1"/>
          </p:cNvSpPr>
          <p:nvPr/>
        </p:nvSpPr>
        <p:spPr bwMode="auto">
          <a:xfrm flipV="1">
            <a:off x="6089650" y="5257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3136" name="Line 15"/>
          <p:cNvSpPr>
            <a:spLocks noChangeShapeType="1"/>
          </p:cNvSpPr>
          <p:nvPr/>
        </p:nvSpPr>
        <p:spPr bwMode="auto">
          <a:xfrm flipV="1">
            <a:off x="4648200" y="5257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3137" name="Line 16"/>
          <p:cNvSpPr>
            <a:spLocks noChangeShapeType="1"/>
          </p:cNvSpPr>
          <p:nvPr/>
        </p:nvSpPr>
        <p:spPr bwMode="auto">
          <a:xfrm flipV="1">
            <a:off x="7620000" y="52578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3138" name="Rectangle 17"/>
          <p:cNvSpPr>
            <a:spLocks noChangeArrowheads="1"/>
          </p:cNvSpPr>
          <p:nvPr/>
        </p:nvSpPr>
        <p:spPr bwMode="auto">
          <a:xfrm>
            <a:off x="4114800" y="5638800"/>
            <a:ext cx="1143000" cy="762000"/>
          </a:xfrm>
          <a:prstGeom prst="rect">
            <a:avLst/>
          </a:prstGeom>
          <a:solidFill>
            <a:schemeClr val="tx2"/>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39" name="Text Box 18"/>
          <p:cNvSpPr txBox="1">
            <a:spLocks noChangeArrowheads="1"/>
          </p:cNvSpPr>
          <p:nvPr/>
        </p:nvSpPr>
        <p:spPr bwMode="auto">
          <a:xfrm>
            <a:off x="4114800" y="5791201"/>
            <a:ext cx="1219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solidFill>
                  <a:schemeClr val="bg2"/>
                </a:solidFill>
                <a:latin typeface="Times New Roman" panose="02020603050405020304" pitchFamily="18" charset="0"/>
              </a:rPr>
              <a:t>Viáticos</a:t>
            </a:r>
            <a:endParaRPr lang="es-ES" altLang="es-VE" sz="2000">
              <a:solidFill>
                <a:schemeClr val="bg2"/>
              </a:solidFill>
              <a:latin typeface="Times New Roman" panose="02020603050405020304" pitchFamily="18" charset="0"/>
            </a:endParaRPr>
          </a:p>
        </p:txBody>
      </p:sp>
      <p:sp>
        <p:nvSpPr>
          <p:cNvPr id="133140" name="Rectangle 19"/>
          <p:cNvSpPr>
            <a:spLocks noChangeArrowheads="1"/>
          </p:cNvSpPr>
          <p:nvPr/>
        </p:nvSpPr>
        <p:spPr bwMode="auto">
          <a:xfrm>
            <a:off x="5410200" y="5638800"/>
            <a:ext cx="1371600" cy="762000"/>
          </a:xfrm>
          <a:prstGeom prst="rect">
            <a:avLst/>
          </a:prstGeom>
          <a:solidFill>
            <a:schemeClr val="tx2"/>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41" name="Text Box 20"/>
          <p:cNvSpPr txBox="1">
            <a:spLocks noChangeArrowheads="1"/>
          </p:cNvSpPr>
          <p:nvPr/>
        </p:nvSpPr>
        <p:spPr bwMode="auto">
          <a:xfrm>
            <a:off x="5257800" y="5638801"/>
            <a:ext cx="1676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Mano de   Obra Socio</a:t>
            </a:r>
            <a:endParaRPr lang="es-ES" altLang="es-VE" sz="2000">
              <a:solidFill>
                <a:schemeClr val="bg2"/>
              </a:solidFill>
              <a:latin typeface="Times New Roman" panose="02020603050405020304" pitchFamily="18" charset="0"/>
            </a:endParaRPr>
          </a:p>
        </p:txBody>
      </p:sp>
      <p:sp>
        <p:nvSpPr>
          <p:cNvPr id="133142" name="Rectangle 21"/>
          <p:cNvSpPr>
            <a:spLocks noChangeArrowheads="1"/>
          </p:cNvSpPr>
          <p:nvPr/>
        </p:nvSpPr>
        <p:spPr bwMode="auto">
          <a:xfrm>
            <a:off x="7010400" y="5638800"/>
            <a:ext cx="1676400" cy="762000"/>
          </a:xfrm>
          <a:prstGeom prst="rect">
            <a:avLst/>
          </a:prstGeom>
          <a:solidFill>
            <a:schemeClr val="tx2"/>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43" name="Text Box 22"/>
          <p:cNvSpPr txBox="1">
            <a:spLocks noChangeArrowheads="1"/>
          </p:cNvSpPr>
          <p:nvPr/>
        </p:nvSpPr>
        <p:spPr bwMode="auto">
          <a:xfrm>
            <a:off x="7010400" y="5638801"/>
            <a:ext cx="1676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Mano de Obra Asistente</a:t>
            </a:r>
            <a:endParaRPr lang="es-ES" altLang="es-VE" sz="2000">
              <a:solidFill>
                <a:schemeClr val="bg2"/>
              </a:solidFill>
              <a:latin typeface="Times New Roman" panose="02020603050405020304" pitchFamily="18" charset="0"/>
            </a:endParaRPr>
          </a:p>
        </p:txBody>
      </p:sp>
      <p:sp>
        <p:nvSpPr>
          <p:cNvPr id="133144" name="Rectangle 23"/>
          <p:cNvSpPr>
            <a:spLocks noChangeArrowheads="1"/>
          </p:cNvSpPr>
          <p:nvPr/>
        </p:nvSpPr>
        <p:spPr bwMode="auto">
          <a:xfrm>
            <a:off x="2057400" y="5638800"/>
            <a:ext cx="1905000" cy="762000"/>
          </a:xfrm>
          <a:prstGeom prst="rect">
            <a:avLst/>
          </a:prstGeom>
          <a:solidFill>
            <a:schemeClr val="tx2"/>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45" name="Text Box 24"/>
          <p:cNvSpPr txBox="1">
            <a:spLocks noChangeArrowheads="1"/>
          </p:cNvSpPr>
          <p:nvPr/>
        </p:nvSpPr>
        <p:spPr bwMode="auto">
          <a:xfrm>
            <a:off x="2057400" y="5791201"/>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solidFill>
                  <a:schemeClr val="bg2"/>
                </a:solidFill>
                <a:latin typeface="Times New Roman" panose="02020603050405020304" pitchFamily="18" charset="0"/>
              </a:rPr>
              <a:t>Costos Directos</a:t>
            </a:r>
            <a:endParaRPr lang="es-ES" altLang="es-VE" sz="2000">
              <a:solidFill>
                <a:schemeClr val="bg2"/>
              </a:solidFill>
              <a:latin typeface="Times New Roman" panose="02020603050405020304" pitchFamily="18" charset="0"/>
            </a:endParaRPr>
          </a:p>
        </p:txBody>
      </p:sp>
      <p:sp>
        <p:nvSpPr>
          <p:cNvPr id="133146" name="Line 25"/>
          <p:cNvSpPr>
            <a:spLocks noChangeShapeType="1"/>
          </p:cNvSpPr>
          <p:nvPr/>
        </p:nvSpPr>
        <p:spPr bwMode="auto">
          <a:xfrm>
            <a:off x="2971800" y="6400800"/>
            <a:ext cx="0"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3147" name="Line 26"/>
          <p:cNvSpPr>
            <a:spLocks noChangeShapeType="1"/>
          </p:cNvSpPr>
          <p:nvPr/>
        </p:nvSpPr>
        <p:spPr bwMode="auto">
          <a:xfrm>
            <a:off x="2971800" y="6553200"/>
            <a:ext cx="4724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3148" name="Line 27"/>
          <p:cNvSpPr>
            <a:spLocks noChangeShapeType="1"/>
          </p:cNvSpPr>
          <p:nvPr/>
        </p:nvSpPr>
        <p:spPr bwMode="auto">
          <a:xfrm flipV="1">
            <a:off x="4648200" y="6400800"/>
            <a:ext cx="0" cy="1524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3149" name="Line 28"/>
          <p:cNvSpPr>
            <a:spLocks noChangeShapeType="1"/>
          </p:cNvSpPr>
          <p:nvPr/>
        </p:nvSpPr>
        <p:spPr bwMode="auto">
          <a:xfrm flipV="1">
            <a:off x="6172200" y="6400800"/>
            <a:ext cx="0" cy="1524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3150" name="Line 29"/>
          <p:cNvSpPr>
            <a:spLocks noChangeShapeType="1"/>
          </p:cNvSpPr>
          <p:nvPr/>
        </p:nvSpPr>
        <p:spPr bwMode="auto">
          <a:xfrm flipV="1">
            <a:off x="7696200" y="6400800"/>
            <a:ext cx="0" cy="1524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3151" name="Rectangle 30"/>
          <p:cNvSpPr>
            <a:spLocks noChangeArrowheads="1"/>
          </p:cNvSpPr>
          <p:nvPr/>
        </p:nvSpPr>
        <p:spPr bwMode="auto">
          <a:xfrm>
            <a:off x="2057400" y="1981200"/>
            <a:ext cx="1981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52" name="Text Box 31"/>
          <p:cNvSpPr txBox="1">
            <a:spLocks noChangeArrowheads="1"/>
          </p:cNvSpPr>
          <p:nvPr/>
        </p:nvSpPr>
        <p:spPr bwMode="auto">
          <a:xfrm>
            <a:off x="2057400" y="1965326"/>
            <a:ext cx="1981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latin typeface="Times New Roman" panose="02020603050405020304" pitchFamily="18" charset="0"/>
              </a:rPr>
              <a:t>Partida de Costos Indirectos</a:t>
            </a:r>
            <a:endParaRPr lang="es-ES" altLang="es-VE" sz="2000">
              <a:latin typeface="Times New Roman" panose="02020603050405020304" pitchFamily="18" charset="0"/>
            </a:endParaRPr>
          </a:p>
        </p:txBody>
      </p:sp>
      <p:sp>
        <p:nvSpPr>
          <p:cNvPr id="133153" name="Rectangle 32"/>
          <p:cNvSpPr>
            <a:spLocks noChangeArrowheads="1"/>
          </p:cNvSpPr>
          <p:nvPr/>
        </p:nvSpPr>
        <p:spPr bwMode="auto">
          <a:xfrm>
            <a:off x="2057400" y="3124200"/>
            <a:ext cx="2057400" cy="762000"/>
          </a:xfrm>
          <a:prstGeom prst="rect">
            <a:avLst/>
          </a:prstGeom>
          <a:solidFill>
            <a:schemeClr val="hlink"/>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54" name="Text Box 33"/>
          <p:cNvSpPr txBox="1">
            <a:spLocks noChangeArrowheads="1"/>
          </p:cNvSpPr>
          <p:nvPr/>
        </p:nvSpPr>
        <p:spPr bwMode="auto">
          <a:xfrm>
            <a:off x="2057400" y="3124201"/>
            <a:ext cx="2057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Base de Distribución</a:t>
            </a:r>
            <a:endParaRPr lang="es-ES" altLang="es-VE" sz="2000">
              <a:solidFill>
                <a:schemeClr val="bg2"/>
              </a:solidFill>
              <a:latin typeface="Times New Roman" panose="02020603050405020304" pitchFamily="18" charset="0"/>
            </a:endParaRPr>
          </a:p>
        </p:txBody>
      </p:sp>
      <p:sp>
        <p:nvSpPr>
          <p:cNvPr id="133155" name="Oval 34"/>
          <p:cNvSpPr>
            <a:spLocks noChangeArrowheads="1"/>
          </p:cNvSpPr>
          <p:nvPr/>
        </p:nvSpPr>
        <p:spPr bwMode="auto">
          <a:xfrm>
            <a:off x="2057400" y="4343400"/>
            <a:ext cx="2057400" cy="838200"/>
          </a:xfrm>
          <a:prstGeom prst="ellipse">
            <a:avLst/>
          </a:prstGeom>
          <a:solidFill>
            <a:srgbClr val="FF9900"/>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56" name="Text Box 35"/>
          <p:cNvSpPr txBox="1">
            <a:spLocks noChangeArrowheads="1"/>
          </p:cNvSpPr>
          <p:nvPr/>
        </p:nvSpPr>
        <p:spPr bwMode="auto">
          <a:xfrm>
            <a:off x="2133600" y="4572001"/>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Objeto de Costo</a:t>
            </a:r>
            <a:endParaRPr lang="es-ES" altLang="es-VE" sz="2000">
              <a:latin typeface="Times New Roman" panose="02020603050405020304" pitchFamily="18" charset="0"/>
            </a:endParaRPr>
          </a:p>
        </p:txBody>
      </p:sp>
      <p:sp>
        <p:nvSpPr>
          <p:cNvPr id="133157" name="Line 36"/>
          <p:cNvSpPr>
            <a:spLocks noChangeShapeType="1"/>
          </p:cNvSpPr>
          <p:nvPr/>
        </p:nvSpPr>
        <p:spPr bwMode="auto">
          <a:xfrm>
            <a:off x="4191000" y="2362200"/>
            <a:ext cx="6858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3158" name="Line 37"/>
          <p:cNvSpPr>
            <a:spLocks noChangeShapeType="1"/>
          </p:cNvSpPr>
          <p:nvPr/>
        </p:nvSpPr>
        <p:spPr bwMode="auto">
          <a:xfrm>
            <a:off x="4114800" y="3429000"/>
            <a:ext cx="7620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3159" name="Rectangle 38"/>
          <p:cNvSpPr>
            <a:spLocks noChangeArrowheads="1"/>
          </p:cNvSpPr>
          <p:nvPr/>
        </p:nvSpPr>
        <p:spPr bwMode="auto">
          <a:xfrm>
            <a:off x="8763000" y="1981200"/>
            <a:ext cx="1676400" cy="4191000"/>
          </a:xfrm>
          <a:prstGeom prst="rect">
            <a:avLst/>
          </a:prstGeom>
          <a:gradFill rotWithShape="0">
            <a:gsLst>
              <a:gs pos="0">
                <a:schemeClr val="accent1"/>
              </a:gs>
              <a:gs pos="100000">
                <a:schemeClr val="tx2"/>
              </a:gs>
            </a:gsLst>
            <a:lin ang="5400000" scaled="1"/>
          </a:gra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3160" name="Text Box 39"/>
          <p:cNvSpPr txBox="1">
            <a:spLocks noChangeArrowheads="1"/>
          </p:cNvSpPr>
          <p:nvPr/>
        </p:nvSpPr>
        <p:spPr bwMode="auto">
          <a:xfrm>
            <a:off x="8991600" y="21336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133161" name="Text Box 40"/>
          <p:cNvSpPr txBox="1">
            <a:spLocks noChangeArrowheads="1"/>
          </p:cNvSpPr>
          <p:nvPr/>
        </p:nvSpPr>
        <p:spPr bwMode="auto">
          <a:xfrm>
            <a:off x="8763000" y="1981201"/>
            <a:ext cx="1752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latin typeface="Times New Roman" panose="02020603050405020304" pitchFamily="18" charset="0"/>
              </a:rPr>
              <a:t>Un solo grupo de costos indirectos</a:t>
            </a:r>
            <a:endParaRPr lang="es-ES" altLang="es-VE" sz="2000">
              <a:latin typeface="Times New Roman" panose="02020603050405020304" pitchFamily="18" charset="0"/>
            </a:endParaRPr>
          </a:p>
        </p:txBody>
      </p:sp>
      <p:sp>
        <p:nvSpPr>
          <p:cNvPr id="133162" name="Text Box 41"/>
          <p:cNvSpPr txBox="1">
            <a:spLocks noChangeArrowheads="1"/>
          </p:cNvSpPr>
          <p:nvPr/>
        </p:nvSpPr>
        <p:spPr bwMode="auto">
          <a:xfrm>
            <a:off x="9372600" y="3810001"/>
            <a:ext cx="457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y</a:t>
            </a:r>
            <a:endParaRPr lang="es-ES" altLang="es-VE" sz="2000">
              <a:latin typeface="Times New Roman" panose="02020603050405020304" pitchFamily="18" charset="0"/>
            </a:endParaRPr>
          </a:p>
        </p:txBody>
      </p:sp>
      <p:sp>
        <p:nvSpPr>
          <p:cNvPr id="133163" name="Text Box 42"/>
          <p:cNvSpPr txBox="1">
            <a:spLocks noChangeArrowheads="1"/>
          </p:cNvSpPr>
          <p:nvPr/>
        </p:nvSpPr>
        <p:spPr bwMode="auto">
          <a:xfrm>
            <a:off x="8763000" y="4648201"/>
            <a:ext cx="1752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Múltiples        grupos de    costos directos</a:t>
            </a:r>
            <a:endParaRPr lang="es-ES" altLang="es-VE" sz="2000">
              <a:solidFill>
                <a:schemeClr val="bg2"/>
              </a:solidFill>
              <a:latin typeface="Times New Roman" panose="02020603050405020304" pitchFamily="18" charset="0"/>
            </a:endParaRPr>
          </a:p>
        </p:txBody>
      </p:sp>
    </p:spTree>
    <p:extLst>
      <p:ext uri="{BB962C8B-B14F-4D97-AF65-F5344CB8AC3E}">
        <p14:creationId xmlns:p14="http://schemas.microsoft.com/office/powerpoint/2010/main" val="92013536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C82FAF4-8523-4147-ADC6-0F9BAC283D34}" type="slidenum">
              <a:rPr lang="es-ES" altLang="es-VE"/>
              <a:pPr eaLnBrk="1" hangingPunct="1"/>
              <a:t>128</a:t>
            </a:fld>
            <a:endParaRPr lang="es-ES" altLang="es-VE"/>
          </a:p>
        </p:txBody>
      </p:sp>
      <p:sp>
        <p:nvSpPr>
          <p:cNvPr id="158722" name="Rectangle 2"/>
          <p:cNvSpPr>
            <a:spLocks noChangeArrowheads="1"/>
          </p:cNvSpPr>
          <p:nvPr/>
        </p:nvSpPr>
        <p:spPr bwMode="auto">
          <a:xfrm>
            <a:off x="2203450" y="609600"/>
            <a:ext cx="7772400" cy="1143000"/>
          </a:xfrm>
          <a:prstGeom prst="rect">
            <a:avLst/>
          </a:prstGeom>
          <a:noFill/>
          <a:ln w="9525">
            <a:noFill/>
            <a:miter lim="800000"/>
            <a:headEnd/>
            <a:tailEnd/>
          </a:ln>
          <a:effectLst/>
        </p:spPr>
        <p:txBody>
          <a:bodyPr anchor="ctr"/>
          <a:lstStyle/>
          <a:p>
            <a:pPr algn="ctr" eaLnBrk="0" hangingPunct="0">
              <a:defRPr/>
            </a:pPr>
            <a:r>
              <a:rPr lang="en-US" sz="2800">
                <a:solidFill>
                  <a:schemeClr val="tx2"/>
                </a:solidFill>
                <a:effectLst>
                  <a:outerShdw blurRad="38100" dist="38100" dir="2700000" algn="tl">
                    <a:srgbClr val="C0C0C0"/>
                  </a:outerShdw>
                </a:effectLst>
                <a:latin typeface="Times New Roman" pitchFamily="18" charset="0"/>
                <a:cs typeface="Arial" charset="0"/>
              </a:rPr>
              <a:t>3. REFINAMIENTO DE COSTOS EN EL SECTOR SERVICIO</a:t>
            </a:r>
          </a:p>
        </p:txBody>
      </p:sp>
      <p:sp>
        <p:nvSpPr>
          <p:cNvPr id="134148" name="Rectangle 3"/>
          <p:cNvSpPr>
            <a:spLocks noChangeArrowheads="1"/>
          </p:cNvSpPr>
          <p:nvPr/>
        </p:nvSpPr>
        <p:spPr bwMode="auto">
          <a:xfrm>
            <a:off x="5562600" y="1981200"/>
            <a:ext cx="12954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49" name="AutoShape 4"/>
          <p:cNvSpPr>
            <a:spLocks noChangeArrowheads="1"/>
          </p:cNvSpPr>
          <p:nvPr/>
        </p:nvSpPr>
        <p:spPr bwMode="auto">
          <a:xfrm>
            <a:off x="5562600" y="3124200"/>
            <a:ext cx="1447800" cy="685800"/>
          </a:xfrm>
          <a:prstGeom prst="roundRect">
            <a:avLst>
              <a:gd name="adj" fmla="val 16667"/>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50" name="Rectangle 5"/>
          <p:cNvSpPr>
            <a:spLocks noChangeArrowheads="1"/>
          </p:cNvSpPr>
          <p:nvPr/>
        </p:nvSpPr>
        <p:spPr bwMode="auto">
          <a:xfrm>
            <a:off x="4343400" y="4267200"/>
            <a:ext cx="4038600" cy="457200"/>
          </a:xfrm>
          <a:prstGeom prst="rect">
            <a:avLst/>
          </a:prstGeom>
          <a:solidFill>
            <a:schemeClr val="accent1"/>
          </a:solidFill>
          <a:ln w="9525">
            <a:solidFill>
              <a:schemeClr val="tx1"/>
            </a:solidFill>
            <a:prstDash val="sysDot"/>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51" name="Rectangle 6"/>
          <p:cNvSpPr>
            <a:spLocks noChangeArrowheads="1"/>
          </p:cNvSpPr>
          <p:nvPr/>
        </p:nvSpPr>
        <p:spPr bwMode="auto">
          <a:xfrm>
            <a:off x="4343400" y="4724400"/>
            <a:ext cx="4038600" cy="533400"/>
          </a:xfrm>
          <a:prstGeom prst="rect">
            <a:avLst/>
          </a:prstGeom>
          <a:solidFill>
            <a:schemeClr val="tx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52" name="Text Box 7"/>
          <p:cNvSpPr txBox="1">
            <a:spLocks noChangeArrowheads="1"/>
          </p:cNvSpPr>
          <p:nvPr/>
        </p:nvSpPr>
        <p:spPr bwMode="auto">
          <a:xfrm>
            <a:off x="5410200" y="1981201"/>
            <a:ext cx="1295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Gastos Generales</a:t>
            </a:r>
          </a:p>
        </p:txBody>
      </p:sp>
      <p:sp>
        <p:nvSpPr>
          <p:cNvPr id="134153" name="Text Box 8"/>
          <p:cNvSpPr txBox="1">
            <a:spLocks noChangeArrowheads="1"/>
          </p:cNvSpPr>
          <p:nvPr/>
        </p:nvSpPr>
        <p:spPr bwMode="auto">
          <a:xfrm>
            <a:off x="5410200" y="3168650"/>
            <a:ext cx="1752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b="1">
                <a:solidFill>
                  <a:schemeClr val="bg2"/>
                </a:solidFill>
                <a:latin typeface="Times New Roman" panose="02020603050405020304" pitchFamily="18" charset="0"/>
              </a:rPr>
              <a:t>Horas-hombre Socio</a:t>
            </a:r>
            <a:endParaRPr lang="en-US" altLang="es-VE" b="1">
              <a:latin typeface="Times New Roman" panose="02020603050405020304" pitchFamily="18" charset="0"/>
            </a:endParaRPr>
          </a:p>
        </p:txBody>
      </p:sp>
      <p:sp>
        <p:nvSpPr>
          <p:cNvPr id="134154" name="Text Box 9"/>
          <p:cNvSpPr txBox="1">
            <a:spLocks noChangeArrowheads="1"/>
          </p:cNvSpPr>
          <p:nvPr/>
        </p:nvSpPr>
        <p:spPr bwMode="auto">
          <a:xfrm>
            <a:off x="4946650" y="4343401"/>
            <a:ext cx="259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Costos Indirectos</a:t>
            </a:r>
          </a:p>
        </p:txBody>
      </p:sp>
      <p:sp>
        <p:nvSpPr>
          <p:cNvPr id="134155" name="Text Box 10"/>
          <p:cNvSpPr txBox="1">
            <a:spLocks noChangeArrowheads="1"/>
          </p:cNvSpPr>
          <p:nvPr/>
        </p:nvSpPr>
        <p:spPr bwMode="auto">
          <a:xfrm>
            <a:off x="5175250" y="4876801"/>
            <a:ext cx="2209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solidFill>
                  <a:schemeClr val="bg2"/>
                </a:solidFill>
                <a:latin typeface="Times New Roman" panose="02020603050405020304" pitchFamily="18" charset="0"/>
              </a:rPr>
              <a:t>Costos Directos</a:t>
            </a:r>
            <a:endParaRPr lang="en-US" altLang="es-VE" sz="2000">
              <a:latin typeface="Times New Roman" panose="02020603050405020304" pitchFamily="18" charset="0"/>
            </a:endParaRPr>
          </a:p>
        </p:txBody>
      </p:sp>
      <p:sp>
        <p:nvSpPr>
          <p:cNvPr id="134156" name="Text Box 11"/>
          <p:cNvSpPr txBox="1">
            <a:spLocks noChangeArrowheads="1"/>
          </p:cNvSpPr>
          <p:nvPr/>
        </p:nvSpPr>
        <p:spPr bwMode="auto">
          <a:xfrm>
            <a:off x="5181600" y="55626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en-US" altLang="es-VE" sz="2400">
              <a:solidFill>
                <a:schemeClr val="bg2"/>
              </a:solidFill>
              <a:latin typeface="Times New Roman" panose="02020603050405020304" pitchFamily="18" charset="0"/>
            </a:endParaRPr>
          </a:p>
        </p:txBody>
      </p:sp>
      <p:sp>
        <p:nvSpPr>
          <p:cNvPr id="134157" name="Line 12"/>
          <p:cNvSpPr>
            <a:spLocks noChangeShapeType="1"/>
          </p:cNvSpPr>
          <p:nvPr/>
        </p:nvSpPr>
        <p:spPr bwMode="auto">
          <a:xfrm>
            <a:off x="6248400" y="2667000"/>
            <a:ext cx="0" cy="457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4158" name="Line 13"/>
          <p:cNvSpPr>
            <a:spLocks noChangeShapeType="1"/>
          </p:cNvSpPr>
          <p:nvPr/>
        </p:nvSpPr>
        <p:spPr bwMode="auto">
          <a:xfrm>
            <a:off x="6089650" y="38100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4159" name="Line 14"/>
          <p:cNvSpPr>
            <a:spLocks noChangeShapeType="1"/>
          </p:cNvSpPr>
          <p:nvPr/>
        </p:nvSpPr>
        <p:spPr bwMode="auto">
          <a:xfrm flipV="1">
            <a:off x="6089650" y="5257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4160" name="Line 15"/>
          <p:cNvSpPr>
            <a:spLocks noChangeShapeType="1"/>
          </p:cNvSpPr>
          <p:nvPr/>
        </p:nvSpPr>
        <p:spPr bwMode="auto">
          <a:xfrm flipV="1">
            <a:off x="4724400" y="5257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4161" name="Line 16"/>
          <p:cNvSpPr>
            <a:spLocks noChangeShapeType="1"/>
          </p:cNvSpPr>
          <p:nvPr/>
        </p:nvSpPr>
        <p:spPr bwMode="auto">
          <a:xfrm flipV="1">
            <a:off x="7620000" y="52578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34162" name="Rectangle 17"/>
          <p:cNvSpPr>
            <a:spLocks noChangeArrowheads="1"/>
          </p:cNvSpPr>
          <p:nvPr/>
        </p:nvSpPr>
        <p:spPr bwMode="auto">
          <a:xfrm>
            <a:off x="4191000" y="5638800"/>
            <a:ext cx="1143000" cy="762000"/>
          </a:xfrm>
          <a:prstGeom prst="rect">
            <a:avLst/>
          </a:prstGeom>
          <a:solidFill>
            <a:schemeClr val="tx2"/>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63" name="Text Box 18"/>
          <p:cNvSpPr txBox="1">
            <a:spLocks noChangeArrowheads="1"/>
          </p:cNvSpPr>
          <p:nvPr/>
        </p:nvSpPr>
        <p:spPr bwMode="auto">
          <a:xfrm>
            <a:off x="4267200" y="5791201"/>
            <a:ext cx="1219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solidFill>
                  <a:schemeClr val="bg2"/>
                </a:solidFill>
                <a:latin typeface="Times New Roman" panose="02020603050405020304" pitchFamily="18" charset="0"/>
              </a:rPr>
              <a:t>Viáticos</a:t>
            </a:r>
            <a:endParaRPr lang="es-ES" altLang="es-VE" sz="2000">
              <a:solidFill>
                <a:schemeClr val="bg2"/>
              </a:solidFill>
              <a:latin typeface="Times New Roman" panose="02020603050405020304" pitchFamily="18" charset="0"/>
            </a:endParaRPr>
          </a:p>
        </p:txBody>
      </p:sp>
      <p:sp>
        <p:nvSpPr>
          <p:cNvPr id="134164" name="Rectangle 19"/>
          <p:cNvSpPr>
            <a:spLocks noChangeArrowheads="1"/>
          </p:cNvSpPr>
          <p:nvPr/>
        </p:nvSpPr>
        <p:spPr bwMode="auto">
          <a:xfrm>
            <a:off x="5486400" y="5638800"/>
            <a:ext cx="1371600" cy="762000"/>
          </a:xfrm>
          <a:prstGeom prst="rect">
            <a:avLst/>
          </a:prstGeom>
          <a:solidFill>
            <a:schemeClr val="tx2"/>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65" name="Text Box 20"/>
          <p:cNvSpPr txBox="1">
            <a:spLocks noChangeArrowheads="1"/>
          </p:cNvSpPr>
          <p:nvPr/>
        </p:nvSpPr>
        <p:spPr bwMode="auto">
          <a:xfrm>
            <a:off x="5334000" y="5638801"/>
            <a:ext cx="1676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Mano de   Obra Socio</a:t>
            </a:r>
            <a:endParaRPr lang="es-ES" altLang="es-VE" sz="2000">
              <a:solidFill>
                <a:schemeClr val="bg2"/>
              </a:solidFill>
              <a:latin typeface="Times New Roman" panose="02020603050405020304" pitchFamily="18" charset="0"/>
            </a:endParaRPr>
          </a:p>
        </p:txBody>
      </p:sp>
      <p:sp>
        <p:nvSpPr>
          <p:cNvPr id="134166" name="Rectangle 21"/>
          <p:cNvSpPr>
            <a:spLocks noChangeArrowheads="1"/>
          </p:cNvSpPr>
          <p:nvPr/>
        </p:nvSpPr>
        <p:spPr bwMode="auto">
          <a:xfrm>
            <a:off x="7010400" y="5638800"/>
            <a:ext cx="1676400" cy="762000"/>
          </a:xfrm>
          <a:prstGeom prst="rect">
            <a:avLst/>
          </a:prstGeom>
          <a:solidFill>
            <a:schemeClr val="tx2"/>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67" name="Text Box 22"/>
          <p:cNvSpPr txBox="1">
            <a:spLocks noChangeArrowheads="1"/>
          </p:cNvSpPr>
          <p:nvPr/>
        </p:nvSpPr>
        <p:spPr bwMode="auto">
          <a:xfrm>
            <a:off x="7010400" y="5638801"/>
            <a:ext cx="1676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Mano de Obra Asistente</a:t>
            </a:r>
            <a:endParaRPr lang="es-ES" altLang="es-VE" sz="2000">
              <a:solidFill>
                <a:schemeClr val="bg2"/>
              </a:solidFill>
              <a:latin typeface="Times New Roman" panose="02020603050405020304" pitchFamily="18" charset="0"/>
            </a:endParaRPr>
          </a:p>
        </p:txBody>
      </p:sp>
      <p:sp>
        <p:nvSpPr>
          <p:cNvPr id="134168" name="Rectangle 23"/>
          <p:cNvSpPr>
            <a:spLocks noChangeArrowheads="1"/>
          </p:cNvSpPr>
          <p:nvPr/>
        </p:nvSpPr>
        <p:spPr bwMode="auto">
          <a:xfrm>
            <a:off x="1828800" y="5638800"/>
            <a:ext cx="1905000" cy="762000"/>
          </a:xfrm>
          <a:prstGeom prst="rect">
            <a:avLst/>
          </a:prstGeom>
          <a:solidFill>
            <a:schemeClr val="tx2"/>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69" name="Text Box 24"/>
          <p:cNvSpPr txBox="1">
            <a:spLocks noChangeArrowheads="1"/>
          </p:cNvSpPr>
          <p:nvPr/>
        </p:nvSpPr>
        <p:spPr bwMode="auto">
          <a:xfrm>
            <a:off x="1828800" y="5791201"/>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solidFill>
                  <a:schemeClr val="bg2"/>
                </a:solidFill>
                <a:latin typeface="Times New Roman" panose="02020603050405020304" pitchFamily="18" charset="0"/>
              </a:rPr>
              <a:t>Costos Directos</a:t>
            </a:r>
            <a:endParaRPr lang="es-ES" altLang="es-VE" sz="2000">
              <a:solidFill>
                <a:schemeClr val="bg2"/>
              </a:solidFill>
              <a:latin typeface="Times New Roman" panose="02020603050405020304" pitchFamily="18" charset="0"/>
            </a:endParaRPr>
          </a:p>
        </p:txBody>
      </p:sp>
      <p:sp>
        <p:nvSpPr>
          <p:cNvPr id="134170" name="Line 25"/>
          <p:cNvSpPr>
            <a:spLocks noChangeShapeType="1"/>
          </p:cNvSpPr>
          <p:nvPr/>
        </p:nvSpPr>
        <p:spPr bwMode="auto">
          <a:xfrm>
            <a:off x="2590800" y="6400800"/>
            <a:ext cx="0" cy="152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4171" name="Line 26"/>
          <p:cNvSpPr>
            <a:spLocks noChangeShapeType="1"/>
          </p:cNvSpPr>
          <p:nvPr/>
        </p:nvSpPr>
        <p:spPr bwMode="auto">
          <a:xfrm>
            <a:off x="2590800" y="6553200"/>
            <a:ext cx="5105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4172" name="Line 27"/>
          <p:cNvSpPr>
            <a:spLocks noChangeShapeType="1"/>
          </p:cNvSpPr>
          <p:nvPr/>
        </p:nvSpPr>
        <p:spPr bwMode="auto">
          <a:xfrm flipV="1">
            <a:off x="4724400" y="6400800"/>
            <a:ext cx="0" cy="1524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4173" name="Line 28"/>
          <p:cNvSpPr>
            <a:spLocks noChangeShapeType="1"/>
          </p:cNvSpPr>
          <p:nvPr/>
        </p:nvSpPr>
        <p:spPr bwMode="auto">
          <a:xfrm flipV="1">
            <a:off x="6172200" y="6400800"/>
            <a:ext cx="0" cy="1524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4174" name="Line 29"/>
          <p:cNvSpPr>
            <a:spLocks noChangeShapeType="1"/>
          </p:cNvSpPr>
          <p:nvPr/>
        </p:nvSpPr>
        <p:spPr bwMode="auto">
          <a:xfrm flipV="1">
            <a:off x="7696200" y="6400800"/>
            <a:ext cx="0" cy="1524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4175" name="Rectangle 30"/>
          <p:cNvSpPr>
            <a:spLocks noChangeArrowheads="1"/>
          </p:cNvSpPr>
          <p:nvPr/>
        </p:nvSpPr>
        <p:spPr bwMode="auto">
          <a:xfrm>
            <a:off x="1828800" y="1981200"/>
            <a:ext cx="1981200" cy="685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76" name="Text Box 31"/>
          <p:cNvSpPr txBox="1">
            <a:spLocks noChangeArrowheads="1"/>
          </p:cNvSpPr>
          <p:nvPr/>
        </p:nvSpPr>
        <p:spPr bwMode="auto">
          <a:xfrm>
            <a:off x="1828800" y="1981201"/>
            <a:ext cx="1981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latin typeface="Times New Roman" panose="02020603050405020304" pitchFamily="18" charset="0"/>
              </a:rPr>
              <a:t>Partida de Costos Indirectos</a:t>
            </a:r>
            <a:endParaRPr lang="es-ES" altLang="es-VE" sz="2000">
              <a:latin typeface="Times New Roman" panose="02020603050405020304" pitchFamily="18" charset="0"/>
            </a:endParaRPr>
          </a:p>
        </p:txBody>
      </p:sp>
      <p:sp>
        <p:nvSpPr>
          <p:cNvPr id="134177" name="Rectangle 32"/>
          <p:cNvSpPr>
            <a:spLocks noChangeArrowheads="1"/>
          </p:cNvSpPr>
          <p:nvPr/>
        </p:nvSpPr>
        <p:spPr bwMode="auto">
          <a:xfrm>
            <a:off x="1828800" y="3124200"/>
            <a:ext cx="1905000" cy="685800"/>
          </a:xfrm>
          <a:prstGeom prst="rect">
            <a:avLst/>
          </a:prstGeom>
          <a:solidFill>
            <a:schemeClr val="hlink"/>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78" name="Text Box 33"/>
          <p:cNvSpPr txBox="1">
            <a:spLocks noChangeArrowheads="1"/>
          </p:cNvSpPr>
          <p:nvPr/>
        </p:nvSpPr>
        <p:spPr bwMode="auto">
          <a:xfrm>
            <a:off x="1752600" y="3124201"/>
            <a:ext cx="2057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Base de Distribución</a:t>
            </a:r>
            <a:endParaRPr lang="es-ES" altLang="es-VE" sz="2000">
              <a:solidFill>
                <a:schemeClr val="bg2"/>
              </a:solidFill>
              <a:latin typeface="Times New Roman" panose="02020603050405020304" pitchFamily="18" charset="0"/>
            </a:endParaRPr>
          </a:p>
        </p:txBody>
      </p:sp>
      <p:sp>
        <p:nvSpPr>
          <p:cNvPr id="134179" name="Oval 34"/>
          <p:cNvSpPr>
            <a:spLocks noChangeArrowheads="1"/>
          </p:cNvSpPr>
          <p:nvPr/>
        </p:nvSpPr>
        <p:spPr bwMode="auto">
          <a:xfrm>
            <a:off x="1676400" y="4343400"/>
            <a:ext cx="2133600" cy="838200"/>
          </a:xfrm>
          <a:prstGeom prst="ellipse">
            <a:avLst/>
          </a:prstGeom>
          <a:solidFill>
            <a:srgbClr val="FF9900"/>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80" name="Text Box 35"/>
          <p:cNvSpPr txBox="1">
            <a:spLocks noChangeArrowheads="1"/>
          </p:cNvSpPr>
          <p:nvPr/>
        </p:nvSpPr>
        <p:spPr bwMode="auto">
          <a:xfrm>
            <a:off x="1828800" y="4572001"/>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Objeto de Costo</a:t>
            </a:r>
            <a:endParaRPr lang="es-ES" altLang="es-VE" sz="2000">
              <a:latin typeface="Times New Roman" panose="02020603050405020304" pitchFamily="18" charset="0"/>
            </a:endParaRPr>
          </a:p>
        </p:txBody>
      </p:sp>
      <p:sp>
        <p:nvSpPr>
          <p:cNvPr id="134181" name="Rectangle 36"/>
          <p:cNvSpPr>
            <a:spLocks noChangeArrowheads="1"/>
          </p:cNvSpPr>
          <p:nvPr/>
        </p:nvSpPr>
        <p:spPr bwMode="auto">
          <a:xfrm>
            <a:off x="8763000" y="1981200"/>
            <a:ext cx="1752600" cy="4191000"/>
          </a:xfrm>
          <a:prstGeom prst="rect">
            <a:avLst/>
          </a:prstGeom>
          <a:gradFill rotWithShape="0">
            <a:gsLst>
              <a:gs pos="0">
                <a:schemeClr val="accent1"/>
              </a:gs>
              <a:gs pos="100000">
                <a:schemeClr val="tx2"/>
              </a:gs>
            </a:gsLst>
            <a:lin ang="5400000" scaled="1"/>
          </a:gra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82" name="Text Box 37"/>
          <p:cNvSpPr txBox="1">
            <a:spLocks noChangeArrowheads="1"/>
          </p:cNvSpPr>
          <p:nvPr/>
        </p:nvSpPr>
        <p:spPr bwMode="auto">
          <a:xfrm>
            <a:off x="8991600" y="21336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134183" name="Text Box 38"/>
          <p:cNvSpPr txBox="1">
            <a:spLocks noChangeArrowheads="1"/>
          </p:cNvSpPr>
          <p:nvPr/>
        </p:nvSpPr>
        <p:spPr bwMode="auto">
          <a:xfrm>
            <a:off x="8686800" y="1981201"/>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latin typeface="Times New Roman" panose="02020603050405020304" pitchFamily="18" charset="0"/>
              </a:rPr>
              <a:t>Múltiples grupos de costos indirectos</a:t>
            </a:r>
            <a:endParaRPr lang="es-ES" altLang="es-VE" sz="2000">
              <a:latin typeface="Times New Roman" panose="02020603050405020304" pitchFamily="18" charset="0"/>
            </a:endParaRPr>
          </a:p>
        </p:txBody>
      </p:sp>
      <p:sp>
        <p:nvSpPr>
          <p:cNvPr id="134184" name="Text Box 39"/>
          <p:cNvSpPr txBox="1">
            <a:spLocks noChangeArrowheads="1"/>
          </p:cNvSpPr>
          <p:nvPr/>
        </p:nvSpPr>
        <p:spPr bwMode="auto">
          <a:xfrm>
            <a:off x="9372600" y="3810001"/>
            <a:ext cx="457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y</a:t>
            </a:r>
            <a:endParaRPr lang="es-ES" altLang="es-VE" sz="2000">
              <a:latin typeface="Times New Roman" panose="02020603050405020304" pitchFamily="18" charset="0"/>
            </a:endParaRPr>
          </a:p>
        </p:txBody>
      </p:sp>
      <p:sp>
        <p:nvSpPr>
          <p:cNvPr id="134185" name="Text Box 40"/>
          <p:cNvSpPr txBox="1">
            <a:spLocks noChangeArrowheads="1"/>
          </p:cNvSpPr>
          <p:nvPr/>
        </p:nvSpPr>
        <p:spPr bwMode="auto">
          <a:xfrm>
            <a:off x="8763000" y="4648201"/>
            <a:ext cx="1752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solidFill>
                  <a:schemeClr val="bg2"/>
                </a:solidFill>
                <a:latin typeface="Times New Roman" panose="02020603050405020304" pitchFamily="18" charset="0"/>
              </a:rPr>
              <a:t>Múltiples        grupos de    costos directos</a:t>
            </a:r>
            <a:endParaRPr lang="es-ES" altLang="es-VE" sz="2000">
              <a:solidFill>
                <a:schemeClr val="bg2"/>
              </a:solidFill>
              <a:latin typeface="Times New Roman" panose="02020603050405020304" pitchFamily="18" charset="0"/>
            </a:endParaRPr>
          </a:p>
        </p:txBody>
      </p:sp>
      <p:sp>
        <p:nvSpPr>
          <p:cNvPr id="134186" name="Rectangle 41"/>
          <p:cNvSpPr>
            <a:spLocks noChangeArrowheads="1"/>
          </p:cNvSpPr>
          <p:nvPr/>
        </p:nvSpPr>
        <p:spPr bwMode="auto">
          <a:xfrm>
            <a:off x="7086600" y="1981200"/>
            <a:ext cx="1447800" cy="685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87" name="Rectangle 42"/>
          <p:cNvSpPr>
            <a:spLocks noChangeArrowheads="1"/>
          </p:cNvSpPr>
          <p:nvPr/>
        </p:nvSpPr>
        <p:spPr bwMode="auto">
          <a:xfrm>
            <a:off x="4038600" y="1981200"/>
            <a:ext cx="1143000" cy="6858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88" name="Text Box 43"/>
          <p:cNvSpPr txBox="1">
            <a:spLocks noChangeArrowheads="1"/>
          </p:cNvSpPr>
          <p:nvPr/>
        </p:nvSpPr>
        <p:spPr bwMode="auto">
          <a:xfrm>
            <a:off x="4038600" y="1981201"/>
            <a:ext cx="1143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Apoyo al Proyecto</a:t>
            </a:r>
            <a:endParaRPr lang="es-ES" altLang="es-VE" sz="2000">
              <a:latin typeface="Times New Roman" panose="02020603050405020304" pitchFamily="18" charset="0"/>
            </a:endParaRPr>
          </a:p>
        </p:txBody>
      </p:sp>
      <p:sp>
        <p:nvSpPr>
          <p:cNvPr id="134189" name="Text Box 44"/>
          <p:cNvSpPr txBox="1">
            <a:spLocks noChangeArrowheads="1"/>
          </p:cNvSpPr>
          <p:nvPr/>
        </p:nvSpPr>
        <p:spPr bwMode="auto">
          <a:xfrm>
            <a:off x="6934200" y="1981201"/>
            <a:ext cx="1676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a:latin typeface="Times New Roman" panose="02020603050405020304" pitchFamily="18" charset="0"/>
              </a:rPr>
              <a:t>Depreciación de equipos</a:t>
            </a:r>
            <a:endParaRPr lang="es-ES" altLang="es-VE" sz="2000">
              <a:latin typeface="Times New Roman" panose="02020603050405020304" pitchFamily="18" charset="0"/>
            </a:endParaRPr>
          </a:p>
        </p:txBody>
      </p:sp>
      <p:sp>
        <p:nvSpPr>
          <p:cNvPr id="134190" name="Line 45"/>
          <p:cNvSpPr>
            <a:spLocks noChangeShapeType="1"/>
          </p:cNvSpPr>
          <p:nvPr/>
        </p:nvSpPr>
        <p:spPr bwMode="auto">
          <a:xfrm flipV="1">
            <a:off x="2819400" y="1752600"/>
            <a:ext cx="0" cy="228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4191" name="Line 46"/>
          <p:cNvSpPr>
            <a:spLocks noChangeShapeType="1"/>
          </p:cNvSpPr>
          <p:nvPr/>
        </p:nvSpPr>
        <p:spPr bwMode="auto">
          <a:xfrm>
            <a:off x="2819400" y="1752600"/>
            <a:ext cx="4953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4192" name="Line 47"/>
          <p:cNvSpPr>
            <a:spLocks noChangeShapeType="1"/>
          </p:cNvSpPr>
          <p:nvPr/>
        </p:nvSpPr>
        <p:spPr bwMode="auto">
          <a:xfrm>
            <a:off x="4648200" y="1752600"/>
            <a:ext cx="0" cy="2286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4193" name="Line 48"/>
          <p:cNvSpPr>
            <a:spLocks noChangeShapeType="1"/>
          </p:cNvSpPr>
          <p:nvPr/>
        </p:nvSpPr>
        <p:spPr bwMode="auto">
          <a:xfrm>
            <a:off x="6172200" y="1752600"/>
            <a:ext cx="0" cy="2286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4194" name="Line 49"/>
          <p:cNvSpPr>
            <a:spLocks noChangeShapeType="1"/>
          </p:cNvSpPr>
          <p:nvPr/>
        </p:nvSpPr>
        <p:spPr bwMode="auto">
          <a:xfrm>
            <a:off x="7772400" y="1752600"/>
            <a:ext cx="0" cy="2286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4195" name="Rectangle 50"/>
          <p:cNvSpPr>
            <a:spLocks noChangeArrowheads="1"/>
          </p:cNvSpPr>
          <p:nvPr/>
        </p:nvSpPr>
        <p:spPr bwMode="auto">
          <a:xfrm>
            <a:off x="7162800" y="3200400"/>
            <a:ext cx="1295400" cy="609600"/>
          </a:xfrm>
          <a:prstGeom prst="rect">
            <a:avLst/>
          </a:prstGeom>
          <a:solidFill>
            <a:schemeClr val="hlink"/>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96" name="Text Box 51"/>
          <p:cNvSpPr txBox="1">
            <a:spLocks noChangeArrowheads="1"/>
          </p:cNvSpPr>
          <p:nvPr/>
        </p:nvSpPr>
        <p:spPr bwMode="auto">
          <a:xfrm>
            <a:off x="7086600" y="3200400"/>
            <a:ext cx="1295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b="1">
                <a:solidFill>
                  <a:schemeClr val="bg2"/>
                </a:solidFill>
                <a:latin typeface="Times New Roman" panose="02020603050405020304" pitchFamily="18" charset="0"/>
              </a:rPr>
              <a:t>Número de Copias</a:t>
            </a:r>
            <a:endParaRPr lang="es-ES" altLang="es-VE" b="1">
              <a:solidFill>
                <a:schemeClr val="bg2"/>
              </a:solidFill>
              <a:latin typeface="Times New Roman" panose="02020603050405020304" pitchFamily="18" charset="0"/>
            </a:endParaRPr>
          </a:p>
        </p:txBody>
      </p:sp>
      <p:sp>
        <p:nvSpPr>
          <p:cNvPr id="134197" name="Rectangle 52"/>
          <p:cNvSpPr>
            <a:spLocks noChangeArrowheads="1"/>
          </p:cNvSpPr>
          <p:nvPr/>
        </p:nvSpPr>
        <p:spPr bwMode="auto">
          <a:xfrm>
            <a:off x="3886200" y="3124200"/>
            <a:ext cx="1524000" cy="685800"/>
          </a:xfrm>
          <a:prstGeom prst="rect">
            <a:avLst/>
          </a:prstGeom>
          <a:solidFill>
            <a:schemeClr val="hlink"/>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4198" name="Text Box 53"/>
          <p:cNvSpPr txBox="1">
            <a:spLocks noChangeArrowheads="1"/>
          </p:cNvSpPr>
          <p:nvPr/>
        </p:nvSpPr>
        <p:spPr bwMode="auto">
          <a:xfrm>
            <a:off x="3810000" y="3124200"/>
            <a:ext cx="1752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b="1">
                <a:solidFill>
                  <a:schemeClr val="bg2"/>
                </a:solidFill>
                <a:latin typeface="Times New Roman" panose="02020603050405020304" pitchFamily="18" charset="0"/>
              </a:rPr>
              <a:t>Horas-hombre Asistente</a:t>
            </a:r>
            <a:endParaRPr lang="es-ES" altLang="es-VE" b="1">
              <a:solidFill>
                <a:schemeClr val="bg2"/>
              </a:solidFill>
              <a:latin typeface="Times New Roman" panose="02020603050405020304" pitchFamily="18" charset="0"/>
            </a:endParaRPr>
          </a:p>
        </p:txBody>
      </p:sp>
      <p:sp>
        <p:nvSpPr>
          <p:cNvPr id="134199" name="Line 54"/>
          <p:cNvSpPr>
            <a:spLocks noChangeShapeType="1"/>
          </p:cNvSpPr>
          <p:nvPr/>
        </p:nvSpPr>
        <p:spPr bwMode="auto">
          <a:xfrm>
            <a:off x="7772400" y="2667000"/>
            <a:ext cx="0" cy="5334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4200" name="Line 55"/>
          <p:cNvSpPr>
            <a:spLocks noChangeShapeType="1"/>
          </p:cNvSpPr>
          <p:nvPr/>
        </p:nvSpPr>
        <p:spPr bwMode="auto">
          <a:xfrm>
            <a:off x="4648200" y="2667000"/>
            <a:ext cx="0" cy="4572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4201" name="Line 56"/>
          <p:cNvSpPr>
            <a:spLocks noChangeShapeType="1"/>
          </p:cNvSpPr>
          <p:nvPr/>
        </p:nvSpPr>
        <p:spPr bwMode="auto">
          <a:xfrm>
            <a:off x="4648200" y="3810000"/>
            <a:ext cx="0" cy="4572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4202" name="Line 57"/>
          <p:cNvSpPr>
            <a:spLocks noChangeShapeType="1"/>
          </p:cNvSpPr>
          <p:nvPr/>
        </p:nvSpPr>
        <p:spPr bwMode="auto">
          <a:xfrm>
            <a:off x="7772400" y="3810000"/>
            <a:ext cx="0" cy="4572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1087551567"/>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E6C6315-822F-443A-AFAD-CD7A783EA49C}" type="slidenum">
              <a:rPr lang="es-ES" altLang="es-VE"/>
              <a:pPr eaLnBrk="1" hangingPunct="1"/>
              <a:t>129</a:t>
            </a:fld>
            <a:endParaRPr lang="es-ES" altLang="es-VE"/>
          </a:p>
        </p:txBody>
      </p:sp>
      <p:sp>
        <p:nvSpPr>
          <p:cNvPr id="159746"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n-US" sz="2800">
                <a:solidFill>
                  <a:schemeClr val="tx2"/>
                </a:solidFill>
                <a:effectLst>
                  <a:outerShdw blurRad="38100" dist="38100" dir="2700000" algn="tl">
                    <a:srgbClr val="C0C0C0"/>
                  </a:outerShdw>
                </a:effectLst>
                <a:latin typeface="Times New Roman" pitchFamily="18" charset="0"/>
                <a:cs typeface="Arial" charset="0"/>
              </a:rPr>
              <a:t>4. COSTEO BASADO EN ACTIVIDADES EN EMPRESAS COMERCIALES</a:t>
            </a:r>
          </a:p>
        </p:txBody>
      </p:sp>
      <p:sp>
        <p:nvSpPr>
          <p:cNvPr id="135172" name="Text Box 3"/>
          <p:cNvSpPr txBox="1">
            <a:spLocks noChangeArrowheads="1"/>
          </p:cNvSpPr>
          <p:nvPr/>
        </p:nvSpPr>
        <p:spPr bwMode="auto">
          <a:xfrm>
            <a:off x="2514600" y="1905000"/>
            <a:ext cx="777240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4.1  </a:t>
            </a:r>
            <a:r>
              <a:rPr lang="en-US" altLang="es-VE" sz="2400" u="sng">
                <a:latin typeface="Times New Roman" panose="02020603050405020304" pitchFamily="18" charset="0"/>
              </a:rPr>
              <a:t>Actividad</a:t>
            </a:r>
            <a:r>
              <a:rPr lang="en-US" altLang="es-VE" sz="2400">
                <a:latin typeface="Times New Roman" panose="02020603050405020304" pitchFamily="18" charset="0"/>
              </a:rPr>
              <a:t>. Es un evento, tarea o unidad de trabajo                                                         con un propósito específico.</a:t>
            </a:r>
          </a:p>
          <a:p>
            <a:pPr>
              <a:spcBef>
                <a:spcPct val="50000"/>
              </a:spcBef>
            </a:pPr>
            <a:r>
              <a:rPr lang="en-US" altLang="es-VE" sz="2400">
                <a:latin typeface="Times New Roman" panose="02020603050405020304" pitchFamily="18" charset="0"/>
              </a:rPr>
              <a:t>4.2 </a:t>
            </a:r>
            <a:r>
              <a:rPr lang="en-US" altLang="es-VE" sz="2400" u="sng">
                <a:latin typeface="Times New Roman" panose="02020603050405020304" pitchFamily="18" charset="0"/>
              </a:rPr>
              <a:t>Costeo Basado en Actividades</a:t>
            </a:r>
            <a:r>
              <a:rPr lang="en-US" altLang="es-VE" sz="2400">
                <a:latin typeface="Times New Roman" panose="02020603050405020304" pitchFamily="18" charset="0"/>
              </a:rPr>
              <a:t>. Enfoca las actividades como objetos fundamentales de costo.Utiliza el costo de estas actividades como base para la asignación de costos a otros objetos de costo, como productos, servicios y clientes.</a:t>
            </a:r>
          </a:p>
        </p:txBody>
      </p:sp>
      <p:sp>
        <p:nvSpPr>
          <p:cNvPr id="135173" name="Rectangle 4"/>
          <p:cNvSpPr>
            <a:spLocks noChangeArrowheads="1"/>
          </p:cNvSpPr>
          <p:nvPr/>
        </p:nvSpPr>
        <p:spPr bwMode="auto">
          <a:xfrm>
            <a:off x="2667000" y="4648200"/>
            <a:ext cx="15240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5174" name="Rectangle 5"/>
          <p:cNvSpPr>
            <a:spLocks noChangeArrowheads="1"/>
          </p:cNvSpPr>
          <p:nvPr/>
        </p:nvSpPr>
        <p:spPr bwMode="auto">
          <a:xfrm>
            <a:off x="4800600" y="4648200"/>
            <a:ext cx="15240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5175" name="Rectangle 6"/>
          <p:cNvSpPr>
            <a:spLocks noChangeArrowheads="1"/>
          </p:cNvSpPr>
          <p:nvPr/>
        </p:nvSpPr>
        <p:spPr bwMode="auto">
          <a:xfrm>
            <a:off x="7620000" y="4648200"/>
            <a:ext cx="16002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5176" name="Rectangle 7"/>
          <p:cNvSpPr>
            <a:spLocks noChangeArrowheads="1"/>
          </p:cNvSpPr>
          <p:nvPr/>
        </p:nvSpPr>
        <p:spPr bwMode="auto">
          <a:xfrm>
            <a:off x="7620000" y="5334000"/>
            <a:ext cx="1600200" cy="1219200"/>
          </a:xfrm>
          <a:prstGeom prst="rect">
            <a:avLst/>
          </a:prstGeom>
          <a:solidFill>
            <a:srgbClr val="FF99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35177" name="Text Box 8"/>
          <p:cNvSpPr txBox="1">
            <a:spLocks noChangeArrowheads="1"/>
          </p:cNvSpPr>
          <p:nvPr/>
        </p:nvSpPr>
        <p:spPr bwMode="auto">
          <a:xfrm>
            <a:off x="2590800" y="4648201"/>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Actividades</a:t>
            </a:r>
          </a:p>
        </p:txBody>
      </p:sp>
      <p:sp>
        <p:nvSpPr>
          <p:cNvPr id="135178" name="Text Box 9"/>
          <p:cNvSpPr txBox="1">
            <a:spLocks noChangeArrowheads="1"/>
          </p:cNvSpPr>
          <p:nvPr/>
        </p:nvSpPr>
        <p:spPr bwMode="auto">
          <a:xfrm>
            <a:off x="4495800" y="4572001"/>
            <a:ext cx="2057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Costo de Actividades</a:t>
            </a:r>
          </a:p>
        </p:txBody>
      </p:sp>
      <p:sp>
        <p:nvSpPr>
          <p:cNvPr id="135179" name="Text Box 10"/>
          <p:cNvSpPr txBox="1">
            <a:spLocks noChangeArrowheads="1"/>
          </p:cNvSpPr>
          <p:nvPr/>
        </p:nvSpPr>
        <p:spPr bwMode="auto">
          <a:xfrm>
            <a:off x="7620000" y="4648201"/>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Objetos de costo</a:t>
            </a:r>
          </a:p>
        </p:txBody>
      </p:sp>
      <p:sp>
        <p:nvSpPr>
          <p:cNvPr id="135180" name="Text Box 11"/>
          <p:cNvSpPr txBox="1">
            <a:spLocks noChangeArrowheads="1"/>
          </p:cNvSpPr>
          <p:nvPr/>
        </p:nvSpPr>
        <p:spPr bwMode="auto">
          <a:xfrm>
            <a:off x="7543800" y="5257800"/>
            <a:ext cx="1600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400">
                <a:latin typeface="Times New Roman" panose="02020603050405020304" pitchFamily="18" charset="0"/>
              </a:rPr>
              <a:t> </a:t>
            </a:r>
            <a:r>
              <a:rPr lang="en-US" altLang="es-VE" sz="2000">
                <a:solidFill>
                  <a:schemeClr val="bg2"/>
                </a:solidFill>
                <a:latin typeface="Times New Roman" panose="02020603050405020304" pitchFamily="18" charset="0"/>
              </a:rPr>
              <a:t>Productos Servicios Clientes    Ordenes</a:t>
            </a:r>
          </a:p>
        </p:txBody>
      </p:sp>
      <p:sp>
        <p:nvSpPr>
          <p:cNvPr id="135181" name="Line 12"/>
          <p:cNvSpPr>
            <a:spLocks noChangeShapeType="1"/>
          </p:cNvSpPr>
          <p:nvPr/>
        </p:nvSpPr>
        <p:spPr bwMode="auto">
          <a:xfrm>
            <a:off x="6324600" y="5029200"/>
            <a:ext cx="12954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135182" name="Line 13"/>
          <p:cNvSpPr>
            <a:spLocks noChangeShapeType="1"/>
          </p:cNvSpPr>
          <p:nvPr/>
        </p:nvSpPr>
        <p:spPr bwMode="auto">
          <a:xfrm>
            <a:off x="4191000" y="4953000"/>
            <a:ext cx="6096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3328047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9E04735-9303-4A85-B64B-90527A028C41}" type="slidenum">
              <a:rPr lang="es-ES" altLang="es-VE"/>
              <a:pPr eaLnBrk="1" hangingPunct="1"/>
              <a:t>13</a:t>
            </a:fld>
            <a:endParaRPr lang="es-ES" altLang="es-VE"/>
          </a:p>
        </p:txBody>
      </p:sp>
      <p:sp>
        <p:nvSpPr>
          <p:cNvPr id="23555" name="Rectangle 2"/>
          <p:cNvSpPr>
            <a:spLocks noGrp="1" noChangeArrowheads="1"/>
          </p:cNvSpPr>
          <p:nvPr>
            <p:ph type="title"/>
          </p:nvPr>
        </p:nvSpPr>
        <p:spPr/>
        <p:txBody>
          <a:bodyPr/>
          <a:lstStyle/>
          <a:p>
            <a:pPr eaLnBrk="1" hangingPunct="1"/>
            <a:r>
              <a:rPr lang="es-VE" altLang="es-VE" sz="3600"/>
              <a:t>7. EL ESTADO DE CAMBIOS DE LA SITUACION FINANCIERA</a:t>
            </a:r>
            <a:endParaRPr lang="es-ES" altLang="es-VE" sz="3600"/>
          </a:p>
        </p:txBody>
      </p:sp>
      <p:sp>
        <p:nvSpPr>
          <p:cNvPr id="12292" name="Text Box 4"/>
          <p:cNvSpPr txBox="1">
            <a:spLocks noChangeArrowheads="1"/>
          </p:cNvSpPr>
          <p:nvPr/>
        </p:nvSpPr>
        <p:spPr bwMode="auto">
          <a:xfrm>
            <a:off x="3124200" y="1524000"/>
            <a:ext cx="6172200" cy="8255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L-CENTER, C.A. 	                                                                              ESTADO DE CAMBIOS DE LA SITUACION FINANCIERA     </a:t>
            </a:r>
            <a:r>
              <a:rPr lang="es-VE" sz="1600" b="1" u="sng">
                <a:effectLst>
                  <a:outerShdw blurRad="38100" dist="38100" dir="2700000" algn="tl">
                    <a:srgbClr val="C0C0C0"/>
                  </a:outerShdw>
                </a:effectLst>
                <a:latin typeface="Times New Roman" pitchFamily="18" charset="0"/>
                <a:cs typeface="Arial" charset="0"/>
              </a:rPr>
              <a:t>AÑO 2.005</a:t>
            </a:r>
            <a:endParaRPr lang="es-ES" sz="1600" b="1" u="sng">
              <a:effectLst>
                <a:outerShdw blurRad="38100" dist="38100" dir="2700000" algn="tl">
                  <a:srgbClr val="C0C0C0"/>
                </a:outerShdw>
              </a:effectLst>
              <a:latin typeface="Times New Roman" pitchFamily="18" charset="0"/>
              <a:cs typeface="Arial" charset="0"/>
            </a:endParaRPr>
          </a:p>
        </p:txBody>
      </p:sp>
      <p:sp>
        <p:nvSpPr>
          <p:cNvPr id="23557" name="Text Box 5"/>
          <p:cNvSpPr txBox="1">
            <a:spLocks noChangeArrowheads="1"/>
          </p:cNvSpPr>
          <p:nvPr/>
        </p:nvSpPr>
        <p:spPr bwMode="auto">
          <a:xfrm>
            <a:off x="2971800" y="2590800"/>
            <a:ext cx="678180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1600" b="1">
                <a:latin typeface="Times New Roman" panose="02020603050405020304" pitchFamily="18" charset="0"/>
              </a:rPr>
              <a:t>CAPITAL DE TRABAJO AL 01/01/05			</a:t>
            </a:r>
            <a:r>
              <a:rPr lang="es-VE" altLang="es-VE" sz="1600">
                <a:latin typeface="Times New Roman" panose="02020603050405020304" pitchFamily="18" charset="0"/>
              </a:rPr>
              <a:t>100.000</a:t>
            </a:r>
          </a:p>
          <a:p>
            <a:pPr eaLnBrk="1" hangingPunct="1">
              <a:spcBef>
                <a:spcPct val="50000"/>
              </a:spcBef>
            </a:pPr>
            <a:r>
              <a:rPr lang="es-VE" altLang="es-VE" sz="1600" b="1">
                <a:latin typeface="Times New Roman" panose="02020603050405020304" pitchFamily="18" charset="0"/>
              </a:rPr>
              <a:t>INCREMENTO CAPITAL DE TRABAJO:</a:t>
            </a:r>
          </a:p>
          <a:p>
            <a:pPr eaLnBrk="1" hangingPunct="1">
              <a:spcBef>
                <a:spcPct val="50000"/>
              </a:spcBef>
            </a:pPr>
            <a:r>
              <a:rPr lang="es-VE" altLang="es-VE" sz="1200">
                <a:latin typeface="Times New Roman" panose="02020603050405020304" pitchFamily="18" charset="0"/>
              </a:rPr>
              <a:t>OPERACIONES:					                    Ingresos (Aumentan Capital de Trabajo)		 2.400.000		                   Gastos (Disminuyen Capital de Trabajo)</a:t>
            </a:r>
            <a:r>
              <a:rPr lang="es-VE" altLang="es-VE" sz="1400" b="1">
                <a:solidFill>
                  <a:schemeClr val="tx2"/>
                </a:solidFill>
                <a:latin typeface="Times New Roman" panose="02020603050405020304" pitchFamily="18" charset="0"/>
              </a:rPr>
              <a:t>*</a:t>
            </a:r>
            <a:r>
              <a:rPr lang="es-VE" altLang="es-VE" sz="1200">
                <a:latin typeface="Times New Roman" panose="02020603050405020304" pitchFamily="18" charset="0"/>
              </a:rPr>
              <a:t>		</a:t>
            </a:r>
            <a:r>
              <a:rPr lang="es-VE" altLang="es-VE" sz="1200" u="sng">
                <a:latin typeface="Times New Roman" panose="02020603050405020304" pitchFamily="18" charset="0"/>
              </a:rPr>
              <a:t>(1.900.000)</a:t>
            </a:r>
          </a:p>
          <a:p>
            <a:pPr eaLnBrk="1" hangingPunct="1">
              <a:spcBef>
                <a:spcPct val="50000"/>
              </a:spcBef>
            </a:pPr>
            <a:r>
              <a:rPr lang="es-VE" altLang="es-VE" sz="1200">
                <a:latin typeface="Times New Roman" panose="02020603050405020304" pitchFamily="18" charset="0"/>
              </a:rPr>
              <a:t>TOTAL INCREMENTO POR OPERACIONES	    500.000</a:t>
            </a:r>
          </a:p>
          <a:p>
            <a:pPr eaLnBrk="1" hangingPunct="1">
              <a:spcBef>
                <a:spcPct val="50000"/>
              </a:spcBef>
            </a:pPr>
            <a:r>
              <a:rPr lang="es-VE" altLang="es-VE" sz="1200">
                <a:latin typeface="Times New Roman" panose="02020603050405020304" pitchFamily="18" charset="0"/>
              </a:rPr>
              <a:t>EMISION DE BONOS			    </a:t>
            </a:r>
            <a:r>
              <a:rPr lang="es-VE" altLang="es-VE" sz="1200" u="sng">
                <a:latin typeface="Times New Roman" panose="02020603050405020304" pitchFamily="18" charset="0"/>
              </a:rPr>
              <a:t>100.000</a:t>
            </a:r>
          </a:p>
          <a:p>
            <a:pPr eaLnBrk="1" hangingPunct="1">
              <a:spcBef>
                <a:spcPct val="50000"/>
              </a:spcBef>
            </a:pPr>
            <a:r>
              <a:rPr lang="es-VE" altLang="es-VE" sz="1200">
                <a:latin typeface="Times New Roman" panose="02020603050405020304" pitchFamily="18" charset="0"/>
              </a:rPr>
              <a:t>TOTAL INCREMENTO CAPITAL DE TRABAJO			 </a:t>
            </a:r>
            <a:r>
              <a:rPr lang="es-VE" altLang="es-VE" sz="1600">
                <a:latin typeface="Times New Roman" panose="02020603050405020304" pitchFamily="18" charset="0"/>
              </a:rPr>
              <a:t>600.000</a:t>
            </a:r>
          </a:p>
          <a:p>
            <a:pPr eaLnBrk="1" hangingPunct="1">
              <a:spcBef>
                <a:spcPct val="50000"/>
              </a:spcBef>
            </a:pPr>
            <a:r>
              <a:rPr lang="es-VE" altLang="es-VE" sz="1600" b="1">
                <a:latin typeface="Times New Roman" panose="02020603050405020304" pitchFamily="18" charset="0"/>
              </a:rPr>
              <a:t>DISMINUCION CAPITAL DE TRABAJO:</a:t>
            </a:r>
          </a:p>
          <a:p>
            <a:pPr eaLnBrk="1" hangingPunct="1">
              <a:spcBef>
                <a:spcPct val="50000"/>
              </a:spcBef>
            </a:pPr>
            <a:r>
              <a:rPr lang="es-VE" altLang="es-VE" sz="1200">
                <a:latin typeface="Times New Roman" panose="02020603050405020304" pitchFamily="18" charset="0"/>
              </a:rPr>
              <a:t>Dividendos Declarados y Pagados		     100.000                                               Adquisición de Equipos y Edificaciones		     </a:t>
            </a:r>
            <a:r>
              <a:rPr lang="es-VE" altLang="es-VE" sz="1200" u="sng">
                <a:latin typeface="Times New Roman" panose="02020603050405020304" pitchFamily="18" charset="0"/>
              </a:rPr>
              <a:t>450.000</a:t>
            </a:r>
          </a:p>
          <a:p>
            <a:pPr eaLnBrk="1" hangingPunct="1">
              <a:spcBef>
                <a:spcPct val="50000"/>
              </a:spcBef>
            </a:pPr>
            <a:r>
              <a:rPr lang="es-VE" altLang="es-VE" sz="1200">
                <a:latin typeface="Times New Roman" panose="02020603050405020304" pitchFamily="18" charset="0"/>
              </a:rPr>
              <a:t>TOTAL DISMINUCION CAPITAL DE TRABAJO			</a:t>
            </a:r>
            <a:r>
              <a:rPr lang="es-VE" altLang="es-VE" sz="1600" u="sng">
                <a:latin typeface="Times New Roman" panose="02020603050405020304" pitchFamily="18" charset="0"/>
              </a:rPr>
              <a:t>(550.000)</a:t>
            </a:r>
          </a:p>
          <a:p>
            <a:pPr eaLnBrk="1" hangingPunct="1">
              <a:spcBef>
                <a:spcPct val="50000"/>
              </a:spcBef>
            </a:pPr>
            <a:r>
              <a:rPr lang="es-VE" altLang="es-VE" sz="1600" b="1">
                <a:latin typeface="Times New Roman" panose="02020603050405020304" pitchFamily="18" charset="0"/>
              </a:rPr>
              <a:t>CAPITAL DE TRABAJO AL 31/12/05			 150.000</a:t>
            </a:r>
          </a:p>
          <a:p>
            <a:pPr eaLnBrk="1" hangingPunct="1">
              <a:spcBef>
                <a:spcPct val="50000"/>
              </a:spcBef>
            </a:pPr>
            <a:r>
              <a:rPr lang="es-VE" altLang="es-VE" sz="1400" b="1">
                <a:solidFill>
                  <a:schemeClr val="tx2"/>
                </a:solidFill>
                <a:latin typeface="Times New Roman" panose="02020603050405020304" pitchFamily="18" charset="0"/>
              </a:rPr>
              <a:t>* NO INCLUYE DEPRECIACION</a:t>
            </a:r>
            <a:endParaRPr lang="es-ES" altLang="es-VE" sz="1400" b="1">
              <a:solidFill>
                <a:schemeClr val="tx2"/>
              </a:solidFill>
              <a:latin typeface="Times New Roman" panose="02020603050405020304" pitchFamily="18" charset="0"/>
            </a:endParaRPr>
          </a:p>
        </p:txBody>
      </p:sp>
    </p:spTree>
    <p:extLst>
      <p:ext uri="{BB962C8B-B14F-4D97-AF65-F5344CB8AC3E}">
        <p14:creationId xmlns:p14="http://schemas.microsoft.com/office/powerpoint/2010/main" val="262061259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970F358-ED1D-48B8-BE70-34FD6E63EA5F}" type="slidenum">
              <a:rPr lang="es-ES" altLang="es-VE"/>
              <a:pPr eaLnBrk="1" hangingPunct="1"/>
              <a:t>130</a:t>
            </a:fld>
            <a:endParaRPr lang="es-ES" altLang="es-VE"/>
          </a:p>
        </p:txBody>
      </p:sp>
      <p:sp>
        <p:nvSpPr>
          <p:cNvPr id="136195" name="Rectangle 2"/>
          <p:cNvSpPr>
            <a:spLocks noGrp="1" noChangeArrowheads="1"/>
          </p:cNvSpPr>
          <p:nvPr>
            <p:ph type="title"/>
          </p:nvPr>
        </p:nvSpPr>
        <p:spPr/>
        <p:txBody>
          <a:bodyPr/>
          <a:lstStyle/>
          <a:p>
            <a:pPr eaLnBrk="1" hangingPunct="1"/>
            <a:r>
              <a:rPr lang="en-US" altLang="es-VE" sz="2800"/>
              <a:t> 5. COSTEO BASADO EN ACTIVIDADES EN EMPRESAS MANUFACTURERAS</a:t>
            </a:r>
          </a:p>
        </p:txBody>
      </p:sp>
      <p:sp>
        <p:nvSpPr>
          <p:cNvPr id="136196" name="Text Box 3"/>
          <p:cNvSpPr txBox="1">
            <a:spLocks noChangeArrowheads="1"/>
          </p:cNvSpPr>
          <p:nvPr/>
        </p:nvSpPr>
        <p:spPr bwMode="auto">
          <a:xfrm>
            <a:off x="2209800" y="2209800"/>
            <a:ext cx="79248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5.1 </a:t>
            </a:r>
            <a:r>
              <a:rPr lang="en-US" altLang="es-VE" sz="2400" u="sng">
                <a:latin typeface="Times New Roman" panose="02020603050405020304" pitchFamily="18" charset="0"/>
              </a:rPr>
              <a:t>Sistema de Costeo Tradicional</a:t>
            </a:r>
            <a:r>
              <a:rPr lang="en-US" altLang="es-VE" sz="2400">
                <a:latin typeface="Times New Roman" panose="02020603050405020304" pitchFamily="18" charset="0"/>
              </a:rPr>
              <a:t>. </a:t>
            </a:r>
            <a:r>
              <a:rPr lang="en-US" altLang="es-VE" sz="2400" u="sng">
                <a:latin typeface="Times New Roman" panose="02020603050405020304" pitchFamily="18" charset="0"/>
              </a:rPr>
              <a:t>Ejemplo</a:t>
            </a:r>
            <a:r>
              <a:rPr lang="en-US" altLang="es-VE" sz="2400">
                <a:latin typeface="Times New Roman" panose="02020603050405020304" pitchFamily="18" charset="0"/>
              </a:rPr>
              <a:t>.</a:t>
            </a:r>
          </a:p>
          <a:p>
            <a:pPr>
              <a:spcBef>
                <a:spcPct val="50000"/>
              </a:spcBef>
              <a:buFontTx/>
              <a:buChar char="•"/>
            </a:pPr>
            <a:r>
              <a:rPr lang="en-US" altLang="es-VE" sz="2400">
                <a:latin typeface="Times New Roman" panose="02020603050405020304" pitchFamily="18" charset="0"/>
              </a:rPr>
              <a:t> </a:t>
            </a:r>
            <a:r>
              <a:rPr lang="en-US" altLang="es-VE" sz="2400" u="sng">
                <a:latin typeface="Times New Roman" panose="02020603050405020304" pitchFamily="18" charset="0"/>
              </a:rPr>
              <a:t>Costos Directos de Manufactura</a:t>
            </a:r>
            <a:r>
              <a:rPr lang="en-US" altLang="es-VE" sz="2400">
                <a:latin typeface="Times New Roman" panose="02020603050405020304" pitchFamily="18" charset="0"/>
              </a:rPr>
              <a:t>.                                                Materiales Directos                                                                  Mano de Obra Directa</a:t>
            </a:r>
          </a:p>
          <a:p>
            <a:pPr>
              <a:spcBef>
                <a:spcPct val="50000"/>
              </a:spcBef>
              <a:buFontTx/>
              <a:buChar char="•"/>
            </a:pPr>
            <a:r>
              <a:rPr lang="en-US" altLang="es-VE" sz="2400">
                <a:latin typeface="Times New Roman" panose="02020603050405020304" pitchFamily="18" charset="0"/>
              </a:rPr>
              <a:t> </a:t>
            </a:r>
            <a:r>
              <a:rPr lang="en-US" altLang="es-VE" sz="2400" u="sng">
                <a:latin typeface="Times New Roman" panose="02020603050405020304" pitchFamily="18" charset="0"/>
              </a:rPr>
              <a:t>Costos Indirectos de Manufactura (Carga Fabril)</a:t>
            </a:r>
            <a:r>
              <a:rPr lang="en-US" altLang="es-VE" sz="2400">
                <a:latin typeface="Times New Roman" panose="02020603050405020304" pitchFamily="18" charset="0"/>
              </a:rPr>
              <a:t>               Apoyo de Compras ( 40% del costo de los materiales directos)                                                                    Apoyo de Producción (800 % de costo de MOD)</a:t>
            </a:r>
          </a:p>
        </p:txBody>
      </p:sp>
    </p:spTree>
    <p:extLst>
      <p:ext uri="{BB962C8B-B14F-4D97-AF65-F5344CB8AC3E}">
        <p14:creationId xmlns:p14="http://schemas.microsoft.com/office/powerpoint/2010/main" val="3774994858"/>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3FFB12-2EA8-496D-BA73-E2451E26B6B7}" type="slidenum">
              <a:rPr lang="es-ES" altLang="es-VE"/>
              <a:pPr eaLnBrk="1" hangingPunct="1"/>
              <a:t>131</a:t>
            </a:fld>
            <a:endParaRPr lang="es-ES" altLang="es-VE"/>
          </a:p>
        </p:txBody>
      </p:sp>
      <p:sp>
        <p:nvSpPr>
          <p:cNvPr id="137219" name="Rectangle 2"/>
          <p:cNvSpPr>
            <a:spLocks noGrp="1" noChangeArrowheads="1"/>
          </p:cNvSpPr>
          <p:nvPr>
            <p:ph type="title"/>
          </p:nvPr>
        </p:nvSpPr>
        <p:spPr/>
        <p:txBody>
          <a:bodyPr/>
          <a:lstStyle/>
          <a:p>
            <a:pPr eaLnBrk="1" hangingPunct="1"/>
            <a:r>
              <a:rPr lang="en-US" altLang="es-VE" sz="2800"/>
              <a:t>5. COSTEO BASADO EN ACTIVIDADES EN EMPRESAS MANUFACTURERAS</a:t>
            </a:r>
          </a:p>
        </p:txBody>
      </p:sp>
      <p:sp>
        <p:nvSpPr>
          <p:cNvPr id="137220" name="Text Box 3"/>
          <p:cNvSpPr txBox="1">
            <a:spLocks noChangeArrowheads="1"/>
          </p:cNvSpPr>
          <p:nvPr/>
        </p:nvSpPr>
        <p:spPr bwMode="auto">
          <a:xfrm>
            <a:off x="2286000" y="1981200"/>
            <a:ext cx="75438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Tipo de Costos                    Producto X     Producto Y</a:t>
            </a:r>
            <a:r>
              <a:rPr lang="en-US" altLang="es-VE" sz="2400" u="sng">
                <a:latin typeface="Times New Roman" panose="02020603050405020304" pitchFamily="18" charset="0"/>
              </a:rPr>
              <a:t>       </a:t>
            </a:r>
            <a:r>
              <a:rPr lang="en-US" altLang="es-VE" sz="2400">
                <a:latin typeface="Times New Roman" panose="02020603050405020304" pitchFamily="18" charset="0"/>
              </a:rPr>
              <a:t>Costos Directos                                                                    Materiales Directos              $ 600                   $ 280         Mano de Obra Directa           </a:t>
            </a:r>
            <a:r>
              <a:rPr lang="en-US" altLang="es-VE" sz="2400" u="sng">
                <a:latin typeface="Times New Roman" panose="02020603050405020304" pitchFamily="18" charset="0"/>
              </a:rPr>
              <a:t>    32 </a:t>
            </a:r>
            <a:r>
              <a:rPr lang="en-US" altLang="es-VE" sz="2400">
                <a:latin typeface="Times New Roman" panose="02020603050405020304" pitchFamily="18" charset="0"/>
              </a:rPr>
              <a:t>                   </a:t>
            </a:r>
            <a:r>
              <a:rPr lang="en-US" altLang="es-VE" sz="2400" u="sng">
                <a:latin typeface="Times New Roman" panose="02020603050405020304" pitchFamily="18" charset="0"/>
              </a:rPr>
              <a:t>   56   </a:t>
            </a:r>
            <a:r>
              <a:rPr lang="en-US" altLang="es-VE" sz="2400">
                <a:latin typeface="Times New Roman" panose="02020603050405020304" pitchFamily="18" charset="0"/>
              </a:rPr>
              <a:t>             Total Costos Directos              632                      336</a:t>
            </a:r>
          </a:p>
          <a:p>
            <a:pPr>
              <a:spcBef>
                <a:spcPct val="50000"/>
              </a:spcBef>
            </a:pPr>
            <a:r>
              <a:rPr lang="en-US" altLang="es-VE" sz="2400">
                <a:latin typeface="Times New Roman" panose="02020603050405020304" pitchFamily="18" charset="0"/>
              </a:rPr>
              <a:t>Carga Fabril                                                                        Apoyo de Compras                  240                     112    Apoyo de Producción             </a:t>
            </a:r>
            <a:r>
              <a:rPr lang="en-US" altLang="es-VE" sz="2400" u="sng">
                <a:latin typeface="Times New Roman" panose="02020603050405020304" pitchFamily="18" charset="0"/>
              </a:rPr>
              <a:t> 256  </a:t>
            </a:r>
            <a:r>
              <a:rPr lang="en-US" altLang="es-VE" sz="2400">
                <a:latin typeface="Times New Roman" panose="02020603050405020304" pitchFamily="18" charset="0"/>
              </a:rPr>
              <a:t>                  </a:t>
            </a:r>
            <a:r>
              <a:rPr lang="en-US" altLang="es-VE" sz="2400" u="sng">
                <a:latin typeface="Times New Roman" panose="02020603050405020304" pitchFamily="18" charset="0"/>
              </a:rPr>
              <a:t> 448   </a:t>
            </a:r>
            <a:r>
              <a:rPr lang="en-US" altLang="es-VE" sz="2400">
                <a:latin typeface="Times New Roman" panose="02020603050405020304" pitchFamily="18" charset="0"/>
              </a:rPr>
              <a:t>      Total Carga Fabril                    496                    560          </a:t>
            </a:r>
          </a:p>
          <a:p>
            <a:pPr>
              <a:spcBef>
                <a:spcPct val="50000"/>
              </a:spcBef>
            </a:pPr>
            <a:r>
              <a:rPr lang="en-US" altLang="es-VE" sz="2400">
                <a:latin typeface="Times New Roman" panose="02020603050405020304" pitchFamily="18" charset="0"/>
              </a:rPr>
              <a:t>Total Costos Manufactura     </a:t>
            </a:r>
            <a:r>
              <a:rPr lang="en-US" altLang="es-VE" sz="2400" u="sng">
                <a:latin typeface="Times New Roman" panose="02020603050405020304" pitchFamily="18" charset="0"/>
              </a:rPr>
              <a:t>1.128</a:t>
            </a:r>
            <a:r>
              <a:rPr lang="en-US" altLang="es-VE" sz="2400">
                <a:latin typeface="Times New Roman" panose="02020603050405020304" pitchFamily="18" charset="0"/>
              </a:rPr>
              <a:t>                   </a:t>
            </a:r>
            <a:r>
              <a:rPr lang="en-US" altLang="es-VE" sz="2400" u="sng">
                <a:latin typeface="Times New Roman" panose="02020603050405020304" pitchFamily="18" charset="0"/>
              </a:rPr>
              <a:t> 896</a:t>
            </a:r>
            <a:endParaRPr lang="en-US" altLang="es-VE" sz="2400">
              <a:latin typeface="Times New Roman" panose="02020603050405020304" pitchFamily="18" charset="0"/>
            </a:endParaRPr>
          </a:p>
        </p:txBody>
      </p:sp>
      <p:sp>
        <p:nvSpPr>
          <p:cNvPr id="137221" name="Line 4"/>
          <p:cNvSpPr>
            <a:spLocks noChangeShapeType="1"/>
          </p:cNvSpPr>
          <p:nvPr/>
        </p:nvSpPr>
        <p:spPr bwMode="auto">
          <a:xfrm>
            <a:off x="2209800" y="1981200"/>
            <a:ext cx="7010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22" name="Line 5"/>
          <p:cNvSpPr>
            <a:spLocks noChangeShapeType="1"/>
          </p:cNvSpPr>
          <p:nvPr/>
        </p:nvSpPr>
        <p:spPr bwMode="auto">
          <a:xfrm>
            <a:off x="2209800" y="1981200"/>
            <a:ext cx="0" cy="4267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23" name="Line 6"/>
          <p:cNvSpPr>
            <a:spLocks noChangeShapeType="1"/>
          </p:cNvSpPr>
          <p:nvPr/>
        </p:nvSpPr>
        <p:spPr bwMode="auto">
          <a:xfrm>
            <a:off x="9220200" y="1981200"/>
            <a:ext cx="0" cy="4267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24" name="Line 7"/>
          <p:cNvSpPr>
            <a:spLocks noChangeShapeType="1"/>
          </p:cNvSpPr>
          <p:nvPr/>
        </p:nvSpPr>
        <p:spPr bwMode="auto">
          <a:xfrm>
            <a:off x="2209800" y="6248400"/>
            <a:ext cx="7010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25" name="Line 8"/>
          <p:cNvSpPr>
            <a:spLocks noChangeShapeType="1"/>
          </p:cNvSpPr>
          <p:nvPr/>
        </p:nvSpPr>
        <p:spPr bwMode="auto">
          <a:xfrm>
            <a:off x="5638800" y="1981200"/>
            <a:ext cx="0" cy="4267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26" name="Line 9"/>
          <p:cNvSpPr>
            <a:spLocks noChangeShapeType="1"/>
          </p:cNvSpPr>
          <p:nvPr/>
        </p:nvSpPr>
        <p:spPr bwMode="auto">
          <a:xfrm>
            <a:off x="7315200" y="1981200"/>
            <a:ext cx="0" cy="4267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27" name="Line 10"/>
          <p:cNvSpPr>
            <a:spLocks noChangeShapeType="1"/>
          </p:cNvSpPr>
          <p:nvPr/>
        </p:nvSpPr>
        <p:spPr bwMode="auto">
          <a:xfrm>
            <a:off x="2209800" y="5562600"/>
            <a:ext cx="3429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28" name="Line 11"/>
          <p:cNvSpPr>
            <a:spLocks noChangeShapeType="1"/>
          </p:cNvSpPr>
          <p:nvPr/>
        </p:nvSpPr>
        <p:spPr bwMode="auto">
          <a:xfrm>
            <a:off x="2209800" y="2743200"/>
            <a:ext cx="3429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29" name="Line 12"/>
          <p:cNvSpPr>
            <a:spLocks noChangeShapeType="1"/>
          </p:cNvSpPr>
          <p:nvPr/>
        </p:nvSpPr>
        <p:spPr bwMode="auto">
          <a:xfrm>
            <a:off x="2209800" y="2819400"/>
            <a:ext cx="3429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30" name="Line 13"/>
          <p:cNvSpPr>
            <a:spLocks noChangeShapeType="1"/>
          </p:cNvSpPr>
          <p:nvPr/>
        </p:nvSpPr>
        <p:spPr bwMode="auto">
          <a:xfrm>
            <a:off x="2209800" y="4343400"/>
            <a:ext cx="3429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31" name="Line 14"/>
          <p:cNvSpPr>
            <a:spLocks noChangeShapeType="1"/>
          </p:cNvSpPr>
          <p:nvPr/>
        </p:nvSpPr>
        <p:spPr bwMode="auto">
          <a:xfrm>
            <a:off x="2209800" y="4419600"/>
            <a:ext cx="3429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32" name="Line 15"/>
          <p:cNvSpPr>
            <a:spLocks noChangeShapeType="1"/>
          </p:cNvSpPr>
          <p:nvPr/>
        </p:nvSpPr>
        <p:spPr bwMode="auto">
          <a:xfrm>
            <a:off x="5638800" y="2362200"/>
            <a:ext cx="3581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37233" name="Line 16"/>
          <p:cNvSpPr>
            <a:spLocks noChangeShapeType="1"/>
          </p:cNvSpPr>
          <p:nvPr/>
        </p:nvSpPr>
        <p:spPr bwMode="auto">
          <a:xfrm>
            <a:off x="2209800" y="2362200"/>
            <a:ext cx="3429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384936897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39A644C-F715-45F0-97FF-5CC3DBB20690}" type="slidenum">
              <a:rPr lang="es-ES" altLang="es-VE"/>
              <a:pPr eaLnBrk="1" hangingPunct="1"/>
              <a:t>132</a:t>
            </a:fld>
            <a:endParaRPr lang="es-ES" altLang="es-VE"/>
          </a:p>
        </p:txBody>
      </p:sp>
      <p:sp>
        <p:nvSpPr>
          <p:cNvPr id="138243" name="Rectangle 2"/>
          <p:cNvSpPr>
            <a:spLocks noGrp="1" noChangeArrowheads="1"/>
          </p:cNvSpPr>
          <p:nvPr>
            <p:ph type="title"/>
          </p:nvPr>
        </p:nvSpPr>
        <p:spPr/>
        <p:txBody>
          <a:bodyPr/>
          <a:lstStyle/>
          <a:p>
            <a:pPr eaLnBrk="1" hangingPunct="1"/>
            <a:r>
              <a:rPr lang="en-US" altLang="es-VE" sz="2800"/>
              <a:t>5. COSTEO BASADO EN ACTIVIDADES EN EMPRESAS MANUFACTURERAS</a:t>
            </a:r>
          </a:p>
        </p:txBody>
      </p:sp>
      <p:sp>
        <p:nvSpPr>
          <p:cNvPr id="138244" name="Text Box 3"/>
          <p:cNvSpPr txBox="1">
            <a:spLocks noChangeArrowheads="1"/>
          </p:cNvSpPr>
          <p:nvPr/>
        </p:nvSpPr>
        <p:spPr bwMode="auto">
          <a:xfrm>
            <a:off x="2438400" y="1371601"/>
            <a:ext cx="747395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5.2 </a:t>
            </a:r>
            <a:r>
              <a:rPr lang="en-US" altLang="es-VE" sz="2400" u="sng">
                <a:latin typeface="Times New Roman" panose="02020603050405020304" pitchFamily="18" charset="0"/>
              </a:rPr>
              <a:t>Costeo basado en Actividades</a:t>
            </a:r>
            <a:r>
              <a:rPr lang="en-US" altLang="es-VE" sz="2400">
                <a:latin typeface="Times New Roman" panose="02020603050405020304" pitchFamily="18" charset="0"/>
              </a:rPr>
              <a:t>. Procedimiento a seguir:</a:t>
            </a:r>
          </a:p>
          <a:p>
            <a:pPr>
              <a:spcBef>
                <a:spcPct val="50000"/>
              </a:spcBef>
            </a:pPr>
            <a:r>
              <a:rPr lang="en-US" altLang="es-VE" sz="2400">
                <a:latin typeface="Times New Roman" panose="02020603050405020304" pitchFamily="18" charset="0"/>
              </a:rPr>
              <a:t>5.2.1 Identifique el trabajo objeto de costo.                   </a:t>
            </a:r>
          </a:p>
          <a:p>
            <a:pPr>
              <a:spcBef>
                <a:spcPct val="50000"/>
              </a:spcBef>
            </a:pPr>
            <a:r>
              <a:rPr lang="en-US" altLang="es-VE" sz="2400">
                <a:latin typeface="Times New Roman" panose="02020603050405020304" pitchFamily="18" charset="0"/>
              </a:rPr>
              <a:t>5.2.2 Identifique los costos directos de la orden de trabajo</a:t>
            </a:r>
          </a:p>
          <a:p>
            <a:pPr>
              <a:spcBef>
                <a:spcPct val="50000"/>
              </a:spcBef>
            </a:pPr>
            <a:r>
              <a:rPr lang="en-US" altLang="es-VE" sz="2400">
                <a:latin typeface="Times New Roman" panose="02020603050405020304" pitchFamily="18" charset="0"/>
              </a:rPr>
              <a:t>5.2.3 Seleccione la base de distribución de costos a utilizar  en la distribución de las partidas de costos indirectos a cada orden de trabajo. </a:t>
            </a:r>
          </a:p>
          <a:p>
            <a:pPr>
              <a:spcBef>
                <a:spcPct val="50000"/>
              </a:spcBef>
            </a:pPr>
            <a:r>
              <a:rPr lang="en-US" altLang="es-VE" sz="2400">
                <a:latin typeface="Times New Roman" panose="02020603050405020304" pitchFamily="18" charset="0"/>
              </a:rPr>
              <a:t>5.2.4 Identifique las partidas de costos indirectos asociadas a la orden de trabajo.</a:t>
            </a:r>
          </a:p>
          <a:p>
            <a:pPr>
              <a:spcBef>
                <a:spcPct val="50000"/>
              </a:spcBef>
            </a:pPr>
            <a:r>
              <a:rPr lang="en-US" altLang="es-VE" sz="2400">
                <a:latin typeface="Times New Roman" panose="02020603050405020304" pitchFamily="18" charset="0"/>
              </a:rPr>
              <a:t>5.2.5 Desarrolle la tasa de distribución de costos indirectos a utilizar para la asignación de costos a las órdenes de trabajo.</a:t>
            </a:r>
          </a:p>
          <a:p>
            <a:pPr>
              <a:spcBef>
                <a:spcPct val="50000"/>
              </a:spcBef>
            </a:pPr>
            <a:endParaRPr lang="en-US" altLang="es-VE" sz="2400">
              <a:latin typeface="Times New Roman" panose="02020603050405020304" pitchFamily="18" charset="0"/>
            </a:endParaRPr>
          </a:p>
        </p:txBody>
      </p:sp>
    </p:spTree>
    <p:extLst>
      <p:ext uri="{BB962C8B-B14F-4D97-AF65-F5344CB8AC3E}">
        <p14:creationId xmlns:p14="http://schemas.microsoft.com/office/powerpoint/2010/main" val="163849889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B05F1D-EF9D-4B59-97F2-3FC1CC70BF05}" type="slidenum">
              <a:rPr lang="es-ES" altLang="es-VE"/>
              <a:pPr eaLnBrk="1" hangingPunct="1"/>
              <a:t>133</a:t>
            </a:fld>
            <a:endParaRPr lang="es-ES" altLang="es-VE"/>
          </a:p>
        </p:txBody>
      </p:sp>
      <p:sp>
        <p:nvSpPr>
          <p:cNvPr id="139267" name="Rectangle 2"/>
          <p:cNvSpPr>
            <a:spLocks noGrp="1" noChangeArrowheads="1"/>
          </p:cNvSpPr>
          <p:nvPr>
            <p:ph type="title"/>
          </p:nvPr>
        </p:nvSpPr>
        <p:spPr/>
        <p:txBody>
          <a:bodyPr/>
          <a:lstStyle/>
          <a:p>
            <a:pPr eaLnBrk="1" hangingPunct="1"/>
            <a:r>
              <a:rPr lang="en-US" altLang="es-VE" sz="2800"/>
              <a:t>5. COSTEO BASADO EN ACTIVIDADES EN EMPRESAS MANUFACTURERAS</a:t>
            </a:r>
          </a:p>
        </p:txBody>
      </p:sp>
      <p:sp>
        <p:nvSpPr>
          <p:cNvPr id="139268" name="Text Box 3"/>
          <p:cNvSpPr txBox="1">
            <a:spLocks noChangeArrowheads="1"/>
          </p:cNvSpPr>
          <p:nvPr/>
        </p:nvSpPr>
        <p:spPr bwMode="auto">
          <a:xfrm>
            <a:off x="2133600" y="1600201"/>
            <a:ext cx="7848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5.2.6 Determine los costos indirectos asignados a cada objeto de costo.</a:t>
            </a:r>
          </a:p>
          <a:p>
            <a:pPr>
              <a:spcBef>
                <a:spcPct val="50000"/>
              </a:spcBef>
            </a:pPr>
            <a:r>
              <a:rPr lang="en-US" altLang="es-VE" sz="2400">
                <a:latin typeface="Times New Roman" panose="02020603050405020304" pitchFamily="18" charset="0"/>
              </a:rPr>
              <a:t>5.2.7 Asigne los costos a los objetos de costo mediante la sumatoria de todos los costos directos y todos los costos indirectos.</a:t>
            </a:r>
          </a:p>
          <a:p>
            <a:pPr>
              <a:spcBef>
                <a:spcPct val="50000"/>
              </a:spcBef>
            </a:pPr>
            <a:r>
              <a:rPr lang="en-US" altLang="es-VE" sz="2400" u="sng">
                <a:latin typeface="Times New Roman" panose="02020603050405020304" pitchFamily="18" charset="0"/>
              </a:rPr>
              <a:t>Actividad</a:t>
            </a:r>
            <a:r>
              <a:rPr lang="en-US" altLang="es-VE" sz="2400">
                <a:latin typeface="Times New Roman" panose="02020603050405020304" pitchFamily="18" charset="0"/>
              </a:rPr>
              <a:t>                            </a:t>
            </a:r>
            <a:r>
              <a:rPr lang="en-US" altLang="es-VE" sz="2400" u="sng">
                <a:latin typeface="Times New Roman" panose="02020603050405020304" pitchFamily="18" charset="0"/>
              </a:rPr>
              <a:t>Base de Dist.</a:t>
            </a:r>
            <a:r>
              <a:rPr lang="en-US" altLang="es-VE" sz="2400">
                <a:latin typeface="Times New Roman" panose="02020603050405020304" pitchFamily="18" charset="0"/>
              </a:rPr>
              <a:t>         </a:t>
            </a:r>
            <a:r>
              <a:rPr lang="en-US" altLang="es-VE" sz="2400" u="sng">
                <a:latin typeface="Times New Roman" panose="02020603050405020304" pitchFamily="18" charset="0"/>
              </a:rPr>
              <a:t>Tasa de Distrib</a:t>
            </a:r>
            <a:r>
              <a:rPr lang="en-US" altLang="es-VE" sz="2400">
                <a:latin typeface="Times New Roman" panose="02020603050405020304" pitchFamily="18" charset="0"/>
              </a:rPr>
              <a:t>. Manejo de Materiales        Unidades                      $    2/un.  Inserción de Partes             Partes insertadas             0.5/inserc. Inserción Manual               Partes insertadas                 4/inserc. Soldadura                           Unidad producida              50/un. Prueba de Calidad              Hrs prueba                         50/hr.</a:t>
            </a:r>
          </a:p>
        </p:txBody>
      </p:sp>
    </p:spTree>
    <p:extLst>
      <p:ext uri="{BB962C8B-B14F-4D97-AF65-F5344CB8AC3E}">
        <p14:creationId xmlns:p14="http://schemas.microsoft.com/office/powerpoint/2010/main" val="2074689489"/>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17AE5-FD20-4F2B-9B87-6883DC1A663F}" type="slidenum">
              <a:rPr lang="es-ES" altLang="es-VE"/>
              <a:pPr eaLnBrk="1" hangingPunct="1"/>
              <a:t>134</a:t>
            </a:fld>
            <a:endParaRPr lang="es-ES" altLang="es-VE"/>
          </a:p>
        </p:txBody>
      </p:sp>
      <p:sp>
        <p:nvSpPr>
          <p:cNvPr id="140291" name="Rectangle 2"/>
          <p:cNvSpPr>
            <a:spLocks noGrp="1" noChangeArrowheads="1"/>
          </p:cNvSpPr>
          <p:nvPr>
            <p:ph type="title"/>
          </p:nvPr>
        </p:nvSpPr>
        <p:spPr/>
        <p:txBody>
          <a:bodyPr/>
          <a:lstStyle/>
          <a:p>
            <a:pPr eaLnBrk="1" hangingPunct="1"/>
            <a:r>
              <a:rPr lang="en-US" altLang="es-VE" sz="2800"/>
              <a:t>5. COSTEO BASADO EN ACTIVIDADES EN EMPRESAS MANUFACTURERAS</a:t>
            </a:r>
          </a:p>
        </p:txBody>
      </p:sp>
      <p:sp>
        <p:nvSpPr>
          <p:cNvPr id="140292" name="Text Box 3"/>
          <p:cNvSpPr txBox="1">
            <a:spLocks noChangeArrowheads="1"/>
          </p:cNvSpPr>
          <p:nvPr/>
        </p:nvSpPr>
        <p:spPr bwMode="auto">
          <a:xfrm>
            <a:off x="2286000" y="1654176"/>
            <a:ext cx="8001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Tipos de Costo                               </a:t>
            </a:r>
            <a:r>
              <a:rPr lang="en-US" altLang="es-VE" sz="2400" u="sng">
                <a:latin typeface="Times New Roman" panose="02020603050405020304" pitchFamily="18" charset="0"/>
              </a:rPr>
              <a:t>Producto X</a:t>
            </a:r>
            <a:r>
              <a:rPr lang="en-US" altLang="es-VE" sz="2400">
                <a:latin typeface="Times New Roman" panose="02020603050405020304" pitchFamily="18" charset="0"/>
              </a:rPr>
              <a:t>   </a:t>
            </a:r>
            <a:r>
              <a:rPr lang="en-US" altLang="es-VE" sz="2400" u="sng">
                <a:latin typeface="Times New Roman" panose="02020603050405020304" pitchFamily="18" charset="0"/>
              </a:rPr>
              <a:t>Producto Y</a:t>
            </a:r>
            <a:r>
              <a:rPr lang="en-US" altLang="es-VE" sz="2400">
                <a:latin typeface="Times New Roman" panose="02020603050405020304" pitchFamily="18" charset="0"/>
              </a:rPr>
              <a:t> </a:t>
            </a:r>
            <a:r>
              <a:rPr lang="en-US" altLang="es-VE" sz="2400" u="sng">
                <a:latin typeface="Times New Roman" panose="02020603050405020304" pitchFamily="18" charset="0"/>
              </a:rPr>
              <a:t>Costos Directos</a:t>
            </a:r>
            <a:r>
              <a:rPr lang="en-US" altLang="es-VE" sz="2400">
                <a:latin typeface="Times New Roman" panose="02020603050405020304" pitchFamily="18" charset="0"/>
              </a:rPr>
              <a:t>                                                              Materiales Directos                        $ 600             $ 280                Mana Obra Directa                           </a:t>
            </a:r>
            <a:r>
              <a:rPr lang="en-US" altLang="es-VE" sz="2400" u="sng">
                <a:latin typeface="Times New Roman" panose="02020603050405020304" pitchFamily="18" charset="0"/>
              </a:rPr>
              <a:t>   32  </a:t>
            </a:r>
            <a:r>
              <a:rPr lang="en-US" altLang="es-VE" sz="2400">
                <a:latin typeface="Times New Roman" panose="02020603050405020304" pitchFamily="18" charset="0"/>
              </a:rPr>
              <a:t>              </a:t>
            </a:r>
            <a:r>
              <a:rPr lang="en-US" altLang="es-VE" sz="2400" u="sng">
                <a:latin typeface="Times New Roman" panose="02020603050405020304" pitchFamily="18" charset="0"/>
              </a:rPr>
              <a:t>  56 </a:t>
            </a:r>
            <a:r>
              <a:rPr lang="en-US" altLang="es-VE" sz="2400">
                <a:latin typeface="Times New Roman" panose="02020603050405020304" pitchFamily="18" charset="0"/>
              </a:rPr>
              <a:t>            Total                                                   632                336</a:t>
            </a:r>
          </a:p>
          <a:p>
            <a:pPr>
              <a:spcBef>
                <a:spcPct val="50000"/>
              </a:spcBef>
            </a:pPr>
            <a:r>
              <a:rPr lang="en-US" altLang="es-VE" sz="2400" u="sng">
                <a:latin typeface="Times New Roman" panose="02020603050405020304" pitchFamily="18" charset="0"/>
              </a:rPr>
              <a:t>Carga Fabril</a:t>
            </a:r>
            <a:r>
              <a:rPr lang="en-US" altLang="es-VE" sz="2400">
                <a:latin typeface="Times New Roman" panose="02020603050405020304" pitchFamily="18" charset="0"/>
              </a:rPr>
              <a:t>                                                                             Manejo Mat.(X=81;Y=121)               162                242              Inserción Partes(X=70;Y=90)              35                  45            Inserción Manual(X=10;Y=30)            40                120        Soldadura (X=1;Y=1)                           50                  50          Prueba de Calidad(X=1.5;Y=6.5)       </a:t>
            </a:r>
            <a:r>
              <a:rPr lang="en-US" altLang="es-VE" sz="2400" u="sng">
                <a:latin typeface="Times New Roman" panose="02020603050405020304" pitchFamily="18" charset="0"/>
              </a:rPr>
              <a:t>  75 </a:t>
            </a:r>
            <a:r>
              <a:rPr lang="en-US" altLang="es-VE" sz="2400">
                <a:latin typeface="Times New Roman" panose="02020603050405020304" pitchFamily="18" charset="0"/>
              </a:rPr>
              <a:t>             </a:t>
            </a:r>
            <a:r>
              <a:rPr lang="en-US" altLang="es-VE" sz="2400" u="sng">
                <a:latin typeface="Times New Roman" panose="02020603050405020304" pitchFamily="18" charset="0"/>
              </a:rPr>
              <a:t>  325</a:t>
            </a:r>
            <a:r>
              <a:rPr lang="en-US" altLang="es-VE" sz="2400">
                <a:latin typeface="Times New Roman" panose="02020603050405020304" pitchFamily="18" charset="0"/>
              </a:rPr>
              <a:t>        Total Carga Fabril                               362                782</a:t>
            </a:r>
          </a:p>
          <a:p>
            <a:pPr>
              <a:spcBef>
                <a:spcPct val="50000"/>
              </a:spcBef>
            </a:pPr>
            <a:r>
              <a:rPr lang="en-US" altLang="es-VE" sz="2400">
                <a:latin typeface="Times New Roman" panose="02020603050405020304" pitchFamily="18" charset="0"/>
              </a:rPr>
              <a:t>Total Costos Manufactura                   </a:t>
            </a:r>
            <a:r>
              <a:rPr lang="en-US" altLang="es-VE" sz="2400" u="sng">
                <a:latin typeface="Times New Roman" panose="02020603050405020304" pitchFamily="18" charset="0"/>
              </a:rPr>
              <a:t>994    </a:t>
            </a:r>
            <a:r>
              <a:rPr lang="en-US" altLang="es-VE" sz="2400">
                <a:latin typeface="Times New Roman" panose="02020603050405020304" pitchFamily="18" charset="0"/>
              </a:rPr>
              <a:t>         </a:t>
            </a:r>
            <a:r>
              <a:rPr lang="en-US" altLang="es-VE" sz="2400" u="sng">
                <a:latin typeface="Times New Roman" panose="02020603050405020304" pitchFamily="18" charset="0"/>
              </a:rPr>
              <a:t>1.118</a:t>
            </a:r>
            <a:r>
              <a:rPr lang="en-US" altLang="es-VE" sz="2400">
                <a:latin typeface="Times New Roman" panose="02020603050405020304" pitchFamily="18" charset="0"/>
              </a:rPr>
              <a:t>        </a:t>
            </a:r>
          </a:p>
        </p:txBody>
      </p:sp>
      <p:sp>
        <p:nvSpPr>
          <p:cNvPr id="140293" name="Line 4"/>
          <p:cNvSpPr>
            <a:spLocks noChangeShapeType="1"/>
          </p:cNvSpPr>
          <p:nvPr/>
        </p:nvSpPr>
        <p:spPr bwMode="auto">
          <a:xfrm>
            <a:off x="2209800" y="1600200"/>
            <a:ext cx="0" cy="525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294" name="Line 5"/>
          <p:cNvSpPr>
            <a:spLocks noChangeShapeType="1"/>
          </p:cNvSpPr>
          <p:nvPr/>
        </p:nvSpPr>
        <p:spPr bwMode="auto">
          <a:xfrm>
            <a:off x="2209800" y="1600200"/>
            <a:ext cx="7467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295" name="Line 6"/>
          <p:cNvSpPr>
            <a:spLocks noChangeShapeType="1"/>
          </p:cNvSpPr>
          <p:nvPr/>
        </p:nvSpPr>
        <p:spPr bwMode="auto">
          <a:xfrm>
            <a:off x="9677400" y="1600200"/>
            <a:ext cx="0" cy="525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296" name="Line 7"/>
          <p:cNvSpPr>
            <a:spLocks noChangeShapeType="1"/>
          </p:cNvSpPr>
          <p:nvPr/>
        </p:nvSpPr>
        <p:spPr bwMode="auto">
          <a:xfrm>
            <a:off x="2209800" y="6858000"/>
            <a:ext cx="7467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297" name="Line 8"/>
          <p:cNvSpPr>
            <a:spLocks noChangeShapeType="1"/>
          </p:cNvSpPr>
          <p:nvPr/>
        </p:nvSpPr>
        <p:spPr bwMode="auto">
          <a:xfrm>
            <a:off x="2209800" y="2057400"/>
            <a:ext cx="7467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298" name="Line 9"/>
          <p:cNvSpPr>
            <a:spLocks noChangeShapeType="1"/>
          </p:cNvSpPr>
          <p:nvPr/>
        </p:nvSpPr>
        <p:spPr bwMode="auto">
          <a:xfrm>
            <a:off x="6477000" y="1600200"/>
            <a:ext cx="0" cy="525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299" name="Line 10"/>
          <p:cNvSpPr>
            <a:spLocks noChangeShapeType="1"/>
          </p:cNvSpPr>
          <p:nvPr/>
        </p:nvSpPr>
        <p:spPr bwMode="auto">
          <a:xfrm>
            <a:off x="8153400" y="1600200"/>
            <a:ext cx="0" cy="525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300" name="Line 11"/>
          <p:cNvSpPr>
            <a:spLocks noChangeShapeType="1"/>
          </p:cNvSpPr>
          <p:nvPr/>
        </p:nvSpPr>
        <p:spPr bwMode="auto">
          <a:xfrm>
            <a:off x="2209800" y="2362200"/>
            <a:ext cx="4267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301" name="Line 12"/>
          <p:cNvSpPr>
            <a:spLocks noChangeShapeType="1"/>
          </p:cNvSpPr>
          <p:nvPr/>
        </p:nvSpPr>
        <p:spPr bwMode="auto">
          <a:xfrm>
            <a:off x="2209800" y="2438400"/>
            <a:ext cx="4267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302" name="Line 13"/>
          <p:cNvSpPr>
            <a:spLocks noChangeShapeType="1"/>
          </p:cNvSpPr>
          <p:nvPr/>
        </p:nvSpPr>
        <p:spPr bwMode="auto">
          <a:xfrm>
            <a:off x="2209800" y="4038600"/>
            <a:ext cx="4267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303" name="Line 14"/>
          <p:cNvSpPr>
            <a:spLocks noChangeShapeType="1"/>
          </p:cNvSpPr>
          <p:nvPr/>
        </p:nvSpPr>
        <p:spPr bwMode="auto">
          <a:xfrm>
            <a:off x="2209800" y="4114800"/>
            <a:ext cx="4267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40304" name="Line 15"/>
          <p:cNvSpPr>
            <a:spLocks noChangeShapeType="1"/>
          </p:cNvSpPr>
          <p:nvPr/>
        </p:nvSpPr>
        <p:spPr bwMode="auto">
          <a:xfrm>
            <a:off x="2209800" y="6324600"/>
            <a:ext cx="4267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40795923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6FF3042-9EDC-4F32-BEC0-85D33A4EC2F8}" type="slidenum">
              <a:rPr lang="es-ES" altLang="es-VE"/>
              <a:pPr eaLnBrk="1" hangingPunct="1"/>
              <a:t>135</a:t>
            </a:fld>
            <a:endParaRPr lang="es-ES" altLang="es-VE"/>
          </a:p>
        </p:txBody>
      </p:sp>
      <p:sp>
        <p:nvSpPr>
          <p:cNvPr id="141315" name="Rectangle 2"/>
          <p:cNvSpPr>
            <a:spLocks noGrp="1" noChangeArrowheads="1"/>
          </p:cNvSpPr>
          <p:nvPr>
            <p:ph type="title"/>
          </p:nvPr>
        </p:nvSpPr>
        <p:spPr/>
        <p:txBody>
          <a:bodyPr/>
          <a:lstStyle/>
          <a:p>
            <a:pPr eaLnBrk="1" hangingPunct="1"/>
            <a:r>
              <a:rPr lang="en-US" altLang="es-VE" sz="2800"/>
              <a:t>6. JERARQUIA  DE COSTOS</a:t>
            </a:r>
          </a:p>
        </p:txBody>
      </p:sp>
      <p:sp>
        <p:nvSpPr>
          <p:cNvPr id="141316" name="Text Box 3"/>
          <p:cNvSpPr txBox="1">
            <a:spLocks noChangeArrowheads="1"/>
          </p:cNvSpPr>
          <p:nvPr/>
        </p:nvSpPr>
        <p:spPr bwMode="auto">
          <a:xfrm>
            <a:off x="2514600" y="1600201"/>
            <a:ext cx="7239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6.1 </a:t>
            </a:r>
            <a:r>
              <a:rPr lang="en-US" altLang="es-VE" sz="2400" u="sng">
                <a:latin typeface="Times New Roman" panose="02020603050405020304" pitchFamily="18" charset="0"/>
              </a:rPr>
              <a:t>Jerarquía de Costos.</a:t>
            </a:r>
            <a:r>
              <a:rPr lang="en-US" altLang="es-VE" sz="2400">
                <a:latin typeface="Times New Roman" panose="02020603050405020304" pitchFamily="18" charset="0"/>
              </a:rPr>
              <a:t> Es la categorización de los costos en diferentes partidas de acuerdo con las distintas bases de distribución y el grado de dificultad en establecer la relación causa-efecto. </a:t>
            </a:r>
          </a:p>
          <a:p>
            <a:pPr>
              <a:spcBef>
                <a:spcPct val="50000"/>
              </a:spcBef>
            </a:pPr>
            <a:r>
              <a:rPr lang="en-US" altLang="es-VE" sz="2400">
                <a:latin typeface="Times New Roman" panose="02020603050405020304" pitchFamily="18" charset="0"/>
              </a:rPr>
              <a:t>6.2 </a:t>
            </a:r>
            <a:r>
              <a:rPr lang="en-US" altLang="es-VE" sz="2400" u="sng">
                <a:latin typeface="Times New Roman" panose="02020603050405020304" pitchFamily="18" charset="0"/>
              </a:rPr>
              <a:t>Jerarquía de los Costos de Manufactura</a:t>
            </a:r>
            <a:r>
              <a:rPr lang="en-US" altLang="es-VE" sz="2400">
                <a:latin typeface="Times New Roman" panose="02020603050405020304" pitchFamily="18" charset="0"/>
              </a:rPr>
              <a:t>. </a:t>
            </a:r>
          </a:p>
          <a:p>
            <a:pPr>
              <a:spcBef>
                <a:spcPct val="50000"/>
              </a:spcBef>
            </a:pPr>
            <a:r>
              <a:rPr lang="en-US" altLang="es-VE" sz="2400">
                <a:latin typeface="Times New Roman" panose="02020603050405020304" pitchFamily="18" charset="0"/>
              </a:rPr>
              <a:t>   6.2.1 Nivel de costos por unidad de producción. Son los recursos sacrificados en las actividades desempeñadas en cada unidad individual de producto o de servicio.</a:t>
            </a:r>
          </a:p>
          <a:p>
            <a:pPr>
              <a:spcBef>
                <a:spcPct val="50000"/>
              </a:spcBef>
            </a:pPr>
            <a:r>
              <a:rPr lang="en-US" altLang="es-VE" sz="2400">
                <a:latin typeface="Times New Roman" panose="02020603050405020304" pitchFamily="18" charset="0"/>
              </a:rPr>
              <a:t>   6.2.2 Nivel de costos por lote. Son los recursos sacrificados  en actividades relacionadas con un lote de unidades de productos o de servicios.</a:t>
            </a:r>
          </a:p>
        </p:txBody>
      </p:sp>
    </p:spTree>
    <p:extLst>
      <p:ext uri="{BB962C8B-B14F-4D97-AF65-F5344CB8AC3E}">
        <p14:creationId xmlns:p14="http://schemas.microsoft.com/office/powerpoint/2010/main" val="1642328865"/>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104D6F-27AC-49C8-95E8-32343FA6D4A7}" type="slidenum">
              <a:rPr lang="es-ES" altLang="es-VE"/>
              <a:pPr eaLnBrk="1" hangingPunct="1"/>
              <a:t>136</a:t>
            </a:fld>
            <a:endParaRPr lang="es-ES" altLang="es-VE"/>
          </a:p>
        </p:txBody>
      </p:sp>
      <p:sp>
        <p:nvSpPr>
          <p:cNvPr id="142339" name="Rectangle 2"/>
          <p:cNvSpPr>
            <a:spLocks noGrp="1" noChangeArrowheads="1"/>
          </p:cNvSpPr>
          <p:nvPr>
            <p:ph type="title"/>
          </p:nvPr>
        </p:nvSpPr>
        <p:spPr/>
        <p:txBody>
          <a:bodyPr/>
          <a:lstStyle/>
          <a:p>
            <a:pPr eaLnBrk="1" hangingPunct="1"/>
            <a:r>
              <a:rPr lang="en-US" altLang="es-VE" sz="2800"/>
              <a:t>6. JERARQUIA  DE COSTOS</a:t>
            </a:r>
          </a:p>
        </p:txBody>
      </p:sp>
      <p:sp>
        <p:nvSpPr>
          <p:cNvPr id="142340" name="Text Box 3"/>
          <p:cNvSpPr txBox="1">
            <a:spLocks noChangeArrowheads="1"/>
          </p:cNvSpPr>
          <p:nvPr/>
        </p:nvSpPr>
        <p:spPr bwMode="auto">
          <a:xfrm>
            <a:off x="2667000" y="1752600"/>
            <a:ext cx="73152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6.2.3 Costos de apoyo al producto o servicio.  Son recursos sacrificados en actividades para apoyar                         a productos o servicios específicos.</a:t>
            </a:r>
          </a:p>
          <a:p>
            <a:pPr>
              <a:spcBef>
                <a:spcPct val="50000"/>
              </a:spcBef>
            </a:pPr>
            <a:r>
              <a:rPr lang="en-US" altLang="es-VE" sz="2400">
                <a:latin typeface="Times New Roman" panose="02020603050405020304" pitchFamily="18" charset="0"/>
              </a:rPr>
              <a:t>6.2.4 Costos de infraestructura. Son recursos sacrificados  en actividades que no corresponden a un producto o servicio específico pero que se requieren para apoyar las actividades de la organización como un todo.</a:t>
            </a:r>
          </a:p>
        </p:txBody>
      </p:sp>
    </p:spTree>
    <p:extLst>
      <p:ext uri="{BB962C8B-B14F-4D97-AF65-F5344CB8AC3E}">
        <p14:creationId xmlns:p14="http://schemas.microsoft.com/office/powerpoint/2010/main" val="318686362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19650E6-25E6-4C9D-85B0-504D30A1F671}" type="slidenum">
              <a:rPr lang="es-ES" altLang="es-VE"/>
              <a:pPr eaLnBrk="1" hangingPunct="1"/>
              <a:t>137</a:t>
            </a:fld>
            <a:endParaRPr lang="es-ES" altLang="es-VE"/>
          </a:p>
        </p:txBody>
      </p:sp>
      <p:sp>
        <p:nvSpPr>
          <p:cNvPr id="143363" name="Rectangle 2"/>
          <p:cNvSpPr>
            <a:spLocks noGrp="1" noChangeArrowheads="1"/>
          </p:cNvSpPr>
          <p:nvPr>
            <p:ph type="title"/>
          </p:nvPr>
        </p:nvSpPr>
        <p:spPr/>
        <p:txBody>
          <a:bodyPr/>
          <a:lstStyle/>
          <a:p>
            <a:pPr eaLnBrk="1" hangingPunct="1"/>
            <a:r>
              <a:rPr lang="en-US" altLang="es-VE" sz="2800"/>
              <a:t>7. EL ENFOQUE TRADICIONAL DE COSTEO   VS. EL ENFOQUE DE COSTEO BASADO EN ACTIVIDADES</a:t>
            </a:r>
          </a:p>
        </p:txBody>
      </p:sp>
      <p:sp>
        <p:nvSpPr>
          <p:cNvPr id="143364" name="Text Box 3"/>
          <p:cNvSpPr txBox="1">
            <a:spLocks noChangeArrowheads="1"/>
          </p:cNvSpPr>
          <p:nvPr/>
        </p:nvSpPr>
        <p:spPr bwMode="auto">
          <a:xfrm>
            <a:off x="2209800" y="2057400"/>
            <a:ext cx="79248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7.1 </a:t>
            </a:r>
            <a:r>
              <a:rPr lang="en-US" altLang="es-VE" sz="2400" u="sng">
                <a:latin typeface="Times New Roman" panose="02020603050405020304" pitchFamily="18" charset="0"/>
              </a:rPr>
              <a:t>El Enfoque Tradicional de Costeo.Características</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7.1.1 Una o pocas partidas de costos para cada departamento o para toda la planta. Usualmente hay poca homogeneidad en estas partidas de costos.</a:t>
            </a:r>
          </a:p>
          <a:p>
            <a:pPr>
              <a:spcBef>
                <a:spcPct val="50000"/>
              </a:spcBef>
            </a:pPr>
            <a:r>
              <a:rPr lang="en-US" altLang="es-VE" sz="2400">
                <a:latin typeface="Times New Roman" panose="02020603050405020304" pitchFamily="18" charset="0"/>
              </a:rPr>
              <a:t>7.1.2 Las bases de distribución de costos pueden estar o no  basadas en impulsores de costos.</a:t>
            </a:r>
          </a:p>
          <a:p>
            <a:pPr>
              <a:spcBef>
                <a:spcPct val="50000"/>
              </a:spcBef>
            </a:pPr>
            <a:r>
              <a:rPr lang="en-US" altLang="es-VE" sz="2400">
                <a:latin typeface="Times New Roman" panose="02020603050405020304" pitchFamily="18" charset="0"/>
              </a:rPr>
              <a:t>7.1.3 Las bases para la distribución de costos indirectos  son frecuentemente financieras, tales como   los costos de mano de obra directa o los costos de materiales directos.</a:t>
            </a:r>
          </a:p>
        </p:txBody>
      </p:sp>
    </p:spTree>
    <p:extLst>
      <p:ext uri="{BB962C8B-B14F-4D97-AF65-F5344CB8AC3E}">
        <p14:creationId xmlns:p14="http://schemas.microsoft.com/office/powerpoint/2010/main" val="3687026697"/>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3709F0F-BF98-4B29-98F1-4F4DA20B6072}" type="slidenum">
              <a:rPr lang="es-ES" altLang="es-VE"/>
              <a:pPr eaLnBrk="1" hangingPunct="1"/>
              <a:t>138</a:t>
            </a:fld>
            <a:endParaRPr lang="es-ES" altLang="es-VE"/>
          </a:p>
        </p:txBody>
      </p:sp>
      <p:sp>
        <p:nvSpPr>
          <p:cNvPr id="144387" name="Rectangle 2"/>
          <p:cNvSpPr>
            <a:spLocks noGrp="1" noChangeArrowheads="1"/>
          </p:cNvSpPr>
          <p:nvPr>
            <p:ph type="title"/>
          </p:nvPr>
        </p:nvSpPr>
        <p:spPr/>
        <p:txBody>
          <a:bodyPr/>
          <a:lstStyle/>
          <a:p>
            <a:pPr eaLnBrk="1" hangingPunct="1"/>
            <a:r>
              <a:rPr lang="en-US" altLang="es-VE" sz="2800"/>
              <a:t>7. EL ENFOQUE TRADICIONAL DE COSTEO   VS. EL ENFOQUE DE COSTEO BASADO EN ACTIVIDADES</a:t>
            </a:r>
          </a:p>
        </p:txBody>
      </p:sp>
      <p:sp>
        <p:nvSpPr>
          <p:cNvPr id="144388" name="Text Box 3"/>
          <p:cNvSpPr txBox="1">
            <a:spLocks noChangeArrowheads="1"/>
          </p:cNvSpPr>
          <p:nvPr/>
        </p:nvSpPr>
        <p:spPr bwMode="auto">
          <a:xfrm>
            <a:off x="2133600" y="2057400"/>
            <a:ext cx="78486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7.2 </a:t>
            </a:r>
            <a:r>
              <a:rPr lang="en-US" altLang="es-VE" sz="2400" u="sng">
                <a:latin typeface="Times New Roman" panose="02020603050405020304" pitchFamily="18" charset="0"/>
              </a:rPr>
              <a:t>El Enfoque de Costeo Basado en Actividades</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7.2.1 Se usan muchas partidas de costos indirectos homogéneos, por que se se usan muchas áreas de actividades.</a:t>
            </a:r>
          </a:p>
          <a:p>
            <a:pPr>
              <a:spcBef>
                <a:spcPct val="50000"/>
              </a:spcBef>
            </a:pPr>
            <a:r>
              <a:rPr lang="en-US" altLang="es-VE" sz="2400">
                <a:latin typeface="Times New Roman" panose="02020603050405020304" pitchFamily="18" charset="0"/>
              </a:rPr>
              <a:t>7.2.2 Las bases de distribución de costos usualmente están relacionadas con los impulsores de costos.                                                                       </a:t>
            </a:r>
          </a:p>
          <a:p>
            <a:pPr>
              <a:spcBef>
                <a:spcPct val="50000"/>
              </a:spcBef>
            </a:pPr>
            <a:r>
              <a:rPr lang="en-US" altLang="es-VE" sz="2400">
                <a:latin typeface="Times New Roman" panose="02020603050405020304" pitchFamily="18" charset="0"/>
              </a:rPr>
              <a:t>7.2.3 Las bases de distribución de costos son frecuentemente variables no financieras, tales como número de partes en un producto u horas de tiempo.</a:t>
            </a:r>
          </a:p>
        </p:txBody>
      </p:sp>
    </p:spTree>
    <p:extLst>
      <p:ext uri="{BB962C8B-B14F-4D97-AF65-F5344CB8AC3E}">
        <p14:creationId xmlns:p14="http://schemas.microsoft.com/office/powerpoint/2010/main" val="1500274704"/>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ext Box 2"/>
          <p:cNvSpPr txBox="1">
            <a:spLocks noChangeArrowheads="1"/>
          </p:cNvSpPr>
          <p:nvPr/>
        </p:nvSpPr>
        <p:spPr bwMode="auto">
          <a:xfrm>
            <a:off x="2286000" y="609600"/>
            <a:ext cx="7308850" cy="1200150"/>
          </a:xfrm>
          <a:prstGeom prst="rect">
            <a:avLst/>
          </a:prstGeom>
          <a:noFill/>
          <a:ln w="9525">
            <a:noFill/>
            <a:miter lim="800000"/>
            <a:headEnd/>
            <a:tailEnd/>
          </a:ln>
          <a:effectLst/>
        </p:spPr>
        <p:txBody>
          <a:bodyPr>
            <a:spAutoFit/>
          </a:bodyPr>
          <a:lstStyle/>
          <a:p>
            <a:pPr algn="ctr" eaLnBrk="0" hangingPunct="0">
              <a:spcBef>
                <a:spcPct val="50000"/>
              </a:spcBef>
              <a:defRPr/>
            </a:pPr>
            <a:r>
              <a:rPr lang="es-VE" sz="3600" dirty="0">
                <a:solidFill>
                  <a:schemeClr val="tx2"/>
                </a:solidFill>
                <a:effectLst>
                  <a:outerShdw blurRad="38100" dist="38100" dir="2700000" algn="tl">
                    <a:srgbClr val="C0C0C0"/>
                  </a:outerShdw>
                </a:effectLst>
                <a:latin typeface="Times New Roman" pitchFamily="18" charset="0"/>
                <a:cs typeface="Arial" charset="0"/>
              </a:rPr>
              <a:t>INGENIERÍA Y CONTABILIDAD DE COSTOS</a:t>
            </a:r>
            <a:endParaRPr lang="es-VE" sz="3600" dirty="0">
              <a:effectLst>
                <a:outerShdw blurRad="38100" dist="38100" dir="2700000" algn="tl">
                  <a:srgbClr val="C0C0C0"/>
                </a:outerShdw>
              </a:effectLst>
              <a:latin typeface="Times New Roman" pitchFamily="18" charset="0"/>
              <a:cs typeface="Arial" charset="0"/>
            </a:endParaRPr>
          </a:p>
        </p:txBody>
      </p:sp>
      <p:sp>
        <p:nvSpPr>
          <p:cNvPr id="204803" name="Text Box 3"/>
          <p:cNvSpPr txBox="1">
            <a:spLocks noChangeArrowheads="1"/>
          </p:cNvSpPr>
          <p:nvPr/>
        </p:nvSpPr>
        <p:spPr bwMode="auto">
          <a:xfrm>
            <a:off x="3624263" y="2211388"/>
            <a:ext cx="4343400" cy="641350"/>
          </a:xfrm>
          <a:prstGeom prst="rect">
            <a:avLst/>
          </a:prstGeom>
          <a:noFill/>
          <a:ln w="9525">
            <a:noFill/>
            <a:miter lim="800000"/>
            <a:headEnd/>
            <a:tailEnd/>
          </a:ln>
          <a:effectLst/>
        </p:spPr>
        <p:txBody>
          <a:bodyPr>
            <a:spAutoFit/>
          </a:bodyPr>
          <a:lstStyle/>
          <a:p>
            <a:pPr algn="ctr" eaLnBrk="0" hangingPunct="0">
              <a:spcBef>
                <a:spcPct val="50000"/>
              </a:spcBef>
              <a:defRPr/>
            </a:pPr>
            <a:r>
              <a:rPr lang="es-VE" sz="3600" dirty="0">
                <a:effectLst>
                  <a:outerShdw blurRad="38100" dist="38100" dir="2700000" algn="tl">
                    <a:srgbClr val="C0C0C0"/>
                  </a:outerShdw>
                </a:effectLst>
                <a:latin typeface="Times New Roman" pitchFamily="18" charset="0"/>
                <a:cs typeface="Arial" charset="0"/>
              </a:rPr>
              <a:t>TEMA 8</a:t>
            </a:r>
          </a:p>
        </p:txBody>
      </p:sp>
      <p:sp>
        <p:nvSpPr>
          <p:cNvPr id="204804" name="Text Box 4"/>
          <p:cNvSpPr txBox="1">
            <a:spLocks noChangeArrowheads="1"/>
          </p:cNvSpPr>
          <p:nvPr/>
        </p:nvSpPr>
        <p:spPr bwMode="auto">
          <a:xfrm>
            <a:off x="2133600" y="3124200"/>
            <a:ext cx="7848600" cy="1066800"/>
          </a:xfrm>
          <a:prstGeom prst="rect">
            <a:avLst/>
          </a:prstGeom>
          <a:noFill/>
          <a:ln w="9525">
            <a:noFill/>
            <a:miter lim="800000"/>
            <a:headEnd/>
            <a:tailEnd/>
          </a:ln>
          <a:effectLst/>
        </p:spPr>
        <p:txBody>
          <a:bodyPr>
            <a:spAutoFit/>
          </a:bodyPr>
          <a:lstStyle/>
          <a:p>
            <a:pPr algn="ctr" eaLnBrk="0" hangingPunct="0">
              <a:spcBef>
                <a:spcPct val="50000"/>
              </a:spcBef>
              <a:defRPr/>
            </a:pPr>
            <a:r>
              <a:rPr lang="es-VE" sz="3200">
                <a:effectLst>
                  <a:outerShdw blurRad="38100" dist="38100" dir="2700000" algn="tl">
                    <a:srgbClr val="C0C0C0"/>
                  </a:outerShdw>
                </a:effectLst>
                <a:latin typeface="Times New Roman" pitchFamily="18" charset="0"/>
                <a:cs typeface="Arial" charset="0"/>
              </a:rPr>
              <a:t>PRESUPUESTO MAESTRO Y ASIGNACION DE RESPONSABILIDADES</a:t>
            </a:r>
          </a:p>
        </p:txBody>
      </p:sp>
    </p:spTree>
    <p:extLst>
      <p:ext uri="{BB962C8B-B14F-4D97-AF65-F5344CB8AC3E}">
        <p14:creationId xmlns:p14="http://schemas.microsoft.com/office/powerpoint/2010/main" val="2673050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6B60CB-3347-4545-975B-C49C9147042E}" type="slidenum">
              <a:rPr lang="es-ES" altLang="es-VE"/>
              <a:pPr eaLnBrk="1" hangingPunct="1"/>
              <a:t>14</a:t>
            </a:fld>
            <a:endParaRPr lang="es-ES" altLang="es-VE"/>
          </a:p>
        </p:txBody>
      </p:sp>
      <p:sp>
        <p:nvSpPr>
          <p:cNvPr id="24579" name="Rectangle 2"/>
          <p:cNvSpPr>
            <a:spLocks noGrp="1" noChangeArrowheads="1"/>
          </p:cNvSpPr>
          <p:nvPr>
            <p:ph type="title"/>
          </p:nvPr>
        </p:nvSpPr>
        <p:spPr/>
        <p:txBody>
          <a:bodyPr/>
          <a:lstStyle/>
          <a:p>
            <a:pPr eaLnBrk="1" hangingPunct="1"/>
            <a:r>
              <a:rPr lang="es-VE" altLang="es-VE" sz="3600"/>
              <a:t>7. EL ESTADO DE CAMBIOS DE LA SITUACION FINANCIERA</a:t>
            </a:r>
            <a:endParaRPr lang="es-ES" altLang="es-VE" sz="3600"/>
          </a:p>
        </p:txBody>
      </p:sp>
      <p:sp>
        <p:nvSpPr>
          <p:cNvPr id="13315" name="Text Box 3"/>
          <p:cNvSpPr txBox="1">
            <a:spLocks noChangeArrowheads="1"/>
          </p:cNvSpPr>
          <p:nvPr/>
        </p:nvSpPr>
        <p:spPr bwMode="auto">
          <a:xfrm>
            <a:off x="2362200" y="1676400"/>
            <a:ext cx="7620000" cy="5201424"/>
          </a:xfrm>
          <a:prstGeom prst="rect">
            <a:avLst/>
          </a:prstGeom>
          <a:noFill/>
          <a:ln w="12700" cap="sq">
            <a:noFill/>
            <a:miter lim="800000"/>
            <a:headEnd type="none" w="sm" len="sm"/>
            <a:tailEnd type="none" w="sm" len="sm"/>
          </a:ln>
          <a:effectLst/>
        </p:spPr>
        <p:txBody>
          <a:bodyPr>
            <a:spAutoFit/>
          </a:bodyPr>
          <a:lstStyle/>
          <a:p>
            <a:pPr>
              <a:spcBef>
                <a:spcPct val="50000"/>
              </a:spcBef>
              <a:defRPr/>
            </a:pPr>
            <a:r>
              <a:rPr lang="es-VE" sz="2400" b="1" u="sng">
                <a:effectLst>
                  <a:outerShdw blurRad="38100" dist="38100" dir="2700000" algn="tl">
                    <a:srgbClr val="C0C0C0"/>
                  </a:outerShdw>
                </a:effectLst>
                <a:latin typeface="Times New Roman" pitchFamily="18" charset="0"/>
                <a:cs typeface="Arial" charset="0"/>
              </a:rPr>
              <a:t>ASPECTOS IMPORTANTES</a:t>
            </a:r>
          </a:p>
          <a:p>
            <a:pPr>
              <a:spcBef>
                <a:spcPct val="50000"/>
              </a:spcBef>
              <a:buFontTx/>
              <a:buChar char="•"/>
              <a:defRPr/>
            </a:pPr>
            <a:r>
              <a:rPr lang="es-VE" sz="2000">
                <a:latin typeface="Times New Roman" pitchFamily="18" charset="0"/>
                <a:cs typeface="Arial" charset="0"/>
              </a:rPr>
              <a:t>Muestra los cambios en la situación financiera de la empresa en un período de tiempo. Se expresan como cambios en el capital de trabajo.</a:t>
            </a:r>
          </a:p>
          <a:p>
            <a:pPr>
              <a:spcBef>
                <a:spcPct val="50000"/>
              </a:spcBef>
              <a:buFontTx/>
              <a:buChar char="•"/>
              <a:defRPr/>
            </a:pPr>
            <a:r>
              <a:rPr lang="es-VE" sz="2000">
                <a:latin typeface="Times New Roman" pitchFamily="18" charset="0"/>
                <a:cs typeface="Arial" charset="0"/>
              </a:rPr>
              <a:t> El capital de trabajo se define como la diferencia entre los activos circulantes y los pasivos circulantes.</a:t>
            </a:r>
          </a:p>
          <a:p>
            <a:pPr>
              <a:spcBef>
                <a:spcPct val="50000"/>
              </a:spcBef>
              <a:buFontTx/>
              <a:buChar char="•"/>
              <a:defRPr/>
            </a:pPr>
            <a:r>
              <a:rPr lang="es-VE" sz="2000">
                <a:latin typeface="Times New Roman" pitchFamily="18" charset="0"/>
                <a:cs typeface="Arial" charset="0"/>
              </a:rPr>
              <a:t>El capital de trabajo se incrementó por los resultados de las operaciones (utilidades + depreciación) y por la emisión de bonos.</a:t>
            </a:r>
          </a:p>
          <a:p>
            <a:pPr>
              <a:spcBef>
                <a:spcPct val="50000"/>
              </a:spcBef>
              <a:buFontTx/>
              <a:buChar char="•"/>
              <a:defRPr/>
            </a:pPr>
            <a:r>
              <a:rPr lang="es-VE" sz="2000">
                <a:latin typeface="Times New Roman" pitchFamily="18" charset="0"/>
                <a:cs typeface="Arial" charset="0"/>
              </a:rPr>
              <a:t> El capital de trabajo disminuyó por el pago de dividendos y la adquisición de equipois y edificaciones con pagos en efectivo.</a:t>
            </a:r>
          </a:p>
          <a:p>
            <a:pPr>
              <a:spcBef>
                <a:spcPct val="50000"/>
              </a:spcBef>
              <a:defRPr/>
            </a:pPr>
            <a:endParaRPr lang="es-VE" sz="2400">
              <a:latin typeface="Times New Roman" pitchFamily="18" charset="0"/>
              <a:cs typeface="Arial" charset="0"/>
            </a:endParaRPr>
          </a:p>
          <a:p>
            <a:pPr>
              <a:spcBef>
                <a:spcPct val="50000"/>
              </a:spcBef>
              <a:buFontTx/>
              <a:buChar char="•"/>
              <a:defRPr/>
            </a:pPr>
            <a:endParaRPr lang="es-VE" sz="2400" b="1" u="sng">
              <a:effectLst>
                <a:outerShdw blurRad="38100" dist="38100" dir="2700000" algn="tl">
                  <a:srgbClr val="C0C0C0"/>
                </a:outerShdw>
              </a:effectLst>
              <a:latin typeface="Times New Roman" pitchFamily="18" charset="0"/>
              <a:cs typeface="Arial" charset="0"/>
            </a:endParaRPr>
          </a:p>
          <a:p>
            <a:pPr>
              <a:spcBef>
                <a:spcPct val="50000"/>
              </a:spcBef>
              <a:defRPr/>
            </a:pPr>
            <a:endParaRPr lang="es-ES" sz="2400" b="1" u="sng">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258532159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767B7E-E700-4A43-8AC5-1020D5BDD218}" type="slidenum">
              <a:rPr lang="es-ES" altLang="es-VE"/>
              <a:pPr eaLnBrk="1" hangingPunct="1"/>
              <a:t>140</a:t>
            </a:fld>
            <a:endParaRPr lang="es-ES" altLang="es-VE"/>
          </a:p>
        </p:txBody>
      </p:sp>
      <p:sp>
        <p:nvSpPr>
          <p:cNvPr id="205826" name="Rectangle 2"/>
          <p:cNvSpPr>
            <a:spLocks noChangeArrowheads="1"/>
          </p:cNvSpPr>
          <p:nvPr/>
        </p:nvSpPr>
        <p:spPr bwMode="auto">
          <a:xfrm>
            <a:off x="2438400" y="4572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PRESUPUESTO MAESTRO Y ASIGNACION DE RESPONSABILIDADES</a:t>
            </a:r>
            <a:r>
              <a:rPr lang="es-VE" sz="2800">
                <a:latin typeface="Times New Roman" pitchFamily="18" charset="0"/>
                <a:cs typeface="Arial" charset="0"/>
              </a:rPr>
              <a:t>  </a:t>
            </a:r>
          </a:p>
        </p:txBody>
      </p:sp>
      <p:sp>
        <p:nvSpPr>
          <p:cNvPr id="205827" name="Text Box 3"/>
          <p:cNvSpPr txBox="1">
            <a:spLocks noChangeArrowheads="1"/>
          </p:cNvSpPr>
          <p:nvPr/>
        </p:nvSpPr>
        <p:spPr bwMode="auto">
          <a:xfrm>
            <a:off x="4876800" y="1752601"/>
            <a:ext cx="2743200" cy="519113"/>
          </a:xfrm>
          <a:prstGeom prst="rect">
            <a:avLst/>
          </a:prstGeom>
          <a:noFill/>
          <a:ln w="9525">
            <a:noFill/>
            <a:miter lim="800000"/>
            <a:headEnd/>
            <a:tailEnd/>
          </a:ln>
          <a:effectLst/>
        </p:spPr>
        <p:txBody>
          <a:bodyPr>
            <a:spAutoFit/>
          </a:bodyPr>
          <a:lstStyle/>
          <a:p>
            <a:pPr algn="ctr" eaLnBrk="0" hangingPunct="0">
              <a:spcBef>
                <a:spcPct val="50000"/>
              </a:spcBef>
              <a:defRPr/>
            </a:pPr>
            <a:r>
              <a:rPr lang="es-VE" sz="2800" u="sng">
                <a:solidFill>
                  <a:schemeClr val="tx2"/>
                </a:solidFill>
                <a:effectLst>
                  <a:outerShdw blurRad="38100" dist="38100" dir="2700000" algn="tl">
                    <a:srgbClr val="C0C0C0"/>
                  </a:outerShdw>
                </a:effectLst>
                <a:latin typeface="Times New Roman" pitchFamily="18" charset="0"/>
                <a:cs typeface="Arial" charset="0"/>
              </a:rPr>
              <a:t>AGENDA</a:t>
            </a:r>
          </a:p>
        </p:txBody>
      </p:sp>
      <p:sp>
        <p:nvSpPr>
          <p:cNvPr id="146437" name="Text Box 4"/>
          <p:cNvSpPr txBox="1">
            <a:spLocks noChangeArrowheads="1"/>
          </p:cNvSpPr>
          <p:nvPr/>
        </p:nvSpPr>
        <p:spPr bwMode="auto">
          <a:xfrm>
            <a:off x="3200400" y="2362201"/>
            <a:ext cx="6324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s-VE" altLang="es-VE" sz="2800">
              <a:latin typeface="Times New Roman" panose="02020603050405020304" pitchFamily="18" charset="0"/>
            </a:endParaRPr>
          </a:p>
        </p:txBody>
      </p:sp>
      <p:sp>
        <p:nvSpPr>
          <p:cNvPr id="146438" name="Text Box 5"/>
          <p:cNvSpPr txBox="1">
            <a:spLocks noChangeArrowheads="1"/>
          </p:cNvSpPr>
          <p:nvPr/>
        </p:nvSpPr>
        <p:spPr bwMode="auto">
          <a:xfrm>
            <a:off x="2438400" y="2636838"/>
            <a:ext cx="82296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1.El presupuesto maestro y sus beneficios para una organización.</a:t>
            </a:r>
          </a:p>
          <a:p>
            <a:pPr>
              <a:spcBef>
                <a:spcPct val="50000"/>
              </a:spcBef>
            </a:pPr>
            <a:r>
              <a:rPr lang="es-VE" altLang="es-VE" sz="2400">
                <a:latin typeface="Times New Roman" panose="02020603050405020304" pitchFamily="18" charset="0"/>
              </a:rPr>
              <a:t>2. Tipos de presupuestos.</a:t>
            </a:r>
          </a:p>
          <a:p>
            <a:pPr>
              <a:spcBef>
                <a:spcPct val="50000"/>
              </a:spcBef>
            </a:pPr>
            <a:r>
              <a:rPr lang="es-VE" altLang="es-VE" sz="2400">
                <a:latin typeface="Times New Roman" panose="02020603050405020304" pitchFamily="18" charset="0"/>
              </a:rPr>
              <a:t>3. Principales componentes del presupuesto maestro.</a:t>
            </a:r>
          </a:p>
          <a:p>
            <a:pPr>
              <a:spcBef>
                <a:spcPct val="50000"/>
              </a:spcBef>
            </a:pPr>
            <a:r>
              <a:rPr lang="es-VE" altLang="es-VE" sz="2400">
                <a:latin typeface="Times New Roman" panose="02020603050405020304" pitchFamily="18" charset="0"/>
              </a:rPr>
              <a:t>4. Preparación del estado de ganancias y pérdidas y los presupuestos de apoyo. </a:t>
            </a:r>
          </a:p>
          <a:p>
            <a:pPr>
              <a:spcBef>
                <a:spcPct val="50000"/>
              </a:spcBef>
            </a:pPr>
            <a:r>
              <a:rPr lang="es-VE" altLang="es-VE" sz="2400">
                <a:latin typeface="Times New Roman" panose="02020603050405020304" pitchFamily="18" charset="0"/>
              </a:rPr>
              <a:t>5. Uso de modelos de planificación financiera basados en computadoras. </a:t>
            </a:r>
          </a:p>
        </p:txBody>
      </p:sp>
    </p:spTree>
    <p:extLst>
      <p:ext uri="{BB962C8B-B14F-4D97-AF65-F5344CB8AC3E}">
        <p14:creationId xmlns:p14="http://schemas.microsoft.com/office/powerpoint/2010/main" val="393597199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513E444-D0F0-44E3-86B4-9C9991BF8508}" type="slidenum">
              <a:rPr lang="es-ES" altLang="es-VE"/>
              <a:pPr eaLnBrk="1" hangingPunct="1"/>
              <a:t>141</a:t>
            </a:fld>
            <a:endParaRPr lang="es-ES" altLang="es-VE"/>
          </a:p>
        </p:txBody>
      </p:sp>
      <p:sp>
        <p:nvSpPr>
          <p:cNvPr id="206850" name="Rectangle 2"/>
          <p:cNvSpPr>
            <a:spLocks noChangeArrowheads="1"/>
          </p:cNvSpPr>
          <p:nvPr/>
        </p:nvSpPr>
        <p:spPr bwMode="auto">
          <a:xfrm>
            <a:off x="2203450" y="6096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PRESUPUESTO MAESTRO Y ASIGNACION DE  RESPONSABILIDADES</a:t>
            </a:r>
            <a:r>
              <a:rPr lang="es-VE" sz="2800">
                <a:latin typeface="Times New Roman" pitchFamily="18" charset="0"/>
                <a:cs typeface="Arial" charset="0"/>
              </a:rPr>
              <a:t>  </a:t>
            </a:r>
          </a:p>
        </p:txBody>
      </p:sp>
      <p:sp>
        <p:nvSpPr>
          <p:cNvPr id="206851" name="Text Box 3"/>
          <p:cNvSpPr txBox="1">
            <a:spLocks noChangeArrowheads="1"/>
          </p:cNvSpPr>
          <p:nvPr/>
        </p:nvSpPr>
        <p:spPr bwMode="auto">
          <a:xfrm>
            <a:off x="4641850" y="1905001"/>
            <a:ext cx="2743200" cy="519113"/>
          </a:xfrm>
          <a:prstGeom prst="rect">
            <a:avLst/>
          </a:prstGeom>
          <a:noFill/>
          <a:ln w="9525">
            <a:noFill/>
            <a:miter lim="800000"/>
            <a:headEnd/>
            <a:tailEnd/>
          </a:ln>
          <a:effectLst/>
        </p:spPr>
        <p:txBody>
          <a:bodyPr>
            <a:spAutoFit/>
          </a:bodyPr>
          <a:lstStyle/>
          <a:p>
            <a:pPr algn="ctr" eaLnBrk="0" hangingPunct="0">
              <a:spcBef>
                <a:spcPct val="50000"/>
              </a:spcBef>
              <a:defRPr/>
            </a:pPr>
            <a:r>
              <a:rPr lang="es-VE" sz="2800" u="sng">
                <a:solidFill>
                  <a:schemeClr val="tx2"/>
                </a:solidFill>
                <a:effectLst>
                  <a:outerShdw blurRad="38100" dist="38100" dir="2700000" algn="tl">
                    <a:srgbClr val="C0C0C0"/>
                  </a:outerShdw>
                </a:effectLst>
                <a:latin typeface="Times New Roman" pitchFamily="18" charset="0"/>
                <a:cs typeface="Arial" charset="0"/>
              </a:rPr>
              <a:t>AGENDA</a:t>
            </a:r>
          </a:p>
        </p:txBody>
      </p:sp>
      <p:sp>
        <p:nvSpPr>
          <p:cNvPr id="147461" name="Text Box 4"/>
          <p:cNvSpPr txBox="1">
            <a:spLocks noChangeArrowheads="1"/>
          </p:cNvSpPr>
          <p:nvPr/>
        </p:nvSpPr>
        <p:spPr bwMode="auto">
          <a:xfrm>
            <a:off x="2965450" y="2514601"/>
            <a:ext cx="6324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s-VE" altLang="es-VE" sz="2800">
              <a:latin typeface="Times New Roman" panose="02020603050405020304" pitchFamily="18" charset="0"/>
            </a:endParaRPr>
          </a:p>
        </p:txBody>
      </p:sp>
      <p:sp>
        <p:nvSpPr>
          <p:cNvPr id="147462" name="Text Box 5"/>
          <p:cNvSpPr txBox="1">
            <a:spLocks noChangeArrowheads="1"/>
          </p:cNvSpPr>
          <p:nvPr/>
        </p:nvSpPr>
        <p:spPr bwMode="auto">
          <a:xfrm>
            <a:off x="2438400" y="2819400"/>
            <a:ext cx="822960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6. Presupuesto ¨kaizen¨ y su importancia  para la gerencia de costos.</a:t>
            </a:r>
          </a:p>
          <a:p>
            <a:pPr>
              <a:spcBef>
                <a:spcPct val="50000"/>
              </a:spcBef>
            </a:pPr>
            <a:r>
              <a:rPr lang="es-VE" altLang="es-VE" sz="2400">
                <a:latin typeface="Times New Roman" panose="02020603050405020304" pitchFamily="18" charset="0"/>
              </a:rPr>
              <a:t>7. Presupuesto basado en actividades.</a:t>
            </a:r>
          </a:p>
          <a:p>
            <a:pPr>
              <a:spcBef>
                <a:spcPct val="50000"/>
              </a:spcBef>
            </a:pPr>
            <a:r>
              <a:rPr lang="es-VE" altLang="es-VE" sz="2400">
                <a:latin typeface="Times New Roman" panose="02020603050405020304" pitchFamily="18" charset="0"/>
              </a:rPr>
              <a:t>8. La estructura organizativa y la responsabilidad.</a:t>
            </a:r>
          </a:p>
          <a:p>
            <a:pPr>
              <a:spcBef>
                <a:spcPct val="50000"/>
              </a:spcBef>
            </a:pPr>
            <a:r>
              <a:rPr lang="es-VE" altLang="es-VE" sz="2400">
                <a:latin typeface="Times New Roman" panose="02020603050405020304" pitchFamily="18" charset="0"/>
              </a:rPr>
              <a:t>9. Responsabilidad y controlabilidad.</a:t>
            </a:r>
          </a:p>
        </p:txBody>
      </p:sp>
    </p:spTree>
    <p:extLst>
      <p:ext uri="{BB962C8B-B14F-4D97-AF65-F5344CB8AC3E}">
        <p14:creationId xmlns:p14="http://schemas.microsoft.com/office/powerpoint/2010/main" val="312488132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561BCF-6C0E-41C5-A621-B308BF425844}" type="slidenum">
              <a:rPr lang="es-ES" altLang="es-VE"/>
              <a:pPr eaLnBrk="1" hangingPunct="1"/>
              <a:t>142</a:t>
            </a:fld>
            <a:endParaRPr lang="es-ES" altLang="es-VE"/>
          </a:p>
        </p:txBody>
      </p:sp>
      <p:sp>
        <p:nvSpPr>
          <p:cNvPr id="148483" name="Rectangle 2"/>
          <p:cNvSpPr>
            <a:spLocks noGrp="1" noChangeArrowheads="1"/>
          </p:cNvSpPr>
          <p:nvPr>
            <p:ph type="title"/>
          </p:nvPr>
        </p:nvSpPr>
        <p:spPr/>
        <p:txBody>
          <a:bodyPr/>
          <a:lstStyle/>
          <a:p>
            <a:pPr eaLnBrk="1" hangingPunct="1"/>
            <a:r>
              <a:rPr lang="es-VE" altLang="es-VE" sz="2800"/>
              <a:t>1. EL PRESUPUESTO MAESTRO  Y SUS BENEFICIOS PARA UNA ORGANIZACION</a:t>
            </a:r>
          </a:p>
        </p:txBody>
      </p:sp>
      <p:sp>
        <p:nvSpPr>
          <p:cNvPr id="148484" name="Text Box 3"/>
          <p:cNvSpPr txBox="1">
            <a:spLocks noChangeArrowheads="1"/>
          </p:cNvSpPr>
          <p:nvPr/>
        </p:nvSpPr>
        <p:spPr bwMode="auto">
          <a:xfrm>
            <a:off x="2135188" y="2133600"/>
            <a:ext cx="7696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1.1 </a:t>
            </a:r>
            <a:r>
              <a:rPr lang="es-VE" altLang="es-VE" sz="2400" u="sng">
                <a:latin typeface="Times New Roman" panose="02020603050405020304" pitchFamily="18" charset="0"/>
              </a:rPr>
              <a:t>Presupuesto</a:t>
            </a:r>
            <a:r>
              <a:rPr lang="es-VE" altLang="es-VE" sz="2400">
                <a:latin typeface="Times New Roman" panose="02020603050405020304" pitchFamily="18" charset="0"/>
              </a:rPr>
              <a:t>. Es una expresión cuantitativa del plan de acción futuro propuesto por la gerencia para un período determinado. Puede cubrir aspectos financieros y no financieros de dicho plan.</a:t>
            </a:r>
          </a:p>
        </p:txBody>
      </p:sp>
    </p:spTree>
    <p:extLst>
      <p:ext uri="{BB962C8B-B14F-4D97-AF65-F5344CB8AC3E}">
        <p14:creationId xmlns:p14="http://schemas.microsoft.com/office/powerpoint/2010/main" val="239857239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B3BCC8-95F8-4306-BD86-3017D45685B3}" type="slidenum">
              <a:rPr lang="es-ES" altLang="es-VE"/>
              <a:pPr eaLnBrk="1" hangingPunct="1"/>
              <a:t>143</a:t>
            </a:fld>
            <a:endParaRPr lang="es-ES" altLang="es-VE"/>
          </a:p>
        </p:txBody>
      </p:sp>
      <p:sp>
        <p:nvSpPr>
          <p:cNvPr id="149507" name="Rectangle 2"/>
          <p:cNvSpPr>
            <a:spLocks noChangeArrowheads="1"/>
          </p:cNvSpPr>
          <p:nvPr/>
        </p:nvSpPr>
        <p:spPr bwMode="auto">
          <a:xfrm>
            <a:off x="2209800" y="2286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VE" altLang="es-VE" sz="2800">
                <a:solidFill>
                  <a:schemeClr val="tx2"/>
                </a:solidFill>
              </a:rPr>
              <a:t>1. EL PRESUPUESTO MAESTRO  Y SUS BENEFICIOS PARA UNA ORGANIZACION</a:t>
            </a:r>
          </a:p>
        </p:txBody>
      </p:sp>
      <p:sp>
        <p:nvSpPr>
          <p:cNvPr id="149508" name="Text Box 3"/>
          <p:cNvSpPr txBox="1">
            <a:spLocks noChangeArrowheads="1"/>
          </p:cNvSpPr>
          <p:nvPr/>
        </p:nvSpPr>
        <p:spPr bwMode="auto">
          <a:xfrm>
            <a:off x="2209800" y="1600201"/>
            <a:ext cx="79184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1.2 </a:t>
            </a:r>
            <a:r>
              <a:rPr lang="es-VE" altLang="es-VE" sz="2400" u="sng">
                <a:latin typeface="Times New Roman" panose="02020603050405020304" pitchFamily="18" charset="0"/>
              </a:rPr>
              <a:t>Ciclo de Presupuesto</a:t>
            </a:r>
            <a:r>
              <a:rPr lang="es-VE" altLang="es-VE" sz="2400">
                <a:latin typeface="Times New Roman" panose="02020603050405020304" pitchFamily="18" charset="0"/>
              </a:rPr>
              <a:t>. Una organización bien gerenciada usualmente sigue el siguiente ciclo:                                                a. Planifica el desempeño de la organización  y sus subunidades. Todo el equipo gerencial debe estar de acuerdo en lo que se espera                                                                          b. Provee un marco de referencia - un conjunto de expectativas específicas - contra los cuales comparar los resultados reales.                                                                         c. Investiga las variaciones de los planes. Si es necesario, toma las acciones correctivas consecuencia de la investigación</a:t>
            </a:r>
          </a:p>
          <a:p>
            <a:pPr eaLnBrk="1" hangingPunct="1"/>
            <a:r>
              <a:rPr lang="es-VE" altLang="es-VE" sz="2400">
                <a:latin typeface="Times New Roman" panose="02020603050405020304" pitchFamily="18" charset="0"/>
              </a:rPr>
              <a:t>d. Planifica nuevamente, tomando en consideración la retroalimentación y las nuevas condiciones.</a:t>
            </a:r>
          </a:p>
          <a:p>
            <a:pPr>
              <a:spcBef>
                <a:spcPct val="50000"/>
              </a:spcBef>
            </a:pPr>
            <a:endParaRPr lang="es-VE" altLang="es-VE" sz="2400">
              <a:latin typeface="Times New Roman" panose="02020603050405020304" pitchFamily="18" charset="0"/>
            </a:endParaRPr>
          </a:p>
        </p:txBody>
      </p:sp>
    </p:spTree>
    <p:extLst>
      <p:ext uri="{BB962C8B-B14F-4D97-AF65-F5344CB8AC3E}">
        <p14:creationId xmlns:p14="http://schemas.microsoft.com/office/powerpoint/2010/main" val="37347355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75C236-E90F-4E65-9E93-321E8A51E7ED}" type="slidenum">
              <a:rPr lang="es-ES" altLang="es-VE"/>
              <a:pPr eaLnBrk="1" hangingPunct="1"/>
              <a:t>144</a:t>
            </a:fld>
            <a:endParaRPr lang="es-ES" altLang="es-VE"/>
          </a:p>
        </p:txBody>
      </p:sp>
      <p:sp>
        <p:nvSpPr>
          <p:cNvPr id="209922" name="Rectangle 2"/>
          <p:cNvSpPr>
            <a:spLocks noChangeArrowheads="1"/>
          </p:cNvSpPr>
          <p:nvPr/>
        </p:nvSpPr>
        <p:spPr bwMode="auto">
          <a:xfrm>
            <a:off x="2209800" y="6096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1. EL PRESUPUESTO MAESTRO  Y SUS BENEFICIOS PARA UNA ORGANIZACION</a:t>
            </a:r>
          </a:p>
        </p:txBody>
      </p:sp>
      <p:sp>
        <p:nvSpPr>
          <p:cNvPr id="150532" name="Text Box 3"/>
          <p:cNvSpPr txBox="1">
            <a:spLocks noChangeArrowheads="1"/>
          </p:cNvSpPr>
          <p:nvPr/>
        </p:nvSpPr>
        <p:spPr bwMode="auto">
          <a:xfrm>
            <a:off x="2208213" y="2205038"/>
            <a:ext cx="807720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1.3 </a:t>
            </a:r>
            <a:r>
              <a:rPr lang="es-VE" altLang="es-VE" sz="2400" u="sng">
                <a:latin typeface="Times New Roman" panose="02020603050405020304" pitchFamily="18" charset="0"/>
              </a:rPr>
              <a:t>Presupuesto Maestro</a:t>
            </a:r>
            <a:r>
              <a:rPr lang="es-VE" altLang="es-VE" sz="2400">
                <a:latin typeface="Times New Roman" panose="02020603050405020304" pitchFamily="18" charset="0"/>
              </a:rPr>
              <a:t>. Coordina todas las proyecciones financieras de los presupuestos individuales de una organización y los presenta en un solo conjunto de presupuestos para un período de tiempo determinado. Impacta tanto las decisiones operativas como las decisiones financieras.</a:t>
            </a:r>
          </a:p>
          <a:p>
            <a:pPr>
              <a:spcBef>
                <a:spcPct val="50000"/>
              </a:spcBef>
            </a:pPr>
            <a:r>
              <a:rPr lang="es-VE" altLang="es-VE" sz="2400">
                <a:latin typeface="Times New Roman" panose="02020603050405020304" pitchFamily="18" charset="0"/>
              </a:rPr>
              <a:t>         </a:t>
            </a:r>
          </a:p>
        </p:txBody>
      </p:sp>
    </p:spTree>
    <p:extLst>
      <p:ext uri="{BB962C8B-B14F-4D97-AF65-F5344CB8AC3E}">
        <p14:creationId xmlns:p14="http://schemas.microsoft.com/office/powerpoint/2010/main" val="102538217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28C5D3-3B76-489D-B2AA-4635FCA61CD7}" type="slidenum">
              <a:rPr lang="es-ES" altLang="es-VE"/>
              <a:pPr eaLnBrk="1" hangingPunct="1"/>
              <a:t>145</a:t>
            </a:fld>
            <a:endParaRPr lang="es-ES" altLang="es-VE"/>
          </a:p>
        </p:txBody>
      </p:sp>
      <p:sp>
        <p:nvSpPr>
          <p:cNvPr id="210946" name="Rectangle 2"/>
          <p:cNvSpPr>
            <a:spLocks noChangeArrowheads="1"/>
          </p:cNvSpPr>
          <p:nvPr/>
        </p:nvSpPr>
        <p:spPr bwMode="auto">
          <a:xfrm>
            <a:off x="2209800" y="6096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1. EL PRESUPUESTO MAESTRO  Y SUS BENEFICIOS PARA UNA ORGANIZACION</a:t>
            </a:r>
          </a:p>
        </p:txBody>
      </p:sp>
      <p:sp>
        <p:nvSpPr>
          <p:cNvPr id="151556" name="Text Box 3"/>
          <p:cNvSpPr txBox="1">
            <a:spLocks noChangeArrowheads="1"/>
          </p:cNvSpPr>
          <p:nvPr/>
        </p:nvSpPr>
        <p:spPr bwMode="auto">
          <a:xfrm>
            <a:off x="2209800" y="1600201"/>
            <a:ext cx="807720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1.4 </a:t>
            </a:r>
            <a:r>
              <a:rPr lang="es-VE" altLang="es-VE" sz="2400" u="sng">
                <a:latin typeface="Times New Roman" panose="02020603050405020304" pitchFamily="18" charset="0"/>
              </a:rPr>
              <a:t>Ventajas del Presupuesto</a:t>
            </a:r>
            <a:r>
              <a:rPr lang="es-VE" altLang="es-VE" sz="2400">
                <a:latin typeface="Times New Roman" panose="02020603050405020304" pitchFamily="18" charset="0"/>
              </a:rPr>
              <a:t>.   Cuando los presupuestos son administrados inteligentemente, implican:</a:t>
            </a:r>
          </a:p>
          <a:p>
            <a:pPr>
              <a:spcBef>
                <a:spcPct val="50000"/>
              </a:spcBef>
            </a:pPr>
            <a:r>
              <a:rPr lang="es-VE" altLang="es-VE" sz="2400">
                <a:latin typeface="Times New Roman" panose="02020603050405020304" pitchFamily="18" charset="0"/>
              </a:rPr>
              <a:t>a. Planificar e implementar los planes. El presupuesto debe formar parte integral del análisis estratégico y combinar sus fortalezas y capacidades con las oportunidades con el propósito de lograr sus objetivos   </a:t>
            </a:r>
          </a:p>
          <a:p>
            <a:pPr eaLnBrk="1" hangingPunct="1"/>
            <a:r>
              <a:rPr lang="es-VE" altLang="es-VE" sz="2400">
                <a:latin typeface="Times New Roman" panose="02020603050405020304" pitchFamily="18" charset="0"/>
              </a:rPr>
              <a:t>b. Proveer un marco de referencia para juzgar el desempeño. La medición del desempeño y su comparación contra el presupuesto ayuda a superar dos limitaciones:  los resultados pasados incorporan problemas propios del pasado y desempeños subestándares; y, el futuro puede ser muy diferente del pasado.</a:t>
            </a:r>
          </a:p>
          <a:p>
            <a:pPr eaLnBrk="1" hangingPunct="1"/>
            <a:r>
              <a:rPr lang="es-VE" altLang="es-VE" sz="2400">
                <a:latin typeface="Times New Roman" panose="02020603050405020304" pitchFamily="18" charset="0"/>
              </a:rPr>
              <a:t>      </a:t>
            </a:r>
          </a:p>
          <a:p>
            <a:pPr>
              <a:spcBef>
                <a:spcPct val="50000"/>
              </a:spcBef>
            </a:pP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         </a:t>
            </a:r>
          </a:p>
        </p:txBody>
      </p:sp>
    </p:spTree>
    <p:extLst>
      <p:ext uri="{BB962C8B-B14F-4D97-AF65-F5344CB8AC3E}">
        <p14:creationId xmlns:p14="http://schemas.microsoft.com/office/powerpoint/2010/main" val="377161724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CC94A2C-1AD9-4473-B12E-48226E127918}" type="slidenum">
              <a:rPr lang="es-ES" altLang="es-VE"/>
              <a:pPr eaLnBrk="1" hangingPunct="1"/>
              <a:t>146</a:t>
            </a:fld>
            <a:endParaRPr lang="es-ES" altLang="es-VE"/>
          </a:p>
        </p:txBody>
      </p:sp>
      <p:sp>
        <p:nvSpPr>
          <p:cNvPr id="211970" name="Rectangle 2"/>
          <p:cNvSpPr>
            <a:spLocks noChangeArrowheads="1"/>
          </p:cNvSpPr>
          <p:nvPr/>
        </p:nvSpPr>
        <p:spPr bwMode="auto">
          <a:xfrm>
            <a:off x="2209800" y="6096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1. EL PRESUPUESTO MAESTRO  Y SUS BENEFICIOS PARA UNA ORGANIZACION</a:t>
            </a:r>
          </a:p>
        </p:txBody>
      </p:sp>
      <p:sp>
        <p:nvSpPr>
          <p:cNvPr id="152580" name="Text Box 3"/>
          <p:cNvSpPr txBox="1">
            <a:spLocks noChangeArrowheads="1"/>
          </p:cNvSpPr>
          <p:nvPr/>
        </p:nvSpPr>
        <p:spPr bwMode="auto">
          <a:xfrm>
            <a:off x="2279650" y="2133600"/>
            <a:ext cx="80772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c. Promover una mayor coordinación y mejor comunicación dentro de la empresa. La coordinación une y equilibra todos los factores de producción y de servicio y todos los departamentos y funciones de negocios para que la compañía pueda lograr sus objetivos. La comunicación hace que los objetivos sean entendidos y aceptados por todos los departamentos y funciones. La comunicación es esencial para que la coordinación sea exitosa</a:t>
            </a:r>
          </a:p>
        </p:txBody>
      </p:sp>
    </p:spTree>
    <p:extLst>
      <p:ext uri="{BB962C8B-B14F-4D97-AF65-F5344CB8AC3E}">
        <p14:creationId xmlns:p14="http://schemas.microsoft.com/office/powerpoint/2010/main" val="308007821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2AFFCE4-37AC-4171-BBE2-497E7EE981C1}" type="slidenum">
              <a:rPr lang="es-ES" altLang="es-VE"/>
              <a:pPr eaLnBrk="1" hangingPunct="1"/>
              <a:t>147</a:t>
            </a:fld>
            <a:endParaRPr lang="es-ES" altLang="es-VE"/>
          </a:p>
        </p:txBody>
      </p:sp>
      <p:sp>
        <p:nvSpPr>
          <p:cNvPr id="212994" name="Rectangle 2"/>
          <p:cNvSpPr>
            <a:spLocks noChangeArrowheads="1"/>
          </p:cNvSpPr>
          <p:nvPr/>
        </p:nvSpPr>
        <p:spPr bwMode="auto">
          <a:xfrm>
            <a:off x="2209800" y="6096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1. EL PRESUPUESTO MAESTRO  Y SUS BENEFICIOS PARA UNA ORGANIZACION</a:t>
            </a:r>
          </a:p>
        </p:txBody>
      </p:sp>
      <p:sp>
        <p:nvSpPr>
          <p:cNvPr id="153604" name="Text Box 3"/>
          <p:cNvSpPr txBox="1">
            <a:spLocks noChangeArrowheads="1"/>
          </p:cNvSpPr>
          <p:nvPr/>
        </p:nvSpPr>
        <p:spPr bwMode="auto">
          <a:xfrm>
            <a:off x="1919288" y="2133600"/>
            <a:ext cx="8458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1.5  </a:t>
            </a:r>
            <a:r>
              <a:rPr lang="es-VE" altLang="es-VE" sz="2400" u="sng">
                <a:latin typeface="Times New Roman" panose="02020603050405020304" pitchFamily="18" charset="0"/>
              </a:rPr>
              <a:t>Apoyo Gerencial y Administración</a:t>
            </a:r>
            <a:r>
              <a:rPr lang="es-VE" altLang="es-VE" sz="2400">
                <a:latin typeface="Times New Roman" panose="02020603050405020304" pitchFamily="18" charset="0"/>
              </a:rPr>
              <a:t>. La alta gerencia tiene la máxima responsabilidad en relación al presupuesto de la organización que ellos gerencian. Sin embargo,  los gerentes de todos los niveles tienen que entender y apoyar el presupuesto y todos los aspectos relacionados con el sistema de control gerencial.  </a:t>
            </a:r>
          </a:p>
        </p:txBody>
      </p:sp>
    </p:spTree>
    <p:extLst>
      <p:ext uri="{BB962C8B-B14F-4D97-AF65-F5344CB8AC3E}">
        <p14:creationId xmlns:p14="http://schemas.microsoft.com/office/powerpoint/2010/main" val="15081180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48F3CF7-7DE9-49BE-ACB0-69076CA29F95}" type="slidenum">
              <a:rPr lang="es-ES" altLang="es-VE"/>
              <a:pPr eaLnBrk="1" hangingPunct="1"/>
              <a:t>148</a:t>
            </a:fld>
            <a:endParaRPr lang="es-ES" altLang="es-VE"/>
          </a:p>
        </p:txBody>
      </p:sp>
      <p:sp>
        <p:nvSpPr>
          <p:cNvPr id="154627" name="Rectangle 2"/>
          <p:cNvSpPr>
            <a:spLocks noGrp="1" noChangeArrowheads="1"/>
          </p:cNvSpPr>
          <p:nvPr>
            <p:ph type="title"/>
          </p:nvPr>
        </p:nvSpPr>
        <p:spPr/>
        <p:txBody>
          <a:bodyPr/>
          <a:lstStyle/>
          <a:p>
            <a:pPr eaLnBrk="1" hangingPunct="1"/>
            <a:r>
              <a:rPr lang="es-VE" altLang="es-VE" sz="2800"/>
              <a:t>2. TIPOS DE PRESUPUESTOS</a:t>
            </a:r>
          </a:p>
        </p:txBody>
      </p:sp>
      <p:sp>
        <p:nvSpPr>
          <p:cNvPr id="154628" name="Text Box 3"/>
          <p:cNvSpPr txBox="1">
            <a:spLocks noChangeArrowheads="1"/>
          </p:cNvSpPr>
          <p:nvPr/>
        </p:nvSpPr>
        <p:spPr bwMode="auto">
          <a:xfrm>
            <a:off x="2362200" y="1524001"/>
            <a:ext cx="7772400"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000">
                <a:latin typeface="Times New Roman" panose="02020603050405020304" pitchFamily="18" charset="0"/>
              </a:rPr>
              <a:t>2.1 </a:t>
            </a:r>
            <a:r>
              <a:rPr lang="es-VE" altLang="es-VE" sz="2000" u="sng">
                <a:latin typeface="Times New Roman" panose="02020603050405020304" pitchFamily="18" charset="0"/>
              </a:rPr>
              <a:t>Tiempo de Cobertura</a:t>
            </a:r>
            <a:r>
              <a:rPr lang="es-VE" altLang="es-VE" sz="2000">
                <a:latin typeface="Times New Roman" panose="02020603050405020304" pitchFamily="18" charset="0"/>
              </a:rPr>
              <a:t>. El presupuesto debe servir de guía para seleccionar el período de tiempo que abarca. </a:t>
            </a:r>
          </a:p>
          <a:p>
            <a:pPr>
              <a:spcBef>
                <a:spcPct val="50000"/>
              </a:spcBef>
              <a:buFontTx/>
              <a:buChar char="•"/>
            </a:pPr>
            <a:r>
              <a:rPr lang="es-VE" altLang="es-VE" sz="2000">
                <a:latin typeface="Times New Roman" panose="02020603050405020304" pitchFamily="18" charset="0"/>
              </a:rPr>
              <a:t> Si el propósito es presupuestar la utilidad total de un nuevo producto, es posible que un período de cinco años sea apropiado.</a:t>
            </a:r>
          </a:p>
          <a:p>
            <a:pPr>
              <a:spcBef>
                <a:spcPct val="50000"/>
              </a:spcBef>
              <a:buFontTx/>
              <a:buChar char="•"/>
            </a:pPr>
            <a:r>
              <a:rPr lang="es-VE" altLang="es-VE" sz="2000">
                <a:latin typeface="Times New Roman" panose="02020603050405020304" pitchFamily="18" charset="0"/>
              </a:rPr>
              <a:t> Si el propósito es elaborar el presupuesto para una temporada de beisbol, evidentemente que el presupuesto no será mayor de seis (6) meses. </a:t>
            </a:r>
          </a:p>
          <a:p>
            <a:pPr>
              <a:spcBef>
                <a:spcPct val="50000"/>
              </a:spcBef>
              <a:buFontTx/>
              <a:buChar char="•"/>
            </a:pPr>
            <a:r>
              <a:rPr lang="es-VE" altLang="es-VE" sz="2000">
                <a:latin typeface="Times New Roman" panose="02020603050405020304" pitchFamily="18" charset="0"/>
              </a:rPr>
              <a:t>El período más frecuentemente usado es un (1) año. El presupuesto  anual es usualmente dividido en meses para el primer trimestre    y por trimestres para el resto del año. La data del presupuesto correspondiente a un año es frecuentemente revisada a medida que pasa el tiempo y usualmente al terminar un trimestre se revisa el presupuesto para los siguientes trimestres.</a:t>
            </a:r>
          </a:p>
        </p:txBody>
      </p:sp>
    </p:spTree>
    <p:extLst>
      <p:ext uri="{BB962C8B-B14F-4D97-AF65-F5344CB8AC3E}">
        <p14:creationId xmlns:p14="http://schemas.microsoft.com/office/powerpoint/2010/main" val="10873538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145D7D-10D7-4488-849E-ECCA5AFFCA9E}" type="slidenum">
              <a:rPr lang="es-ES" altLang="es-VE"/>
              <a:pPr eaLnBrk="1" hangingPunct="1"/>
              <a:t>149</a:t>
            </a:fld>
            <a:endParaRPr lang="es-ES" altLang="es-VE"/>
          </a:p>
        </p:txBody>
      </p:sp>
      <p:sp>
        <p:nvSpPr>
          <p:cNvPr id="215042" name="Rectangle 2"/>
          <p:cNvSpPr>
            <a:spLocks noChangeArrowheads="1"/>
          </p:cNvSpPr>
          <p:nvPr/>
        </p:nvSpPr>
        <p:spPr bwMode="auto">
          <a:xfrm>
            <a:off x="2209800" y="6096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2. TIPOS DE PRESUPUESTOS</a:t>
            </a:r>
          </a:p>
        </p:txBody>
      </p:sp>
      <p:sp>
        <p:nvSpPr>
          <p:cNvPr id="155652" name="Text Box 3"/>
          <p:cNvSpPr txBox="1">
            <a:spLocks noChangeArrowheads="1"/>
          </p:cNvSpPr>
          <p:nvPr/>
        </p:nvSpPr>
        <p:spPr bwMode="auto">
          <a:xfrm>
            <a:off x="2351088" y="1916113"/>
            <a:ext cx="77724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Tx/>
              <a:buChar char="•"/>
            </a:pPr>
            <a:r>
              <a:rPr lang="es-VE" altLang="es-VE" sz="2400">
                <a:latin typeface="Times New Roman" panose="02020603050405020304" pitchFamily="18" charset="0"/>
              </a:rPr>
              <a:t> La data del presupuesto correspondiente a un año es revisada frecuentemente. Usualmente al terminar un trimestre se revisa el presupuesto de los trimestres siguientes.</a:t>
            </a:r>
          </a:p>
          <a:p>
            <a:pPr>
              <a:spcBef>
                <a:spcPct val="50000"/>
              </a:spcBef>
              <a:buFontTx/>
              <a:buChar char="•"/>
            </a:pPr>
            <a:r>
              <a:rPr lang="es-VE" altLang="es-VE" sz="2400">
                <a:latin typeface="Times New Roman" panose="02020603050405020304" pitchFamily="18" charset="0"/>
              </a:rPr>
              <a:t> Las empresas están usando cada vez más un tipo de presupuesto denominado “presupuesto rodable”, que está disponible para un período de tiempo futuro siempre constante; esto quiere decir que a medida que vence un mes, un trimestre o un año, se adiciona la información relativa a un mes, un trimestre o un año.</a:t>
            </a:r>
          </a:p>
        </p:txBody>
      </p:sp>
    </p:spTree>
    <p:extLst>
      <p:ext uri="{BB962C8B-B14F-4D97-AF65-F5344CB8AC3E}">
        <p14:creationId xmlns:p14="http://schemas.microsoft.com/office/powerpoint/2010/main" val="2418725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C56A13-3560-4096-9DBF-8DB55C51F30C}" type="slidenum">
              <a:rPr lang="es-ES" altLang="es-VE"/>
              <a:pPr eaLnBrk="1" hangingPunct="1"/>
              <a:t>15</a:t>
            </a:fld>
            <a:endParaRPr lang="es-ES" altLang="es-VE"/>
          </a:p>
        </p:txBody>
      </p:sp>
      <p:sp>
        <p:nvSpPr>
          <p:cNvPr id="25603" name="Rectangle 2"/>
          <p:cNvSpPr>
            <a:spLocks noGrp="1" noChangeArrowheads="1"/>
          </p:cNvSpPr>
          <p:nvPr>
            <p:ph type="title"/>
          </p:nvPr>
        </p:nvSpPr>
        <p:spPr/>
        <p:txBody>
          <a:bodyPr/>
          <a:lstStyle/>
          <a:p>
            <a:pPr eaLnBrk="1" hangingPunct="1"/>
            <a:r>
              <a:rPr lang="es-VE" altLang="es-VE" sz="3600"/>
              <a:t>7. ELESTADO DE CAMBIOS DE LA SITUACION FINANCIERA</a:t>
            </a:r>
            <a:r>
              <a:rPr lang="es-VE" altLang="es-VE" sz="3600">
                <a:cs typeface="Times New Roman" panose="02020603050405020304" pitchFamily="18" charset="0"/>
              </a:rPr>
              <a:t>Δ</a:t>
            </a:r>
            <a:endParaRPr lang="es-ES" altLang="es-VE" sz="3600"/>
          </a:p>
        </p:txBody>
      </p:sp>
      <p:sp>
        <p:nvSpPr>
          <p:cNvPr id="14339" name="Text Box 3"/>
          <p:cNvSpPr txBox="1">
            <a:spLocks noChangeArrowheads="1"/>
          </p:cNvSpPr>
          <p:nvPr/>
        </p:nvSpPr>
        <p:spPr bwMode="auto">
          <a:xfrm>
            <a:off x="2279650" y="1700213"/>
            <a:ext cx="7772400" cy="5016758"/>
          </a:xfrm>
          <a:prstGeom prst="rect">
            <a:avLst/>
          </a:prstGeom>
          <a:noFill/>
          <a:ln w="12700" cap="sq">
            <a:noFill/>
            <a:miter lim="800000"/>
            <a:headEnd type="none" w="sm" len="sm"/>
            <a:tailEnd type="none" w="sm" len="sm"/>
          </a:ln>
          <a:effectLst/>
        </p:spPr>
        <p:txBody>
          <a:bodyPr>
            <a:spAutoFit/>
          </a:bodyPr>
          <a:lstStyle/>
          <a:p>
            <a:pPr>
              <a:spcBef>
                <a:spcPct val="50000"/>
              </a:spcBef>
              <a:defRPr/>
            </a:pPr>
            <a:r>
              <a:rPr lang="es-VE" sz="2400" b="1" u="sng">
                <a:effectLst>
                  <a:outerShdw blurRad="38100" dist="38100" dir="2700000" algn="tl">
                    <a:srgbClr val="C0C0C0"/>
                  </a:outerShdw>
                </a:effectLst>
                <a:latin typeface="Times New Roman" pitchFamily="18" charset="0"/>
                <a:cs typeface="Arial" charset="0"/>
              </a:rPr>
              <a:t>RELACION CON EL BALANCE GENERAL</a:t>
            </a:r>
          </a:p>
          <a:p>
            <a:pPr>
              <a:spcBef>
                <a:spcPct val="50000"/>
              </a:spcBef>
              <a:defRPr/>
            </a:pPr>
            <a:r>
              <a:rPr lang="es-VE" sz="2400" b="1">
                <a:effectLst>
                  <a:outerShdw blurRad="38100" dist="38100" dir="2700000" algn="tl">
                    <a:srgbClr val="C0C0C0"/>
                  </a:outerShdw>
                </a:effectLst>
                <a:latin typeface="Times New Roman" pitchFamily="18" charset="0"/>
                <a:cs typeface="Arial" charset="0"/>
              </a:rPr>
              <a:t>A = P + C 						               </a:t>
            </a:r>
            <a:r>
              <a:rPr lang="es-VE" sz="2400">
                <a:latin typeface="Times New Roman" pitchFamily="18" charset="0"/>
                <a:cs typeface="Arial" charset="0"/>
              </a:rPr>
              <a:t>En donde:</a:t>
            </a:r>
            <a:r>
              <a:rPr lang="es-VE" sz="2400" b="1">
                <a:effectLst>
                  <a:outerShdw blurRad="38100" dist="38100" dir="2700000" algn="tl">
                    <a:srgbClr val="C0C0C0"/>
                  </a:outerShdw>
                </a:effectLst>
                <a:latin typeface="Times New Roman" pitchFamily="18" charset="0"/>
                <a:cs typeface="Arial" charset="0"/>
              </a:rPr>
              <a:t>   A = AC + AF;  P = PC + PLP                                              </a:t>
            </a:r>
            <a:r>
              <a:rPr lang="es-VE" sz="2400">
                <a:latin typeface="Times New Roman" pitchFamily="18" charset="0"/>
                <a:cs typeface="Arial" charset="0"/>
              </a:rPr>
              <a:t>Por lo que:</a:t>
            </a:r>
            <a:r>
              <a:rPr lang="es-VE" sz="2400" b="1">
                <a:effectLst>
                  <a:outerShdw blurRad="38100" dist="38100" dir="2700000" algn="tl">
                    <a:srgbClr val="C0C0C0"/>
                  </a:outerShdw>
                </a:effectLst>
                <a:latin typeface="Times New Roman" pitchFamily="18" charset="0"/>
                <a:cs typeface="Arial" charset="0"/>
              </a:rPr>
              <a:t> AC + AF = PC + PLP + C</a:t>
            </a:r>
          </a:p>
          <a:p>
            <a:pPr>
              <a:spcBef>
                <a:spcPct val="50000"/>
              </a:spcBef>
              <a:defRPr/>
            </a:pPr>
            <a:r>
              <a:rPr lang="es-VE" sz="2400">
                <a:latin typeface="Times New Roman" pitchFamily="18" charset="0"/>
                <a:cs typeface="Arial" charset="0"/>
              </a:rPr>
              <a:t>Ello implica que: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AC +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AF =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PC +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PLP +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C</a:t>
            </a:r>
          </a:p>
          <a:p>
            <a:pPr>
              <a:spcBef>
                <a:spcPct val="50000"/>
              </a:spcBef>
              <a:defRPr/>
            </a:pPr>
            <a:r>
              <a:rPr lang="es-VE" sz="2400">
                <a:latin typeface="Times New Roman" pitchFamily="18" charset="0"/>
                <a:cs typeface="Arial" charset="0"/>
              </a:rPr>
              <a:t>O sea que: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AC -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 PC =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PLP +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C -   </a:t>
            </a:r>
            <a:r>
              <a:rPr lang="es-VE" sz="2400" b="1">
                <a:effectLst>
                  <a:outerShdw blurRad="38100" dist="38100" dir="2700000" algn="tl">
                    <a:srgbClr val="C0C0C0"/>
                  </a:outerShdw>
                </a:effectLst>
                <a:latin typeface="Times New Roman" pitchFamily="18" charset="0"/>
                <a:cs typeface="Times New Roman" pitchFamily="18" charset="0"/>
              </a:rPr>
              <a:t>Δ</a:t>
            </a:r>
            <a:r>
              <a:rPr lang="es-VE" sz="2400" b="1">
                <a:effectLst>
                  <a:outerShdw blurRad="38100" dist="38100" dir="2700000" algn="tl">
                    <a:srgbClr val="C0C0C0"/>
                  </a:outerShdw>
                </a:effectLst>
                <a:latin typeface="Times New Roman" pitchFamily="18" charset="0"/>
                <a:cs typeface="Arial" charset="0"/>
              </a:rPr>
              <a:t>AF</a:t>
            </a:r>
          </a:p>
          <a:p>
            <a:pPr>
              <a:spcBef>
                <a:spcPct val="50000"/>
              </a:spcBef>
              <a:defRPr/>
            </a:pPr>
            <a:r>
              <a:rPr lang="es-VE" sz="2000">
                <a:latin typeface="Times New Roman" pitchFamily="18" charset="0"/>
                <a:cs typeface="Arial" charset="0"/>
              </a:rPr>
              <a:t>En donde:</a:t>
            </a:r>
          </a:p>
          <a:p>
            <a:pPr>
              <a:spcBef>
                <a:spcPct val="50000"/>
              </a:spcBef>
              <a:buFontTx/>
              <a:buChar char="Δ"/>
              <a:defRPr/>
            </a:pPr>
            <a:r>
              <a:rPr lang="es-VE" sz="2000">
                <a:latin typeface="Times New Roman" pitchFamily="18" charset="0"/>
                <a:cs typeface="Arial" charset="0"/>
              </a:rPr>
              <a:t> AC  = Cambios en Activos Circulantes.				    </a:t>
            </a:r>
            <a:r>
              <a:rPr lang="es-VE" sz="2000">
                <a:latin typeface="Times New Roman" pitchFamily="18" charset="0"/>
                <a:cs typeface="Times New Roman" pitchFamily="18" charset="0"/>
              </a:rPr>
              <a:t>Δ AF  = Cambios en Activos Fijos.					  Δ PC  = Cambios en Pasivos Circulantes.			           ΔPLP = Cambios en Pasivos a Largo Plazo.                                             ΔC     = Cambios en Capital.</a:t>
            </a:r>
            <a:endParaRPr lang="es-ES" sz="2000">
              <a:latin typeface="Times New Roman" pitchFamily="18" charset="0"/>
              <a:cs typeface="Arial" charset="0"/>
            </a:endParaRPr>
          </a:p>
        </p:txBody>
      </p:sp>
    </p:spTree>
    <p:extLst>
      <p:ext uri="{BB962C8B-B14F-4D97-AF65-F5344CB8AC3E}">
        <p14:creationId xmlns:p14="http://schemas.microsoft.com/office/powerpoint/2010/main" val="410585569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B3B1A7-C905-4276-90B9-FD308BDD9153}" type="slidenum">
              <a:rPr lang="es-ES" altLang="es-VE"/>
              <a:pPr eaLnBrk="1" hangingPunct="1"/>
              <a:t>150</a:t>
            </a:fld>
            <a:endParaRPr lang="es-ES" altLang="es-VE"/>
          </a:p>
        </p:txBody>
      </p:sp>
      <p:sp>
        <p:nvSpPr>
          <p:cNvPr id="216066" name="Rectangle 2"/>
          <p:cNvSpPr>
            <a:spLocks noChangeArrowheads="1"/>
          </p:cNvSpPr>
          <p:nvPr/>
        </p:nvSpPr>
        <p:spPr bwMode="auto">
          <a:xfrm>
            <a:off x="2209800" y="6096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2. TIPOS DE PRESUPUESTOS</a:t>
            </a:r>
          </a:p>
        </p:txBody>
      </p:sp>
      <p:sp>
        <p:nvSpPr>
          <p:cNvPr id="156676" name="Text Box 3"/>
          <p:cNvSpPr txBox="1">
            <a:spLocks noChangeArrowheads="1"/>
          </p:cNvSpPr>
          <p:nvPr/>
        </p:nvSpPr>
        <p:spPr bwMode="auto">
          <a:xfrm>
            <a:off x="2424113" y="1844675"/>
            <a:ext cx="77724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2.2 </a:t>
            </a:r>
            <a:r>
              <a:rPr lang="es-VE" altLang="es-VE" sz="2400" u="sng">
                <a:latin typeface="Times New Roman" panose="02020603050405020304" pitchFamily="18" charset="0"/>
              </a:rPr>
              <a:t>Terminología</a:t>
            </a:r>
            <a:r>
              <a:rPr lang="es-VE" altLang="es-VE" sz="2400">
                <a:latin typeface="Times New Roman" panose="02020603050405020304" pitchFamily="18" charset="0"/>
              </a:rPr>
              <a:t>. La terminología usada para describir los presupuestos  varía entre las organizaciones. Por ejemplo, los presupuestos de los estados financieros son algunas veces denominadas estados proforma. Los presupuestos de los estados financieros de muchas compañías incluyen el estado de ganancias y pérdidas, el balance general y el flujo de caja.</a:t>
            </a:r>
          </a:p>
        </p:txBody>
      </p:sp>
    </p:spTree>
    <p:extLst>
      <p:ext uri="{BB962C8B-B14F-4D97-AF65-F5344CB8AC3E}">
        <p14:creationId xmlns:p14="http://schemas.microsoft.com/office/powerpoint/2010/main" val="174979095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4181D9B-651D-4F39-A2B1-2C7A40068EDD}" type="slidenum">
              <a:rPr lang="es-ES" altLang="es-VE"/>
              <a:pPr eaLnBrk="1" hangingPunct="1"/>
              <a:t>151</a:t>
            </a:fld>
            <a:endParaRPr lang="es-ES" altLang="es-VE"/>
          </a:p>
        </p:txBody>
      </p:sp>
      <p:sp>
        <p:nvSpPr>
          <p:cNvPr id="157699" name="Rectangle 2"/>
          <p:cNvSpPr>
            <a:spLocks noGrp="1" noChangeArrowheads="1"/>
          </p:cNvSpPr>
          <p:nvPr>
            <p:ph type="title"/>
          </p:nvPr>
        </p:nvSpPr>
        <p:spPr/>
        <p:txBody>
          <a:bodyPr/>
          <a:lstStyle/>
          <a:p>
            <a:pPr eaLnBrk="1" hangingPunct="1"/>
            <a:r>
              <a:rPr lang="es-VE" altLang="es-VE" sz="2800"/>
              <a:t>3. PRINCIPALES COMPONENTES DEL PRESUPUESTO MAESTRO</a:t>
            </a:r>
          </a:p>
        </p:txBody>
      </p:sp>
      <p:sp>
        <p:nvSpPr>
          <p:cNvPr id="157700" name="Rectangle 3"/>
          <p:cNvSpPr>
            <a:spLocks noChangeArrowheads="1"/>
          </p:cNvSpPr>
          <p:nvPr/>
        </p:nvSpPr>
        <p:spPr bwMode="auto">
          <a:xfrm>
            <a:off x="5029200" y="1981200"/>
            <a:ext cx="16002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7701" name="Rectangle 4"/>
          <p:cNvSpPr>
            <a:spLocks noChangeArrowheads="1"/>
          </p:cNvSpPr>
          <p:nvPr/>
        </p:nvSpPr>
        <p:spPr bwMode="auto">
          <a:xfrm>
            <a:off x="5029200" y="3124200"/>
            <a:ext cx="16002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7702" name="Rectangle 5"/>
          <p:cNvSpPr>
            <a:spLocks noChangeArrowheads="1"/>
          </p:cNvSpPr>
          <p:nvPr/>
        </p:nvSpPr>
        <p:spPr bwMode="auto">
          <a:xfrm>
            <a:off x="2667000" y="4267200"/>
            <a:ext cx="19812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7703" name="Rectangle 6"/>
          <p:cNvSpPr>
            <a:spLocks noChangeArrowheads="1"/>
          </p:cNvSpPr>
          <p:nvPr/>
        </p:nvSpPr>
        <p:spPr bwMode="auto">
          <a:xfrm>
            <a:off x="5029200" y="4267200"/>
            <a:ext cx="2057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7704" name="Rectangle 7"/>
          <p:cNvSpPr>
            <a:spLocks noChangeArrowheads="1"/>
          </p:cNvSpPr>
          <p:nvPr/>
        </p:nvSpPr>
        <p:spPr bwMode="auto">
          <a:xfrm>
            <a:off x="7467600" y="4267200"/>
            <a:ext cx="16002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7705" name="Rectangle 8"/>
          <p:cNvSpPr>
            <a:spLocks noChangeArrowheads="1"/>
          </p:cNvSpPr>
          <p:nvPr/>
        </p:nvSpPr>
        <p:spPr bwMode="auto">
          <a:xfrm>
            <a:off x="2667000" y="3124200"/>
            <a:ext cx="17526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7706" name="Rectangle 9"/>
          <p:cNvSpPr>
            <a:spLocks noChangeArrowheads="1"/>
          </p:cNvSpPr>
          <p:nvPr/>
        </p:nvSpPr>
        <p:spPr bwMode="auto">
          <a:xfrm>
            <a:off x="5029200" y="5486400"/>
            <a:ext cx="16002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7707" name="Text Box 10"/>
          <p:cNvSpPr txBox="1">
            <a:spLocks noChangeArrowheads="1"/>
          </p:cNvSpPr>
          <p:nvPr/>
        </p:nvSpPr>
        <p:spPr bwMode="auto">
          <a:xfrm>
            <a:off x="5105400" y="1905001"/>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Presupuesto  de Ventas</a:t>
            </a:r>
          </a:p>
        </p:txBody>
      </p:sp>
      <p:sp>
        <p:nvSpPr>
          <p:cNvPr id="157708" name="Text Box 11"/>
          <p:cNvSpPr txBox="1">
            <a:spLocks noChangeArrowheads="1"/>
          </p:cNvSpPr>
          <p:nvPr/>
        </p:nvSpPr>
        <p:spPr bwMode="auto">
          <a:xfrm>
            <a:off x="4953000" y="3048001"/>
            <a:ext cx="1676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Presupuesto de Producción</a:t>
            </a:r>
          </a:p>
        </p:txBody>
      </p:sp>
      <p:sp>
        <p:nvSpPr>
          <p:cNvPr id="157709" name="Text Box 12"/>
          <p:cNvSpPr txBox="1">
            <a:spLocks noChangeArrowheads="1"/>
          </p:cNvSpPr>
          <p:nvPr/>
        </p:nvSpPr>
        <p:spPr bwMode="auto">
          <a:xfrm>
            <a:off x="4953000" y="4267201"/>
            <a:ext cx="2362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000">
                <a:latin typeface="Times New Roman" panose="02020603050405020304" pitchFamily="18" charset="0"/>
              </a:rPr>
              <a:t>Presupuesto de  Mano Obra Directa</a:t>
            </a:r>
          </a:p>
        </p:txBody>
      </p:sp>
      <p:sp>
        <p:nvSpPr>
          <p:cNvPr id="157710" name="Text Box 13"/>
          <p:cNvSpPr txBox="1">
            <a:spLocks noChangeArrowheads="1"/>
          </p:cNvSpPr>
          <p:nvPr/>
        </p:nvSpPr>
        <p:spPr bwMode="auto">
          <a:xfrm>
            <a:off x="4953000" y="5486401"/>
            <a:ext cx="1828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000">
                <a:latin typeface="Times New Roman" panose="02020603050405020304" pitchFamily="18" charset="0"/>
              </a:rPr>
              <a:t>Presupuesto Costo de Venta</a:t>
            </a:r>
          </a:p>
        </p:txBody>
      </p:sp>
      <p:sp>
        <p:nvSpPr>
          <p:cNvPr id="157711" name="Text Box 14"/>
          <p:cNvSpPr txBox="1">
            <a:spLocks noChangeArrowheads="1"/>
          </p:cNvSpPr>
          <p:nvPr/>
        </p:nvSpPr>
        <p:spPr bwMode="auto">
          <a:xfrm>
            <a:off x="7467600" y="4191001"/>
            <a:ext cx="1600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000">
                <a:latin typeface="Times New Roman" panose="02020603050405020304" pitchFamily="18" charset="0"/>
              </a:rPr>
              <a:t>Presupuesto Carga Fabril</a:t>
            </a:r>
          </a:p>
        </p:txBody>
      </p:sp>
      <p:sp>
        <p:nvSpPr>
          <p:cNvPr id="157712" name="Text Box 15"/>
          <p:cNvSpPr txBox="1">
            <a:spLocks noChangeArrowheads="1"/>
          </p:cNvSpPr>
          <p:nvPr/>
        </p:nvSpPr>
        <p:spPr bwMode="auto">
          <a:xfrm>
            <a:off x="2590800" y="4267201"/>
            <a:ext cx="2286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000">
                <a:latin typeface="Times New Roman" panose="02020603050405020304" pitchFamily="18" charset="0"/>
              </a:rPr>
              <a:t>Presupuesto de Materiales Directos</a:t>
            </a:r>
          </a:p>
        </p:txBody>
      </p:sp>
      <p:sp>
        <p:nvSpPr>
          <p:cNvPr id="157713" name="Text Box 16"/>
          <p:cNvSpPr txBox="1">
            <a:spLocks noChangeArrowheads="1"/>
          </p:cNvSpPr>
          <p:nvPr/>
        </p:nvSpPr>
        <p:spPr bwMode="auto">
          <a:xfrm>
            <a:off x="2667000" y="3048001"/>
            <a:ext cx="1981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000">
                <a:latin typeface="Times New Roman" panose="02020603050405020304" pitchFamily="18" charset="0"/>
              </a:rPr>
              <a:t>Presupuesto de Inventario Final</a:t>
            </a:r>
          </a:p>
        </p:txBody>
      </p:sp>
      <p:sp>
        <p:nvSpPr>
          <p:cNvPr id="157714" name="Line 17"/>
          <p:cNvSpPr>
            <a:spLocks noChangeShapeType="1"/>
          </p:cNvSpPr>
          <p:nvPr/>
        </p:nvSpPr>
        <p:spPr bwMode="auto">
          <a:xfrm flipH="1">
            <a:off x="3505200" y="2286000"/>
            <a:ext cx="15240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57715" name="Line 18"/>
          <p:cNvSpPr>
            <a:spLocks noChangeShapeType="1"/>
          </p:cNvSpPr>
          <p:nvPr/>
        </p:nvSpPr>
        <p:spPr bwMode="auto">
          <a:xfrm>
            <a:off x="3505200" y="2286000"/>
            <a:ext cx="0" cy="838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16" name="Line 19"/>
          <p:cNvSpPr>
            <a:spLocks noChangeShapeType="1"/>
          </p:cNvSpPr>
          <p:nvPr/>
        </p:nvSpPr>
        <p:spPr bwMode="auto">
          <a:xfrm>
            <a:off x="5791200" y="2590800"/>
            <a:ext cx="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17" name="Line 20"/>
          <p:cNvSpPr>
            <a:spLocks noChangeShapeType="1"/>
          </p:cNvSpPr>
          <p:nvPr/>
        </p:nvSpPr>
        <p:spPr bwMode="auto">
          <a:xfrm>
            <a:off x="5791200" y="3733800"/>
            <a:ext cx="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18" name="Line 21"/>
          <p:cNvSpPr>
            <a:spLocks noChangeShapeType="1"/>
          </p:cNvSpPr>
          <p:nvPr/>
        </p:nvSpPr>
        <p:spPr bwMode="auto">
          <a:xfrm>
            <a:off x="5791200" y="4876800"/>
            <a:ext cx="0" cy="609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19" name="Line 22"/>
          <p:cNvSpPr>
            <a:spLocks noChangeShapeType="1"/>
          </p:cNvSpPr>
          <p:nvPr/>
        </p:nvSpPr>
        <p:spPr bwMode="auto">
          <a:xfrm>
            <a:off x="4419600" y="34290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20" name="Line 23"/>
          <p:cNvSpPr>
            <a:spLocks noChangeShapeType="1"/>
          </p:cNvSpPr>
          <p:nvPr/>
        </p:nvSpPr>
        <p:spPr bwMode="auto">
          <a:xfrm>
            <a:off x="3505200" y="3962400"/>
            <a:ext cx="47244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57721" name="Line 24"/>
          <p:cNvSpPr>
            <a:spLocks noChangeShapeType="1"/>
          </p:cNvSpPr>
          <p:nvPr/>
        </p:nvSpPr>
        <p:spPr bwMode="auto">
          <a:xfrm>
            <a:off x="3505200" y="3962400"/>
            <a:ext cx="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22" name="Line 25"/>
          <p:cNvSpPr>
            <a:spLocks noChangeShapeType="1"/>
          </p:cNvSpPr>
          <p:nvPr/>
        </p:nvSpPr>
        <p:spPr bwMode="auto">
          <a:xfrm>
            <a:off x="8229600" y="3962400"/>
            <a:ext cx="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23" name="Line 26"/>
          <p:cNvSpPr>
            <a:spLocks noChangeShapeType="1"/>
          </p:cNvSpPr>
          <p:nvPr/>
        </p:nvSpPr>
        <p:spPr bwMode="auto">
          <a:xfrm>
            <a:off x="3505200" y="4876800"/>
            <a:ext cx="0" cy="838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57724" name="Line 27"/>
          <p:cNvSpPr>
            <a:spLocks noChangeShapeType="1"/>
          </p:cNvSpPr>
          <p:nvPr/>
        </p:nvSpPr>
        <p:spPr bwMode="auto">
          <a:xfrm>
            <a:off x="3505200" y="5715000"/>
            <a:ext cx="1524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25" name="Line 28"/>
          <p:cNvSpPr>
            <a:spLocks noChangeShapeType="1"/>
          </p:cNvSpPr>
          <p:nvPr/>
        </p:nvSpPr>
        <p:spPr bwMode="auto">
          <a:xfrm>
            <a:off x="8229600" y="4876800"/>
            <a:ext cx="0" cy="914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57726" name="Line 29"/>
          <p:cNvSpPr>
            <a:spLocks noChangeShapeType="1"/>
          </p:cNvSpPr>
          <p:nvPr/>
        </p:nvSpPr>
        <p:spPr bwMode="auto">
          <a:xfrm flipH="1">
            <a:off x="6629400" y="5791200"/>
            <a:ext cx="1600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27" name="Line 30"/>
          <p:cNvSpPr>
            <a:spLocks noChangeShapeType="1"/>
          </p:cNvSpPr>
          <p:nvPr/>
        </p:nvSpPr>
        <p:spPr bwMode="auto">
          <a:xfrm flipH="1">
            <a:off x="2057400" y="3505200"/>
            <a:ext cx="60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57728" name="Line 31"/>
          <p:cNvSpPr>
            <a:spLocks noChangeShapeType="1"/>
          </p:cNvSpPr>
          <p:nvPr/>
        </p:nvSpPr>
        <p:spPr bwMode="auto">
          <a:xfrm>
            <a:off x="2057400" y="3505200"/>
            <a:ext cx="0" cy="2590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57729" name="Line 32"/>
          <p:cNvSpPr>
            <a:spLocks noChangeShapeType="1"/>
          </p:cNvSpPr>
          <p:nvPr/>
        </p:nvSpPr>
        <p:spPr bwMode="auto">
          <a:xfrm>
            <a:off x="2057400" y="6096000"/>
            <a:ext cx="2971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30" name="Line 33"/>
          <p:cNvSpPr>
            <a:spLocks noChangeShapeType="1"/>
          </p:cNvSpPr>
          <p:nvPr/>
        </p:nvSpPr>
        <p:spPr bwMode="auto">
          <a:xfrm>
            <a:off x="2057400" y="45720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31" name="Line 34"/>
          <p:cNvSpPr>
            <a:spLocks noChangeShapeType="1"/>
          </p:cNvSpPr>
          <p:nvPr/>
        </p:nvSpPr>
        <p:spPr bwMode="auto">
          <a:xfrm>
            <a:off x="5867400" y="6096000"/>
            <a:ext cx="0" cy="762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7732" name="Line 35"/>
          <p:cNvSpPr>
            <a:spLocks noChangeShapeType="1"/>
          </p:cNvSpPr>
          <p:nvPr/>
        </p:nvSpPr>
        <p:spPr bwMode="auto">
          <a:xfrm>
            <a:off x="6629400" y="2286000"/>
            <a:ext cx="3124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57733" name="Line 36"/>
          <p:cNvSpPr>
            <a:spLocks noChangeShapeType="1"/>
          </p:cNvSpPr>
          <p:nvPr/>
        </p:nvSpPr>
        <p:spPr bwMode="auto">
          <a:xfrm>
            <a:off x="9677400" y="2286000"/>
            <a:ext cx="0" cy="6400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Tree>
    <p:extLst>
      <p:ext uri="{BB962C8B-B14F-4D97-AF65-F5344CB8AC3E}">
        <p14:creationId xmlns:p14="http://schemas.microsoft.com/office/powerpoint/2010/main" val="341960847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4A4F46-00D3-4466-9F20-D4F7CAE335DA}" type="slidenum">
              <a:rPr lang="es-ES" altLang="es-VE"/>
              <a:pPr eaLnBrk="1" hangingPunct="1"/>
              <a:t>152</a:t>
            </a:fld>
            <a:endParaRPr lang="es-ES" altLang="es-VE"/>
          </a:p>
        </p:txBody>
      </p:sp>
      <p:sp>
        <p:nvSpPr>
          <p:cNvPr id="218114" name="Rectangle 2"/>
          <p:cNvSpPr>
            <a:spLocks noChangeArrowheads="1"/>
          </p:cNvSpPr>
          <p:nvPr/>
        </p:nvSpPr>
        <p:spPr bwMode="auto">
          <a:xfrm>
            <a:off x="2209800" y="6096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3. PRINCIPALES COMPONENTES DEL PRESUPUESTO MAESTRO</a:t>
            </a:r>
          </a:p>
        </p:txBody>
      </p:sp>
      <p:sp>
        <p:nvSpPr>
          <p:cNvPr id="158724" name="Rectangle 3"/>
          <p:cNvSpPr>
            <a:spLocks noChangeArrowheads="1"/>
          </p:cNvSpPr>
          <p:nvPr/>
        </p:nvSpPr>
        <p:spPr bwMode="auto">
          <a:xfrm>
            <a:off x="4648200" y="1981200"/>
            <a:ext cx="22860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8725" name="Rectangle 4"/>
          <p:cNvSpPr>
            <a:spLocks noChangeArrowheads="1"/>
          </p:cNvSpPr>
          <p:nvPr/>
        </p:nvSpPr>
        <p:spPr bwMode="auto">
          <a:xfrm>
            <a:off x="4648200" y="2971800"/>
            <a:ext cx="22860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8726" name="Rectangle 5"/>
          <p:cNvSpPr>
            <a:spLocks noChangeArrowheads="1"/>
          </p:cNvSpPr>
          <p:nvPr/>
        </p:nvSpPr>
        <p:spPr bwMode="auto">
          <a:xfrm>
            <a:off x="4648200" y="3886200"/>
            <a:ext cx="23622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8727" name="Rectangle 6"/>
          <p:cNvSpPr>
            <a:spLocks noChangeArrowheads="1"/>
          </p:cNvSpPr>
          <p:nvPr/>
        </p:nvSpPr>
        <p:spPr bwMode="auto">
          <a:xfrm>
            <a:off x="4724400" y="4800600"/>
            <a:ext cx="2209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8728" name="Text Box 7"/>
          <p:cNvSpPr txBox="1">
            <a:spLocks noChangeArrowheads="1"/>
          </p:cNvSpPr>
          <p:nvPr/>
        </p:nvSpPr>
        <p:spPr bwMode="auto">
          <a:xfrm>
            <a:off x="4953000" y="1905001"/>
            <a:ext cx="1828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000">
                <a:latin typeface="Times New Roman" panose="02020603050405020304" pitchFamily="18" charset="0"/>
              </a:rPr>
              <a:t>Presupuesto Costo de Venta</a:t>
            </a:r>
          </a:p>
        </p:txBody>
      </p:sp>
      <p:sp>
        <p:nvSpPr>
          <p:cNvPr id="158729" name="Text Box 8"/>
          <p:cNvSpPr txBox="1">
            <a:spLocks noChangeArrowheads="1"/>
          </p:cNvSpPr>
          <p:nvPr/>
        </p:nvSpPr>
        <p:spPr bwMode="auto">
          <a:xfrm>
            <a:off x="4953000" y="2895601"/>
            <a:ext cx="1676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000">
                <a:latin typeface="Times New Roman" panose="02020603050405020304" pitchFamily="18" charset="0"/>
              </a:rPr>
              <a:t>Presupuesto Costos I. &amp; D.</a:t>
            </a:r>
          </a:p>
        </p:txBody>
      </p:sp>
      <p:sp>
        <p:nvSpPr>
          <p:cNvPr id="158730" name="Text Box 9"/>
          <p:cNvSpPr txBox="1">
            <a:spLocks noChangeArrowheads="1"/>
          </p:cNvSpPr>
          <p:nvPr/>
        </p:nvSpPr>
        <p:spPr bwMode="auto">
          <a:xfrm>
            <a:off x="4724400" y="3810001"/>
            <a:ext cx="2286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Presupuesto  Costos de Mercadeo</a:t>
            </a:r>
          </a:p>
        </p:txBody>
      </p:sp>
      <p:sp>
        <p:nvSpPr>
          <p:cNvPr id="158731" name="Text Box 10"/>
          <p:cNvSpPr txBox="1">
            <a:spLocks noChangeArrowheads="1"/>
          </p:cNvSpPr>
          <p:nvPr/>
        </p:nvSpPr>
        <p:spPr bwMode="auto">
          <a:xfrm>
            <a:off x="4724400" y="4724401"/>
            <a:ext cx="2286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Presupuesto Costos de Distribución</a:t>
            </a:r>
          </a:p>
        </p:txBody>
      </p:sp>
      <p:sp>
        <p:nvSpPr>
          <p:cNvPr id="158732" name="Line 11"/>
          <p:cNvSpPr>
            <a:spLocks noChangeShapeType="1"/>
          </p:cNvSpPr>
          <p:nvPr/>
        </p:nvSpPr>
        <p:spPr bwMode="auto">
          <a:xfrm>
            <a:off x="3048000" y="2057400"/>
            <a:ext cx="1600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33" name="Line 12"/>
          <p:cNvSpPr>
            <a:spLocks noChangeShapeType="1"/>
          </p:cNvSpPr>
          <p:nvPr/>
        </p:nvSpPr>
        <p:spPr bwMode="auto">
          <a:xfrm>
            <a:off x="3048000" y="2362200"/>
            <a:ext cx="1600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34" name="Rectangle 13"/>
          <p:cNvSpPr>
            <a:spLocks noChangeArrowheads="1"/>
          </p:cNvSpPr>
          <p:nvPr/>
        </p:nvSpPr>
        <p:spPr bwMode="auto">
          <a:xfrm>
            <a:off x="4724400" y="5715000"/>
            <a:ext cx="2209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8735" name="Text Box 14"/>
          <p:cNvSpPr txBox="1">
            <a:spLocks noChangeArrowheads="1"/>
          </p:cNvSpPr>
          <p:nvPr/>
        </p:nvSpPr>
        <p:spPr bwMode="auto">
          <a:xfrm>
            <a:off x="4648200" y="5638801"/>
            <a:ext cx="2362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Presupuesto  Costos Servicio a Clientes</a:t>
            </a:r>
          </a:p>
        </p:txBody>
      </p:sp>
      <p:sp>
        <p:nvSpPr>
          <p:cNvPr id="158736" name="Line 15"/>
          <p:cNvSpPr>
            <a:spLocks noChangeShapeType="1"/>
          </p:cNvSpPr>
          <p:nvPr/>
        </p:nvSpPr>
        <p:spPr bwMode="auto">
          <a:xfrm>
            <a:off x="5791200" y="2590800"/>
            <a:ext cx="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37" name="Line 16"/>
          <p:cNvSpPr>
            <a:spLocks noChangeShapeType="1"/>
          </p:cNvSpPr>
          <p:nvPr/>
        </p:nvSpPr>
        <p:spPr bwMode="auto">
          <a:xfrm>
            <a:off x="5791200" y="3581400"/>
            <a:ext cx="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38" name="Line 17"/>
          <p:cNvSpPr>
            <a:spLocks noChangeShapeType="1"/>
          </p:cNvSpPr>
          <p:nvPr/>
        </p:nvSpPr>
        <p:spPr bwMode="auto">
          <a:xfrm>
            <a:off x="5791200" y="4495800"/>
            <a:ext cx="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39" name="Line 18"/>
          <p:cNvSpPr>
            <a:spLocks noChangeShapeType="1"/>
          </p:cNvSpPr>
          <p:nvPr/>
        </p:nvSpPr>
        <p:spPr bwMode="auto">
          <a:xfrm>
            <a:off x="5791200" y="5410200"/>
            <a:ext cx="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40" name="Line 19"/>
          <p:cNvSpPr>
            <a:spLocks noChangeShapeType="1"/>
          </p:cNvSpPr>
          <p:nvPr/>
        </p:nvSpPr>
        <p:spPr bwMode="auto">
          <a:xfrm>
            <a:off x="5791200" y="6324600"/>
            <a:ext cx="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41" name="Line 20"/>
          <p:cNvSpPr>
            <a:spLocks noChangeShapeType="1"/>
          </p:cNvSpPr>
          <p:nvPr/>
        </p:nvSpPr>
        <p:spPr bwMode="auto">
          <a:xfrm flipV="1">
            <a:off x="6934200" y="2209800"/>
            <a:ext cx="2362200" cy="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s-VE"/>
          </a:p>
        </p:txBody>
      </p:sp>
      <p:sp>
        <p:nvSpPr>
          <p:cNvPr id="158742" name="Line 21"/>
          <p:cNvSpPr>
            <a:spLocks noChangeShapeType="1"/>
          </p:cNvSpPr>
          <p:nvPr/>
        </p:nvSpPr>
        <p:spPr bwMode="auto">
          <a:xfrm>
            <a:off x="9372600" y="1371600"/>
            <a:ext cx="0" cy="5486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58743" name="Line 22"/>
          <p:cNvSpPr>
            <a:spLocks noChangeShapeType="1"/>
          </p:cNvSpPr>
          <p:nvPr/>
        </p:nvSpPr>
        <p:spPr bwMode="auto">
          <a:xfrm flipH="1">
            <a:off x="7010400" y="4191000"/>
            <a:ext cx="2057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44" name="Line 23"/>
          <p:cNvSpPr>
            <a:spLocks noChangeShapeType="1"/>
          </p:cNvSpPr>
          <p:nvPr/>
        </p:nvSpPr>
        <p:spPr bwMode="auto">
          <a:xfrm flipH="1">
            <a:off x="7086600" y="6019800"/>
            <a:ext cx="2286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45" name="Line 24"/>
          <p:cNvSpPr>
            <a:spLocks noChangeShapeType="1"/>
          </p:cNvSpPr>
          <p:nvPr/>
        </p:nvSpPr>
        <p:spPr bwMode="auto">
          <a:xfrm flipH="1">
            <a:off x="6934200" y="5029200"/>
            <a:ext cx="2438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8746" name="Line 25"/>
          <p:cNvSpPr>
            <a:spLocks noChangeShapeType="1"/>
          </p:cNvSpPr>
          <p:nvPr/>
        </p:nvSpPr>
        <p:spPr bwMode="auto">
          <a:xfrm>
            <a:off x="5791200" y="1752600"/>
            <a:ext cx="0" cy="228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Tree>
    <p:extLst>
      <p:ext uri="{BB962C8B-B14F-4D97-AF65-F5344CB8AC3E}">
        <p14:creationId xmlns:p14="http://schemas.microsoft.com/office/powerpoint/2010/main" val="127175070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73AF75-ED8D-40C5-B8DB-B0105A40E23C}" type="slidenum">
              <a:rPr lang="es-ES" altLang="es-VE"/>
              <a:pPr eaLnBrk="1" hangingPunct="1"/>
              <a:t>153</a:t>
            </a:fld>
            <a:endParaRPr lang="es-ES" altLang="es-VE"/>
          </a:p>
        </p:txBody>
      </p:sp>
      <p:sp>
        <p:nvSpPr>
          <p:cNvPr id="219138" name="Rectangle 2"/>
          <p:cNvSpPr>
            <a:spLocks noChangeArrowheads="1"/>
          </p:cNvSpPr>
          <p:nvPr/>
        </p:nvSpPr>
        <p:spPr bwMode="auto">
          <a:xfrm>
            <a:off x="2209800" y="609600"/>
            <a:ext cx="7772400" cy="1143000"/>
          </a:xfrm>
          <a:prstGeom prst="rect">
            <a:avLst/>
          </a:prstGeom>
          <a:noFill/>
          <a:ln w="9525">
            <a:noFill/>
            <a:miter lim="800000"/>
            <a:headEnd/>
            <a:tailEnd/>
          </a:ln>
          <a:effectLst/>
        </p:spPr>
        <p:txBody>
          <a:bodyPr anchor="ctr"/>
          <a:lstStyle/>
          <a:p>
            <a:pPr algn="ctr" eaLnBrk="0" hangingPunct="0">
              <a:defRPr/>
            </a:pPr>
            <a:r>
              <a:rPr lang="es-VE" sz="2800">
                <a:solidFill>
                  <a:schemeClr val="tx2"/>
                </a:solidFill>
                <a:effectLst>
                  <a:outerShdw blurRad="38100" dist="38100" dir="2700000" algn="tl">
                    <a:srgbClr val="C0C0C0"/>
                  </a:outerShdw>
                </a:effectLst>
                <a:latin typeface="Times New Roman" pitchFamily="18" charset="0"/>
                <a:cs typeface="Arial" charset="0"/>
              </a:rPr>
              <a:t>3. PRINCIPALES COMPONENTES DEL PRESUPUESTO MAESTRO</a:t>
            </a:r>
          </a:p>
        </p:txBody>
      </p:sp>
      <p:sp>
        <p:nvSpPr>
          <p:cNvPr id="159748" name="Rectangle 3"/>
          <p:cNvSpPr>
            <a:spLocks noChangeArrowheads="1"/>
          </p:cNvSpPr>
          <p:nvPr/>
        </p:nvSpPr>
        <p:spPr bwMode="auto">
          <a:xfrm>
            <a:off x="4572000" y="1981200"/>
            <a:ext cx="23622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9749" name="Rectangle 4"/>
          <p:cNvSpPr>
            <a:spLocks noChangeArrowheads="1"/>
          </p:cNvSpPr>
          <p:nvPr/>
        </p:nvSpPr>
        <p:spPr bwMode="auto">
          <a:xfrm>
            <a:off x="4572000" y="2971800"/>
            <a:ext cx="2438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9750" name="Rectangle 5"/>
          <p:cNvSpPr>
            <a:spLocks noChangeArrowheads="1"/>
          </p:cNvSpPr>
          <p:nvPr/>
        </p:nvSpPr>
        <p:spPr bwMode="auto">
          <a:xfrm>
            <a:off x="4572000" y="3886200"/>
            <a:ext cx="2438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9751" name="Rectangle 6"/>
          <p:cNvSpPr>
            <a:spLocks noChangeArrowheads="1"/>
          </p:cNvSpPr>
          <p:nvPr/>
        </p:nvSpPr>
        <p:spPr bwMode="auto">
          <a:xfrm>
            <a:off x="5257800" y="4800600"/>
            <a:ext cx="19050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9752" name="Text Box 7"/>
          <p:cNvSpPr txBox="1">
            <a:spLocks noChangeArrowheads="1"/>
          </p:cNvSpPr>
          <p:nvPr/>
        </p:nvSpPr>
        <p:spPr bwMode="auto">
          <a:xfrm>
            <a:off x="4572000" y="1905001"/>
            <a:ext cx="2286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Presupuesto Costos Servicio a Clientes</a:t>
            </a:r>
          </a:p>
        </p:txBody>
      </p:sp>
      <p:sp>
        <p:nvSpPr>
          <p:cNvPr id="159753" name="Text Box 8"/>
          <p:cNvSpPr txBox="1">
            <a:spLocks noChangeArrowheads="1"/>
          </p:cNvSpPr>
          <p:nvPr/>
        </p:nvSpPr>
        <p:spPr bwMode="auto">
          <a:xfrm>
            <a:off x="4572000" y="2895601"/>
            <a:ext cx="2362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Presupuesto Costos de Administración</a:t>
            </a:r>
          </a:p>
        </p:txBody>
      </p:sp>
      <p:sp>
        <p:nvSpPr>
          <p:cNvPr id="159754" name="Text Box 9"/>
          <p:cNvSpPr txBox="1">
            <a:spLocks noChangeArrowheads="1"/>
          </p:cNvSpPr>
          <p:nvPr/>
        </p:nvSpPr>
        <p:spPr bwMode="auto">
          <a:xfrm>
            <a:off x="4419600" y="3886201"/>
            <a:ext cx="2743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Presupuesto  Estado de Ganancias y Pérdidas</a:t>
            </a:r>
          </a:p>
        </p:txBody>
      </p:sp>
      <p:sp>
        <p:nvSpPr>
          <p:cNvPr id="159755" name="Text Box 10"/>
          <p:cNvSpPr txBox="1">
            <a:spLocks noChangeArrowheads="1"/>
          </p:cNvSpPr>
          <p:nvPr/>
        </p:nvSpPr>
        <p:spPr bwMode="auto">
          <a:xfrm>
            <a:off x="5257800" y="4800601"/>
            <a:ext cx="1905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Balance de Presupuesto</a:t>
            </a:r>
          </a:p>
        </p:txBody>
      </p:sp>
      <p:sp>
        <p:nvSpPr>
          <p:cNvPr id="159756" name="Line 11"/>
          <p:cNvSpPr>
            <a:spLocks noChangeShapeType="1"/>
          </p:cNvSpPr>
          <p:nvPr/>
        </p:nvSpPr>
        <p:spPr bwMode="auto">
          <a:xfrm>
            <a:off x="5791200" y="2590800"/>
            <a:ext cx="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9757" name="Line 12"/>
          <p:cNvSpPr>
            <a:spLocks noChangeShapeType="1"/>
          </p:cNvSpPr>
          <p:nvPr/>
        </p:nvSpPr>
        <p:spPr bwMode="auto">
          <a:xfrm>
            <a:off x="5791200" y="3581400"/>
            <a:ext cx="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9758" name="Line 13"/>
          <p:cNvSpPr>
            <a:spLocks noChangeShapeType="1"/>
          </p:cNvSpPr>
          <p:nvPr/>
        </p:nvSpPr>
        <p:spPr bwMode="auto">
          <a:xfrm>
            <a:off x="5791200" y="4495800"/>
            <a:ext cx="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9759" name="Line 14"/>
          <p:cNvSpPr>
            <a:spLocks noChangeShapeType="1"/>
          </p:cNvSpPr>
          <p:nvPr/>
        </p:nvSpPr>
        <p:spPr bwMode="auto">
          <a:xfrm flipH="1">
            <a:off x="6934200" y="2209800"/>
            <a:ext cx="2438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9760" name="Line 15"/>
          <p:cNvSpPr>
            <a:spLocks noChangeShapeType="1"/>
          </p:cNvSpPr>
          <p:nvPr/>
        </p:nvSpPr>
        <p:spPr bwMode="auto">
          <a:xfrm>
            <a:off x="5791200" y="1676400"/>
            <a:ext cx="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9761" name="Line 16"/>
          <p:cNvSpPr>
            <a:spLocks noChangeShapeType="1"/>
          </p:cNvSpPr>
          <p:nvPr/>
        </p:nvSpPr>
        <p:spPr bwMode="auto">
          <a:xfrm flipH="1">
            <a:off x="7010400" y="3200400"/>
            <a:ext cx="2362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9762" name="Line 17"/>
          <p:cNvSpPr>
            <a:spLocks noChangeShapeType="1"/>
          </p:cNvSpPr>
          <p:nvPr/>
        </p:nvSpPr>
        <p:spPr bwMode="auto">
          <a:xfrm>
            <a:off x="9372600" y="1600200"/>
            <a:ext cx="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59763" name="Rectangle 18"/>
          <p:cNvSpPr>
            <a:spLocks noChangeArrowheads="1"/>
          </p:cNvSpPr>
          <p:nvPr/>
        </p:nvSpPr>
        <p:spPr bwMode="auto">
          <a:xfrm>
            <a:off x="3429000" y="4800600"/>
            <a:ext cx="1447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9764" name="Rectangle 19"/>
          <p:cNvSpPr>
            <a:spLocks noChangeArrowheads="1"/>
          </p:cNvSpPr>
          <p:nvPr/>
        </p:nvSpPr>
        <p:spPr bwMode="auto">
          <a:xfrm>
            <a:off x="1828800" y="4800600"/>
            <a:ext cx="1295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9765" name="Rectangle 20"/>
          <p:cNvSpPr>
            <a:spLocks noChangeArrowheads="1"/>
          </p:cNvSpPr>
          <p:nvPr/>
        </p:nvSpPr>
        <p:spPr bwMode="auto">
          <a:xfrm>
            <a:off x="7696200" y="4800600"/>
            <a:ext cx="22860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9766" name="Text Box 21"/>
          <p:cNvSpPr txBox="1">
            <a:spLocks noChangeArrowheads="1"/>
          </p:cNvSpPr>
          <p:nvPr/>
        </p:nvSpPr>
        <p:spPr bwMode="auto">
          <a:xfrm>
            <a:off x="1752600" y="4800601"/>
            <a:ext cx="152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Presupuesto de Capital</a:t>
            </a:r>
          </a:p>
        </p:txBody>
      </p:sp>
      <p:sp>
        <p:nvSpPr>
          <p:cNvPr id="159767" name="Text Box 22"/>
          <p:cNvSpPr txBox="1">
            <a:spLocks noChangeArrowheads="1"/>
          </p:cNvSpPr>
          <p:nvPr/>
        </p:nvSpPr>
        <p:spPr bwMode="auto">
          <a:xfrm>
            <a:off x="3429000" y="4800601"/>
            <a:ext cx="152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000">
                <a:latin typeface="Times New Roman" panose="02020603050405020304" pitchFamily="18" charset="0"/>
              </a:rPr>
              <a:t>Presupuesto de Efectivo</a:t>
            </a:r>
          </a:p>
        </p:txBody>
      </p:sp>
      <p:sp>
        <p:nvSpPr>
          <p:cNvPr id="159768" name="Text Box 23"/>
          <p:cNvSpPr txBox="1">
            <a:spLocks noChangeArrowheads="1"/>
          </p:cNvSpPr>
          <p:nvPr/>
        </p:nvSpPr>
        <p:spPr bwMode="auto">
          <a:xfrm>
            <a:off x="7620000" y="4800601"/>
            <a:ext cx="2438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s-VE" altLang="es-VE" sz="2000">
                <a:latin typeface="Times New Roman" panose="02020603050405020304" pitchFamily="18" charset="0"/>
              </a:rPr>
              <a:t>Estado Presupuestado  Flujo de Caja</a:t>
            </a:r>
          </a:p>
        </p:txBody>
      </p:sp>
      <p:sp>
        <p:nvSpPr>
          <p:cNvPr id="159769" name="Line 24"/>
          <p:cNvSpPr>
            <a:spLocks noChangeShapeType="1"/>
          </p:cNvSpPr>
          <p:nvPr/>
        </p:nvSpPr>
        <p:spPr bwMode="auto">
          <a:xfrm>
            <a:off x="3124200" y="5105400"/>
            <a:ext cx="304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9770" name="Line 25"/>
          <p:cNvSpPr>
            <a:spLocks noChangeShapeType="1"/>
          </p:cNvSpPr>
          <p:nvPr/>
        </p:nvSpPr>
        <p:spPr bwMode="auto">
          <a:xfrm>
            <a:off x="4876800" y="51054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159771" name="Line 26"/>
          <p:cNvSpPr>
            <a:spLocks noChangeShapeType="1"/>
          </p:cNvSpPr>
          <p:nvPr/>
        </p:nvSpPr>
        <p:spPr bwMode="auto">
          <a:xfrm>
            <a:off x="7162800" y="5105400"/>
            <a:ext cx="533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Tree>
    <p:extLst>
      <p:ext uri="{BB962C8B-B14F-4D97-AF65-F5344CB8AC3E}">
        <p14:creationId xmlns:p14="http://schemas.microsoft.com/office/powerpoint/2010/main" val="137648361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832E46-4E74-4DA4-89FF-16438EE4AF36}" type="slidenum">
              <a:rPr lang="es-ES" altLang="es-VE"/>
              <a:pPr eaLnBrk="1" hangingPunct="1"/>
              <a:t>154</a:t>
            </a:fld>
            <a:endParaRPr lang="es-ES" altLang="es-VE"/>
          </a:p>
        </p:txBody>
      </p:sp>
      <p:sp>
        <p:nvSpPr>
          <p:cNvPr id="160771" name="Rectangle 2"/>
          <p:cNvSpPr>
            <a:spLocks noGrp="1" noChangeArrowheads="1"/>
          </p:cNvSpPr>
          <p:nvPr>
            <p:ph type="title"/>
          </p:nvPr>
        </p:nvSpPr>
        <p:spPr/>
        <p:txBody>
          <a:bodyPr/>
          <a:lstStyle/>
          <a:p>
            <a:pPr eaLnBrk="1" hangingPunct="1"/>
            <a:r>
              <a:rPr lang="es-VE" altLang="es-VE" sz="2800"/>
              <a:t>4. PREPARACION DEL ESTADO DE GANANCIAS Y PERDIDAS Y LOS PRESUPUESTOS DE APOYO.</a:t>
            </a:r>
          </a:p>
        </p:txBody>
      </p:sp>
      <p:sp>
        <p:nvSpPr>
          <p:cNvPr id="160772" name="Text Box 3"/>
          <p:cNvSpPr txBox="1">
            <a:spLocks noChangeArrowheads="1"/>
          </p:cNvSpPr>
          <p:nvPr/>
        </p:nvSpPr>
        <p:spPr bwMode="auto">
          <a:xfrm>
            <a:off x="2286000" y="1905001"/>
            <a:ext cx="76962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EJEMPLO.</a:t>
            </a:r>
            <a:r>
              <a:rPr lang="es-VE" altLang="es-VE" sz="2400">
                <a:latin typeface="Times New Roman" panose="02020603050405020304" pitchFamily="18" charset="0"/>
              </a:rPr>
              <a:t> Supongamos un taller que utilice mano de obra especializada y aleaciones de metales para fabricar dos partes (repuestos) importantes para aviones, uno estándar y uno para trabajo pesado. Los gerentes de la empresa están listos para preparar el presupuesto maestro del próximo año. Para efectos del ejemplo se asume lo siguiente:</a:t>
            </a:r>
          </a:p>
          <a:p>
            <a:pPr>
              <a:spcBef>
                <a:spcPct val="50000"/>
              </a:spcBef>
            </a:pPr>
            <a:r>
              <a:rPr lang="es-VE" altLang="es-VE" sz="2400">
                <a:latin typeface="Times New Roman" panose="02020603050405020304" pitchFamily="18" charset="0"/>
              </a:rPr>
              <a:t>1. La única fuente de ingresos es la venta de los dos tipos de repuestos. Ingresos no asociados a las ventas, tales como intereses se asume que será igual a cero.</a:t>
            </a:r>
          </a:p>
          <a:p>
            <a:pPr>
              <a:spcBef>
                <a:spcPct val="50000"/>
              </a:spcBef>
            </a:pPr>
            <a:r>
              <a:rPr lang="es-VE" altLang="es-VE" sz="2400">
                <a:latin typeface="Times New Roman" panose="02020603050405020304" pitchFamily="18" charset="0"/>
              </a:rPr>
              <a:t>2. El inventario de trabajos en proceso es despreciable y debe ser ignorado. </a:t>
            </a:r>
          </a:p>
        </p:txBody>
      </p:sp>
    </p:spTree>
    <p:extLst>
      <p:ext uri="{BB962C8B-B14F-4D97-AF65-F5344CB8AC3E}">
        <p14:creationId xmlns:p14="http://schemas.microsoft.com/office/powerpoint/2010/main" val="192668358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A11A94-1EC4-470A-A054-BB3E148C6FB9}" type="slidenum">
              <a:rPr lang="es-ES" altLang="es-VE"/>
              <a:pPr eaLnBrk="1" hangingPunct="1"/>
              <a:t>155</a:t>
            </a:fld>
            <a:endParaRPr lang="es-ES" altLang="es-VE"/>
          </a:p>
        </p:txBody>
      </p:sp>
      <p:sp>
        <p:nvSpPr>
          <p:cNvPr id="161795" name="Rectangle 2"/>
          <p:cNvSpPr>
            <a:spLocks noGrp="1" noChangeArrowheads="1"/>
          </p:cNvSpPr>
          <p:nvPr>
            <p:ph type="title"/>
          </p:nvPr>
        </p:nvSpPr>
        <p:spPr/>
        <p:txBody>
          <a:bodyPr/>
          <a:lstStyle/>
          <a:p>
            <a:pPr eaLnBrk="1" hangingPunct="1"/>
            <a:r>
              <a:rPr lang="es-VE" altLang="es-VE" sz="2800"/>
              <a:t>4. PREPARACION DEL ESTADO DE GANANCIAS Y PERDIDAS Y LOS PRESUPUESTOS DE APOYO.</a:t>
            </a:r>
          </a:p>
        </p:txBody>
      </p:sp>
      <p:sp>
        <p:nvSpPr>
          <p:cNvPr id="161796" name="Text Box 3"/>
          <p:cNvSpPr txBox="1">
            <a:spLocks noChangeArrowheads="1"/>
          </p:cNvSpPr>
          <p:nvPr/>
        </p:nvSpPr>
        <p:spPr bwMode="auto">
          <a:xfrm>
            <a:off x="2286000" y="1905000"/>
            <a:ext cx="8382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3. Los inventarios de materiales directos y de productos terminados son costeados utilizando el método primero en entrar primero en salir.</a:t>
            </a:r>
          </a:p>
          <a:p>
            <a:pPr>
              <a:spcBef>
                <a:spcPct val="50000"/>
              </a:spcBef>
            </a:pPr>
            <a:r>
              <a:rPr lang="es-VE" altLang="es-VE" sz="2400">
                <a:latin typeface="Times New Roman" panose="02020603050405020304" pitchFamily="18" charset="0"/>
              </a:rPr>
              <a:t>4. Los costos unitarios de los materiales directos comprados y los productos terminados vendidos permanecen sin cambios a través del presupuesto del año.</a:t>
            </a:r>
          </a:p>
          <a:p>
            <a:pPr>
              <a:spcBef>
                <a:spcPct val="50000"/>
              </a:spcBef>
            </a:pPr>
            <a:r>
              <a:rPr lang="es-VE" altLang="es-VE" sz="2400">
                <a:latin typeface="Times New Roman" panose="02020603050405020304" pitchFamily="18" charset="0"/>
              </a:rPr>
              <a:t>5. Los costos variables de producción son variables con respecto a las horas de mano de obra directa. Los costos variables que no son de producción son variables con respecto a los ingresos. Ambas condiciones se establecen para simplificar el ejemplo.</a:t>
            </a:r>
          </a:p>
        </p:txBody>
      </p:sp>
    </p:spTree>
    <p:extLst>
      <p:ext uri="{BB962C8B-B14F-4D97-AF65-F5344CB8AC3E}">
        <p14:creationId xmlns:p14="http://schemas.microsoft.com/office/powerpoint/2010/main" val="32011776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E561AB-3A9A-4B69-B024-D1E5700C9EE3}" type="slidenum">
              <a:rPr lang="es-ES" altLang="es-VE"/>
              <a:pPr eaLnBrk="1" hangingPunct="1"/>
              <a:t>156</a:t>
            </a:fld>
            <a:endParaRPr lang="es-ES" altLang="es-VE"/>
          </a:p>
        </p:txBody>
      </p:sp>
      <p:sp>
        <p:nvSpPr>
          <p:cNvPr id="162819" name="Rectangle 2"/>
          <p:cNvSpPr>
            <a:spLocks noGrp="1" noChangeArrowheads="1"/>
          </p:cNvSpPr>
          <p:nvPr>
            <p:ph type="title"/>
          </p:nvPr>
        </p:nvSpPr>
        <p:spPr/>
        <p:txBody>
          <a:bodyPr/>
          <a:lstStyle/>
          <a:p>
            <a:pPr eaLnBrk="1" hangingPunct="1"/>
            <a:r>
              <a:rPr lang="es-VE" altLang="es-VE" sz="2800"/>
              <a:t>4. PREPARACION DEL ESTADO DE GANANCIAS Y PERDIDAS Y LOS PRESUPUESTOS DE APOYO. </a:t>
            </a:r>
          </a:p>
        </p:txBody>
      </p:sp>
      <p:sp>
        <p:nvSpPr>
          <p:cNvPr id="162820" name="Text Box 3"/>
          <p:cNvSpPr txBox="1">
            <a:spLocks noChangeArrowheads="1"/>
          </p:cNvSpPr>
          <p:nvPr/>
        </p:nvSpPr>
        <p:spPr bwMode="auto">
          <a:xfrm>
            <a:off x="2514600" y="1905001"/>
            <a:ext cx="7543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6. Para computar los costos inventariables, todos los costos de manufactura (fijos y variables)  son asignados utilizando una sola base de asignación: horas-hombre de mano de obra directa.</a:t>
            </a:r>
          </a:p>
          <a:p>
            <a:pPr>
              <a:spcBef>
                <a:spcPct val="50000"/>
              </a:spcBef>
            </a:pPr>
            <a:r>
              <a:rPr lang="es-VE" altLang="es-VE" sz="2400">
                <a:latin typeface="Times New Roman" panose="02020603050405020304" pitchFamily="18" charset="0"/>
              </a:rPr>
              <a:t>Después de examinar detenidamente los factores relevantes antes señalados, los ejecutivos de la empresa    pronosticaron los siguientes valores:</a:t>
            </a:r>
          </a:p>
          <a:p>
            <a:pPr>
              <a:spcBef>
                <a:spcPct val="50000"/>
              </a:spcBef>
            </a:pPr>
            <a:r>
              <a:rPr lang="es-VE" altLang="es-VE" sz="2400" u="sng">
                <a:latin typeface="Times New Roman" panose="02020603050405020304" pitchFamily="18" charset="0"/>
              </a:rPr>
              <a:t>Materiales Directos</a:t>
            </a:r>
            <a:r>
              <a:rPr lang="es-VE" altLang="es-VE" sz="2400">
                <a:latin typeface="Times New Roman" panose="02020603050405020304" pitchFamily="18" charset="0"/>
              </a:rPr>
              <a:t>                                                            Aleación 111                             $  7 / Kgr.                          Aleación 112                            $ 10 / Kgr.                           Mano de Obra Directa              $ 20 / hr-hb</a:t>
            </a:r>
          </a:p>
        </p:txBody>
      </p:sp>
    </p:spTree>
    <p:extLst>
      <p:ext uri="{BB962C8B-B14F-4D97-AF65-F5344CB8AC3E}">
        <p14:creationId xmlns:p14="http://schemas.microsoft.com/office/powerpoint/2010/main" val="5385842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ext Box 2"/>
          <p:cNvSpPr txBox="1">
            <a:spLocks noChangeArrowheads="1"/>
          </p:cNvSpPr>
          <p:nvPr/>
        </p:nvSpPr>
        <p:spPr bwMode="auto">
          <a:xfrm>
            <a:off x="2590800" y="304800"/>
            <a:ext cx="7620000" cy="747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                                                           		            Recursos Requeridos por                    Producto                             Recursos		              Regular          Trabajo Pesado</a:t>
            </a:r>
            <a:r>
              <a:rPr lang="es-VE" altLang="es-VE" sz="2400" u="sng">
                <a:latin typeface="Times New Roman" panose="02020603050405020304" pitchFamily="18" charset="0"/>
              </a:rPr>
              <a:t> </a:t>
            </a:r>
            <a:r>
              <a:rPr lang="es-VE" altLang="es-VE" sz="2400">
                <a:latin typeface="Times New Roman" panose="02020603050405020304" pitchFamily="18" charset="0"/>
              </a:rPr>
              <a:t>Aleación 111                             12 Kgrs.            12 Kgrs. Aleación 112                               6 Kgrs.              8 Kgrs.  Mano de Obra Directa                 4 Hrs.                6 Hrs.  </a:t>
            </a:r>
          </a:p>
          <a:p>
            <a:pPr>
              <a:spcBef>
                <a:spcPct val="50000"/>
              </a:spcBef>
            </a:pPr>
            <a:r>
              <a:rPr lang="es-VE" altLang="es-VE" sz="2400">
                <a:latin typeface="Times New Roman" panose="02020603050405020304" pitchFamily="18" charset="0"/>
              </a:rPr>
              <a:t>Todos los costos directos de manufactura son variables con respecto a las unidades producidas. La información siguiente tambien se refiere al próximo año:</a:t>
            </a:r>
          </a:p>
          <a:p>
            <a:pPr>
              <a:spcBef>
                <a:spcPct val="50000"/>
              </a:spcBef>
            </a:pPr>
            <a:r>
              <a:rPr lang="es-VE" altLang="es-VE" sz="2400">
                <a:latin typeface="Times New Roman" panose="02020603050405020304" pitchFamily="18" charset="0"/>
              </a:rPr>
              <a:t>                                                              Producto                                                                                                                         			               Regular         Trabajo Pesado</a:t>
            </a:r>
            <a:r>
              <a:rPr lang="es-VE" altLang="es-VE" sz="2400" u="sng">
                <a:latin typeface="Times New Roman" panose="02020603050405020304" pitchFamily="18" charset="0"/>
              </a:rPr>
              <a:t> </a:t>
            </a:r>
            <a:r>
              <a:rPr lang="es-VE" altLang="es-VE" sz="2400">
                <a:latin typeface="Times New Roman" panose="02020603050405020304" pitchFamily="18" charset="0"/>
              </a:rPr>
              <a:t>Ventas Esperadas (unidades)          5.000                 1.000   Precio Unitario de Venta                 $ 600                 $ 800   Inv. Final Esperado (unidades)        1.100                      50     Inv. Inicial (unidades).                        100                      50    Inv. Inicial en Dólares                 $ 38.400           $ 26.200</a:t>
            </a:r>
          </a:p>
          <a:p>
            <a:pPr>
              <a:spcBef>
                <a:spcPct val="50000"/>
              </a:spcBef>
            </a:pPr>
            <a:endParaRPr lang="es-VE" altLang="es-VE" sz="2400">
              <a:latin typeface="Times New Roman" panose="02020603050405020304" pitchFamily="18" charset="0"/>
            </a:endParaRPr>
          </a:p>
          <a:p>
            <a:pPr>
              <a:spcBef>
                <a:spcPct val="50000"/>
              </a:spcBef>
            </a:pPr>
            <a:endParaRPr lang="es-VE" altLang="es-VE" sz="2400">
              <a:latin typeface="Times New Roman" panose="02020603050405020304" pitchFamily="18" charset="0"/>
            </a:endParaRPr>
          </a:p>
        </p:txBody>
      </p:sp>
      <p:sp>
        <p:nvSpPr>
          <p:cNvPr id="163843" name="Line 3"/>
          <p:cNvSpPr>
            <a:spLocks noChangeShapeType="1"/>
          </p:cNvSpPr>
          <p:nvPr/>
        </p:nvSpPr>
        <p:spPr bwMode="auto">
          <a:xfrm>
            <a:off x="2514600" y="1066800"/>
            <a:ext cx="777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63844" name="Line 4"/>
          <p:cNvSpPr>
            <a:spLocks noChangeShapeType="1"/>
          </p:cNvSpPr>
          <p:nvPr/>
        </p:nvSpPr>
        <p:spPr bwMode="auto">
          <a:xfrm>
            <a:off x="2514600" y="685800"/>
            <a:ext cx="0" cy="1905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45" name="Line 5"/>
          <p:cNvSpPr>
            <a:spLocks noChangeShapeType="1"/>
          </p:cNvSpPr>
          <p:nvPr/>
        </p:nvSpPr>
        <p:spPr bwMode="auto">
          <a:xfrm>
            <a:off x="2514600" y="2590800"/>
            <a:ext cx="777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46" name="Line 6"/>
          <p:cNvSpPr>
            <a:spLocks noChangeShapeType="1"/>
          </p:cNvSpPr>
          <p:nvPr/>
        </p:nvSpPr>
        <p:spPr bwMode="auto">
          <a:xfrm flipV="1">
            <a:off x="10287000" y="609600"/>
            <a:ext cx="0" cy="1981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47" name="Line 7"/>
          <p:cNvSpPr>
            <a:spLocks noChangeShapeType="1"/>
          </p:cNvSpPr>
          <p:nvPr/>
        </p:nvSpPr>
        <p:spPr bwMode="auto">
          <a:xfrm>
            <a:off x="6248400" y="1066800"/>
            <a:ext cx="0" cy="1524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48" name="Line 8"/>
          <p:cNvSpPr>
            <a:spLocks noChangeShapeType="1"/>
          </p:cNvSpPr>
          <p:nvPr/>
        </p:nvSpPr>
        <p:spPr bwMode="auto">
          <a:xfrm>
            <a:off x="7924800" y="1066800"/>
            <a:ext cx="0" cy="1524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49" name="Line 9"/>
          <p:cNvSpPr>
            <a:spLocks noChangeShapeType="1"/>
          </p:cNvSpPr>
          <p:nvPr/>
        </p:nvSpPr>
        <p:spPr bwMode="auto">
          <a:xfrm>
            <a:off x="2514600" y="1371600"/>
            <a:ext cx="777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50" name="Line 10"/>
          <p:cNvSpPr>
            <a:spLocks noChangeShapeType="1"/>
          </p:cNvSpPr>
          <p:nvPr/>
        </p:nvSpPr>
        <p:spPr bwMode="auto">
          <a:xfrm>
            <a:off x="2514600" y="685800"/>
            <a:ext cx="777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51" name="Line 11"/>
          <p:cNvSpPr>
            <a:spLocks noChangeShapeType="1"/>
          </p:cNvSpPr>
          <p:nvPr/>
        </p:nvSpPr>
        <p:spPr bwMode="auto">
          <a:xfrm>
            <a:off x="2438400" y="40386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52" name="Line 12"/>
          <p:cNvSpPr>
            <a:spLocks noChangeShapeType="1"/>
          </p:cNvSpPr>
          <p:nvPr/>
        </p:nvSpPr>
        <p:spPr bwMode="auto">
          <a:xfrm>
            <a:off x="2438400" y="4038600"/>
            <a:ext cx="0" cy="2514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53" name="Line 13"/>
          <p:cNvSpPr>
            <a:spLocks noChangeShapeType="1"/>
          </p:cNvSpPr>
          <p:nvPr/>
        </p:nvSpPr>
        <p:spPr bwMode="auto">
          <a:xfrm>
            <a:off x="2438400" y="65532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54" name="Line 14"/>
          <p:cNvSpPr>
            <a:spLocks noChangeShapeType="1"/>
          </p:cNvSpPr>
          <p:nvPr/>
        </p:nvSpPr>
        <p:spPr bwMode="auto">
          <a:xfrm>
            <a:off x="10287000" y="4038600"/>
            <a:ext cx="0" cy="2514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55" name="Line 15"/>
          <p:cNvSpPr>
            <a:spLocks noChangeShapeType="1"/>
          </p:cNvSpPr>
          <p:nvPr/>
        </p:nvSpPr>
        <p:spPr bwMode="auto">
          <a:xfrm>
            <a:off x="6456363" y="4005263"/>
            <a:ext cx="0" cy="2514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56" name="Line 16"/>
          <p:cNvSpPr>
            <a:spLocks noChangeShapeType="1"/>
          </p:cNvSpPr>
          <p:nvPr/>
        </p:nvSpPr>
        <p:spPr bwMode="auto">
          <a:xfrm flipV="1">
            <a:off x="6383338" y="4419601"/>
            <a:ext cx="3903662" cy="17463"/>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57" name="Line 17"/>
          <p:cNvSpPr>
            <a:spLocks noChangeShapeType="1"/>
          </p:cNvSpPr>
          <p:nvPr/>
        </p:nvSpPr>
        <p:spPr bwMode="auto">
          <a:xfrm>
            <a:off x="8001000" y="4419600"/>
            <a:ext cx="0" cy="2133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3858" name="Line 18"/>
          <p:cNvSpPr>
            <a:spLocks noChangeShapeType="1"/>
          </p:cNvSpPr>
          <p:nvPr/>
        </p:nvSpPr>
        <p:spPr bwMode="auto">
          <a:xfrm>
            <a:off x="6383338" y="4724400"/>
            <a:ext cx="3903662"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328218271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53E92B-7B89-4570-AB5B-F91C9E0B3279}" type="slidenum">
              <a:rPr lang="es-ES" altLang="es-VE"/>
              <a:pPr eaLnBrk="1" hangingPunct="1"/>
              <a:t>158</a:t>
            </a:fld>
            <a:endParaRPr lang="es-ES" altLang="es-VE"/>
          </a:p>
        </p:txBody>
      </p:sp>
      <p:sp>
        <p:nvSpPr>
          <p:cNvPr id="164867" name="Text Box 2"/>
          <p:cNvSpPr txBox="1">
            <a:spLocks noChangeArrowheads="1"/>
          </p:cNvSpPr>
          <p:nvPr/>
        </p:nvSpPr>
        <p:spPr bwMode="auto">
          <a:xfrm>
            <a:off x="2063750" y="1628775"/>
            <a:ext cx="82296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                                                       MATERIALES DIRECTOS         </a:t>
            </a:r>
          </a:p>
          <a:p>
            <a:pPr>
              <a:spcBef>
                <a:spcPct val="50000"/>
              </a:spcBef>
            </a:pPr>
            <a:r>
              <a:rPr lang="es-VE" altLang="es-VE" sz="2400">
                <a:latin typeface="Times New Roman" panose="02020603050405020304" pitchFamily="18" charset="0"/>
              </a:rPr>
              <a:t>INVENTARIOS                            Aleación 111    Aleación 112 Inv. Inicial (kilogramos)                       7.000                6.000       Inv. Final Esperado (kilogramos)         8.000                2.000        </a:t>
            </a:r>
          </a:p>
          <a:p>
            <a:pPr>
              <a:spcBef>
                <a:spcPct val="50000"/>
              </a:spcBef>
            </a:pP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  </a:t>
            </a:r>
            <a:endParaRPr lang="es-VE" altLang="es-VE" sz="2400" u="sng">
              <a:latin typeface="Times New Roman" panose="02020603050405020304" pitchFamily="18" charset="0"/>
            </a:endParaRPr>
          </a:p>
        </p:txBody>
      </p:sp>
      <p:sp>
        <p:nvSpPr>
          <p:cNvPr id="164868" name="Line 3"/>
          <p:cNvSpPr>
            <a:spLocks noChangeShapeType="1"/>
          </p:cNvSpPr>
          <p:nvPr/>
        </p:nvSpPr>
        <p:spPr bwMode="auto">
          <a:xfrm>
            <a:off x="2063750" y="1700213"/>
            <a:ext cx="0" cy="1600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4869" name="Line 4"/>
          <p:cNvSpPr>
            <a:spLocks noChangeShapeType="1"/>
          </p:cNvSpPr>
          <p:nvPr/>
        </p:nvSpPr>
        <p:spPr bwMode="auto">
          <a:xfrm>
            <a:off x="2063750" y="3284538"/>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4870" name="Line 5"/>
          <p:cNvSpPr>
            <a:spLocks noChangeShapeType="1"/>
          </p:cNvSpPr>
          <p:nvPr/>
        </p:nvSpPr>
        <p:spPr bwMode="auto">
          <a:xfrm>
            <a:off x="2063750" y="1700213"/>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4871" name="Line 6"/>
          <p:cNvSpPr>
            <a:spLocks noChangeShapeType="1"/>
          </p:cNvSpPr>
          <p:nvPr/>
        </p:nvSpPr>
        <p:spPr bwMode="auto">
          <a:xfrm>
            <a:off x="10056813" y="1700213"/>
            <a:ext cx="0" cy="1600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4872" name="Line 7"/>
          <p:cNvSpPr>
            <a:spLocks noChangeShapeType="1"/>
          </p:cNvSpPr>
          <p:nvPr/>
        </p:nvSpPr>
        <p:spPr bwMode="auto">
          <a:xfrm>
            <a:off x="6240463" y="1700213"/>
            <a:ext cx="0" cy="1600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4873" name="Line 8"/>
          <p:cNvSpPr>
            <a:spLocks noChangeShapeType="1"/>
          </p:cNvSpPr>
          <p:nvPr/>
        </p:nvSpPr>
        <p:spPr bwMode="auto">
          <a:xfrm>
            <a:off x="8040688" y="2133600"/>
            <a:ext cx="0" cy="1150938"/>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4874" name="Line 9"/>
          <p:cNvSpPr>
            <a:spLocks noChangeShapeType="1"/>
          </p:cNvSpPr>
          <p:nvPr/>
        </p:nvSpPr>
        <p:spPr bwMode="auto">
          <a:xfrm>
            <a:off x="6240464" y="2133600"/>
            <a:ext cx="3830637"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4875" name="Line 10"/>
          <p:cNvSpPr>
            <a:spLocks noChangeShapeType="1"/>
          </p:cNvSpPr>
          <p:nvPr/>
        </p:nvSpPr>
        <p:spPr bwMode="auto">
          <a:xfrm>
            <a:off x="2063750" y="2636838"/>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412304476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ext Box 2"/>
          <p:cNvSpPr txBox="1">
            <a:spLocks noChangeArrowheads="1"/>
          </p:cNvSpPr>
          <p:nvPr/>
        </p:nvSpPr>
        <p:spPr bwMode="auto">
          <a:xfrm>
            <a:off x="2209800" y="228601"/>
            <a:ext cx="80772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Al nivel de operaciones esperado, la gerencia estima que los costos por concepto de carga fabril serán los siguientes:</a:t>
            </a:r>
          </a:p>
          <a:p>
            <a:pPr>
              <a:spcBef>
                <a:spcPct val="50000"/>
              </a:spcBef>
            </a:pPr>
            <a:r>
              <a:rPr lang="es-VE" altLang="es-VE" sz="2400" u="sng">
                <a:latin typeface="Times New Roman" panose="02020603050405020304" pitchFamily="18" charset="0"/>
              </a:rPr>
              <a:t>Variables:</a:t>
            </a:r>
            <a:r>
              <a:rPr lang="es-VE" altLang="es-VE" sz="2400">
                <a:latin typeface="Times New Roman" panose="02020603050405020304" pitchFamily="18" charset="0"/>
              </a:rPr>
              <a:t>                                                                                 Suministros                                       $   90.000                              Mano de Obra Indirecta                       210.000                          Otros Costos de Manufactura              300.000                           Electricidad                                          120.000                          Mantenimiento                                       </a:t>
            </a:r>
            <a:r>
              <a:rPr lang="es-VE" altLang="es-VE" sz="2400" u="sng">
                <a:latin typeface="Times New Roman" panose="02020603050405020304" pitchFamily="18" charset="0"/>
              </a:rPr>
              <a:t>60.000</a:t>
            </a:r>
            <a:r>
              <a:rPr lang="es-VE" altLang="es-VE" sz="2400">
                <a:latin typeface="Times New Roman" panose="02020603050405020304" pitchFamily="18" charset="0"/>
              </a:rPr>
              <a:t>          $ 780.000                                               </a:t>
            </a:r>
          </a:p>
          <a:p>
            <a:pPr>
              <a:spcBef>
                <a:spcPct val="50000"/>
              </a:spcBef>
            </a:pPr>
            <a:r>
              <a:rPr lang="es-VE" altLang="es-VE" sz="2400" u="sng">
                <a:latin typeface="Times New Roman" panose="02020603050405020304" pitchFamily="18" charset="0"/>
              </a:rPr>
              <a:t>Fijos:</a:t>
            </a:r>
            <a:r>
              <a:rPr lang="es-VE" altLang="es-VE" sz="2400">
                <a:latin typeface="Times New Roman" panose="02020603050405020304" pitchFamily="18" charset="0"/>
              </a:rPr>
              <a:t>                                                                                         Depreciación                                     $ 220.000                           Derecho de Frente                                  50.000                               Seguros                                                   10.000                              Supervisión                                           100.000                               Electricidad                                             22.000                           Mantenimiento                                        </a:t>
            </a:r>
            <a:r>
              <a:rPr lang="es-VE" altLang="es-VE" sz="2400" u="sng">
                <a:latin typeface="Times New Roman" panose="02020603050405020304" pitchFamily="18" charset="0"/>
              </a:rPr>
              <a:t>18.000</a:t>
            </a:r>
            <a:r>
              <a:rPr lang="es-VE" altLang="es-VE" sz="2400">
                <a:latin typeface="Times New Roman" panose="02020603050405020304" pitchFamily="18" charset="0"/>
              </a:rPr>
              <a:t>      $  </a:t>
            </a:r>
            <a:r>
              <a:rPr lang="es-VE" altLang="es-VE" sz="2400" u="sng">
                <a:latin typeface="Times New Roman" panose="02020603050405020304" pitchFamily="18" charset="0"/>
              </a:rPr>
              <a:t>  420.000</a:t>
            </a:r>
            <a:r>
              <a:rPr lang="es-VE" altLang="es-VE" sz="2400">
                <a:latin typeface="Times New Roman" panose="02020603050405020304" pitchFamily="18" charset="0"/>
              </a:rPr>
              <a:t> Total  Carga Fabril                                                   </a:t>
            </a:r>
            <a:r>
              <a:rPr lang="es-VE" altLang="es-VE" sz="2400" u="sng">
                <a:latin typeface="Times New Roman" panose="02020603050405020304" pitchFamily="18" charset="0"/>
              </a:rPr>
              <a:t>$ 1.200.000</a:t>
            </a:r>
          </a:p>
        </p:txBody>
      </p:sp>
    </p:spTree>
    <p:extLst>
      <p:ext uri="{BB962C8B-B14F-4D97-AF65-F5344CB8AC3E}">
        <p14:creationId xmlns:p14="http://schemas.microsoft.com/office/powerpoint/2010/main" val="1516172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2819400" y="990601"/>
            <a:ext cx="6477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en-US" altLang="es-VE" sz="2000">
              <a:latin typeface="Times New Roman" panose="02020603050405020304" pitchFamily="18" charset="0"/>
            </a:endParaRPr>
          </a:p>
          <a:p>
            <a:pPr algn="ctr">
              <a:spcBef>
                <a:spcPct val="50000"/>
              </a:spcBef>
            </a:pPr>
            <a:endParaRPr lang="en-US" altLang="es-VE" sz="2000">
              <a:latin typeface="Times New Roman" panose="02020603050405020304" pitchFamily="18" charset="0"/>
            </a:endParaRPr>
          </a:p>
        </p:txBody>
      </p:sp>
      <p:sp>
        <p:nvSpPr>
          <p:cNvPr id="23555" name="Text Box 3"/>
          <p:cNvSpPr txBox="1">
            <a:spLocks noChangeArrowheads="1"/>
          </p:cNvSpPr>
          <p:nvPr/>
        </p:nvSpPr>
        <p:spPr bwMode="auto">
          <a:xfrm>
            <a:off x="2590800" y="533400"/>
            <a:ext cx="7086600" cy="12001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dirty="0">
                <a:solidFill>
                  <a:schemeClr val="tx2"/>
                </a:solidFill>
                <a:effectLst>
                  <a:outerShdw blurRad="38100" dist="38100" dir="2700000" algn="tl">
                    <a:srgbClr val="C0C0C0"/>
                  </a:outerShdw>
                </a:effectLst>
                <a:latin typeface="Times New Roman" pitchFamily="18" charset="0"/>
                <a:cs typeface="Arial" charset="0"/>
              </a:rPr>
              <a:t>INGENIERÍA Y CONTABILIDAD DE COSTOS</a:t>
            </a:r>
          </a:p>
        </p:txBody>
      </p:sp>
      <p:sp>
        <p:nvSpPr>
          <p:cNvPr id="23556" name="Text Box 4"/>
          <p:cNvSpPr txBox="1">
            <a:spLocks noChangeArrowheads="1"/>
          </p:cNvSpPr>
          <p:nvPr/>
        </p:nvSpPr>
        <p:spPr bwMode="auto">
          <a:xfrm>
            <a:off x="4419600" y="2355850"/>
            <a:ext cx="33528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effectLst>
                  <a:outerShdw blurRad="38100" dist="38100" dir="2700000" algn="tl">
                    <a:srgbClr val="C0C0C0"/>
                  </a:outerShdw>
                </a:effectLst>
                <a:latin typeface="Times New Roman" pitchFamily="18" charset="0"/>
                <a:cs typeface="Arial" charset="0"/>
              </a:rPr>
              <a:t>TEMA 2</a:t>
            </a:r>
            <a:endParaRPr lang="en-US" sz="2400">
              <a:effectLst>
                <a:outerShdw blurRad="38100" dist="38100" dir="2700000" algn="tl">
                  <a:srgbClr val="C0C0C0"/>
                </a:outerShdw>
              </a:effectLst>
              <a:latin typeface="Times New Roman" pitchFamily="18" charset="0"/>
              <a:cs typeface="Arial" charset="0"/>
            </a:endParaRPr>
          </a:p>
        </p:txBody>
      </p:sp>
      <p:sp>
        <p:nvSpPr>
          <p:cNvPr id="23557" name="Text Box 5"/>
          <p:cNvSpPr txBox="1">
            <a:spLocks noChangeArrowheads="1"/>
          </p:cNvSpPr>
          <p:nvPr/>
        </p:nvSpPr>
        <p:spPr bwMode="auto">
          <a:xfrm>
            <a:off x="2209800" y="3651250"/>
            <a:ext cx="7848600" cy="579438"/>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3200">
                <a:effectLst>
                  <a:outerShdw blurRad="38100" dist="38100" dir="2700000" algn="tl">
                    <a:srgbClr val="C0C0C0"/>
                  </a:outerShdw>
                </a:effectLst>
                <a:latin typeface="Times New Roman" pitchFamily="18" charset="0"/>
                <a:cs typeface="Arial" charset="0"/>
              </a:rPr>
              <a:t>EL BALANCE GENERAL</a:t>
            </a:r>
            <a:endParaRPr lang="es-ES" sz="3200">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364076852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3CFB6C7-DA00-4900-B8C5-9326C26A80F0}" type="slidenum">
              <a:rPr lang="es-ES" altLang="es-VE"/>
              <a:pPr eaLnBrk="1" hangingPunct="1"/>
              <a:t>160</a:t>
            </a:fld>
            <a:endParaRPr lang="es-ES" altLang="es-VE"/>
          </a:p>
        </p:txBody>
      </p:sp>
      <p:sp>
        <p:nvSpPr>
          <p:cNvPr id="166915" name="Text Box 2"/>
          <p:cNvSpPr txBox="1">
            <a:spLocks noChangeArrowheads="1"/>
          </p:cNvSpPr>
          <p:nvPr/>
        </p:nvSpPr>
        <p:spPr bwMode="auto">
          <a:xfrm>
            <a:off x="2057400" y="609601"/>
            <a:ext cx="83820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Otros Costos (No son de Producción)</a:t>
            </a:r>
            <a:r>
              <a:rPr lang="es-VE" altLang="es-VE" sz="2400">
                <a:latin typeface="Times New Roman" panose="02020603050405020304" pitchFamily="18" charset="0"/>
              </a:rPr>
              <a:t>                                    </a:t>
            </a:r>
            <a:r>
              <a:rPr lang="es-VE" altLang="es-VE" sz="2400" u="sng">
                <a:latin typeface="Times New Roman" panose="02020603050405020304" pitchFamily="18" charset="0"/>
              </a:rPr>
              <a:t>Variables:</a:t>
            </a:r>
            <a:r>
              <a:rPr lang="es-VE" altLang="es-VE" sz="2400">
                <a:latin typeface="Times New Roman" panose="02020603050405020304" pitchFamily="18" charset="0"/>
              </a:rPr>
              <a:t>                                                                                       I.&amp; D.- Diseño Productos                $  76.000                         Mercadeo                                           133.000                              Distribución                                         66.500                          Servicio al Cliente                               47.500                           Administración                                  </a:t>
            </a:r>
            <a:r>
              <a:rPr lang="es-VE" altLang="es-VE" sz="2400" u="sng">
                <a:latin typeface="Times New Roman" panose="02020603050405020304" pitchFamily="18" charset="0"/>
              </a:rPr>
              <a:t>152.000</a:t>
            </a:r>
            <a:r>
              <a:rPr lang="es-VE" altLang="es-VE" sz="2400">
                <a:latin typeface="Times New Roman" panose="02020603050405020304" pitchFamily="18" charset="0"/>
              </a:rPr>
              <a:t>              $  475.000</a:t>
            </a:r>
          </a:p>
          <a:p>
            <a:pPr>
              <a:spcBef>
                <a:spcPct val="50000"/>
              </a:spcBef>
            </a:pPr>
            <a:r>
              <a:rPr lang="es-VE" altLang="es-VE" sz="2400" u="sng">
                <a:latin typeface="Times New Roman" panose="02020603050405020304" pitchFamily="18" charset="0"/>
              </a:rPr>
              <a:t>Fijos:</a:t>
            </a:r>
            <a:r>
              <a:rPr lang="es-VE" altLang="es-VE" sz="2400">
                <a:latin typeface="Times New Roman" panose="02020603050405020304" pitchFamily="18" charset="0"/>
              </a:rPr>
              <a:t>                                                                                                 I. &amp; D.-Diseño Productos                   $  60.000                            Mercadeo                                                67.000                            Distribución                                            33.500                              Servicio al Cliente                                  12.500                        Administración                                     </a:t>
            </a:r>
            <a:r>
              <a:rPr lang="es-VE" altLang="es-VE" sz="2400" u="sng">
                <a:latin typeface="Times New Roman" panose="02020603050405020304" pitchFamily="18" charset="0"/>
              </a:rPr>
              <a:t>222.000</a:t>
            </a:r>
            <a:r>
              <a:rPr lang="es-VE" altLang="es-VE" sz="2400">
                <a:latin typeface="Times New Roman" panose="02020603050405020304" pitchFamily="18" charset="0"/>
              </a:rPr>
              <a:t>               </a:t>
            </a:r>
            <a:r>
              <a:rPr lang="es-VE" altLang="es-VE" sz="2400" u="sng">
                <a:latin typeface="Times New Roman" panose="02020603050405020304" pitchFamily="18" charset="0"/>
              </a:rPr>
              <a:t>395.000</a:t>
            </a:r>
            <a:r>
              <a:rPr lang="es-VE" altLang="es-VE" sz="2400">
                <a:latin typeface="Times New Roman" panose="02020603050405020304" pitchFamily="18" charset="0"/>
              </a:rPr>
              <a:t>     Total Otros Costos                                                        </a:t>
            </a:r>
            <a:r>
              <a:rPr lang="es-VE" altLang="es-VE" sz="2400" u="sng">
                <a:latin typeface="Times New Roman" panose="02020603050405020304" pitchFamily="18" charset="0"/>
              </a:rPr>
              <a:t>$  870.000     </a:t>
            </a:r>
          </a:p>
        </p:txBody>
      </p:sp>
    </p:spTree>
    <p:extLst>
      <p:ext uri="{BB962C8B-B14F-4D97-AF65-F5344CB8AC3E}">
        <p14:creationId xmlns:p14="http://schemas.microsoft.com/office/powerpoint/2010/main" val="291944460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5D6331-B6FB-4467-98D1-BF7639DD7E09}" type="slidenum">
              <a:rPr lang="es-ES" altLang="es-VE"/>
              <a:pPr eaLnBrk="1" hangingPunct="1"/>
              <a:t>161</a:t>
            </a:fld>
            <a:endParaRPr lang="es-ES" altLang="es-VE"/>
          </a:p>
        </p:txBody>
      </p:sp>
      <p:sp>
        <p:nvSpPr>
          <p:cNvPr id="167939" name="Text Box 2"/>
          <p:cNvSpPr txBox="1">
            <a:spLocks noChangeArrowheads="1"/>
          </p:cNvSpPr>
          <p:nvPr/>
        </p:nvSpPr>
        <p:spPr bwMode="auto">
          <a:xfrm>
            <a:off x="2133600" y="1066800"/>
            <a:ext cx="83058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La tarea es preparar el Estado de Ganancias y Pérdidas para el próximo año. Para ello es necesario preparar los presupuestos siguientes:                                                                                          1. Presupuesto de ventas ( de ingresos).                                                                   2. Presupuesto de producción.(en unidades).                                   3. Presupuesto de uso y de compras de materiales directos.           4. Presupuesto de costos de mano de obra directa.                           5. Presupuesto de carga fabril.				        6. Presupuesto de inventarios finales.                                             7. Presupuesto del costo de venta.                                                   8. Presupuesto de otros costos. (que no son de producción).</a:t>
            </a:r>
          </a:p>
        </p:txBody>
      </p:sp>
    </p:spTree>
    <p:extLst>
      <p:ext uri="{BB962C8B-B14F-4D97-AF65-F5344CB8AC3E}">
        <p14:creationId xmlns:p14="http://schemas.microsoft.com/office/powerpoint/2010/main" val="188150368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F253950-E1AB-4B15-9884-299F620250DA}" type="slidenum">
              <a:rPr lang="es-ES" altLang="es-VE"/>
              <a:pPr eaLnBrk="1" hangingPunct="1"/>
              <a:t>162</a:t>
            </a:fld>
            <a:endParaRPr lang="es-ES" altLang="es-VE"/>
          </a:p>
        </p:txBody>
      </p:sp>
      <p:sp>
        <p:nvSpPr>
          <p:cNvPr id="168963" name="Rectangle 2"/>
          <p:cNvSpPr>
            <a:spLocks noChangeArrowheads="1"/>
          </p:cNvSpPr>
          <p:nvPr/>
        </p:nvSpPr>
        <p:spPr bwMode="auto">
          <a:xfrm>
            <a:off x="2590800" y="1192213"/>
            <a:ext cx="77724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LOS PRESUPUESTOS DE APOYO</a:t>
            </a:r>
            <a:endParaRPr lang="es-VE" altLang="es-VE" sz="2400">
              <a:latin typeface="Times New Roman" panose="02020603050405020304" pitchFamily="18" charset="0"/>
            </a:endParaRPr>
          </a:p>
          <a:p>
            <a:pPr>
              <a:spcBef>
                <a:spcPct val="50000"/>
              </a:spcBef>
            </a:pPr>
            <a:r>
              <a:rPr lang="es-VE" altLang="es-VE" sz="2400" u="sng">
                <a:latin typeface="Times New Roman" panose="02020603050405020304" pitchFamily="18" charset="0"/>
              </a:rPr>
              <a:t>Paso 1:  Presupuesto de Ventas. (de ingresos).    </a:t>
            </a: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Producto               Unidades  Precio Unitario         Total</a:t>
            </a:r>
            <a:r>
              <a:rPr lang="es-VE" altLang="es-VE" sz="2400" u="sng">
                <a:latin typeface="Times New Roman" panose="02020603050405020304" pitchFamily="18" charset="0"/>
              </a:rPr>
              <a:t>       </a:t>
            </a:r>
            <a:r>
              <a:rPr lang="es-VE" altLang="es-VE" sz="2400">
                <a:latin typeface="Times New Roman" panose="02020603050405020304" pitchFamily="18" charset="0"/>
              </a:rPr>
              <a:t>Estándar                     5.000          $ 600            $ 3.000.000  Trabajo Pesado          1.000             800                  800.000   Total                                                                   $ 3.800.000</a:t>
            </a:r>
          </a:p>
        </p:txBody>
      </p:sp>
      <p:sp>
        <p:nvSpPr>
          <p:cNvPr id="168964" name="Line 3"/>
          <p:cNvSpPr>
            <a:spLocks noChangeShapeType="1"/>
          </p:cNvSpPr>
          <p:nvPr/>
        </p:nvSpPr>
        <p:spPr bwMode="auto">
          <a:xfrm>
            <a:off x="2438400" y="2286000"/>
            <a:ext cx="0" cy="1524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8965" name="Line 4"/>
          <p:cNvSpPr>
            <a:spLocks noChangeShapeType="1"/>
          </p:cNvSpPr>
          <p:nvPr/>
        </p:nvSpPr>
        <p:spPr bwMode="auto">
          <a:xfrm>
            <a:off x="2438400" y="22860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8966" name="Line 5"/>
          <p:cNvSpPr>
            <a:spLocks noChangeShapeType="1"/>
          </p:cNvSpPr>
          <p:nvPr/>
        </p:nvSpPr>
        <p:spPr bwMode="auto">
          <a:xfrm>
            <a:off x="2438400" y="38100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8967" name="Line 6"/>
          <p:cNvSpPr>
            <a:spLocks noChangeShapeType="1"/>
          </p:cNvSpPr>
          <p:nvPr/>
        </p:nvSpPr>
        <p:spPr bwMode="auto">
          <a:xfrm>
            <a:off x="10287000" y="2286000"/>
            <a:ext cx="0" cy="1524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8968" name="Line 7"/>
          <p:cNvSpPr>
            <a:spLocks noChangeShapeType="1"/>
          </p:cNvSpPr>
          <p:nvPr/>
        </p:nvSpPr>
        <p:spPr bwMode="auto">
          <a:xfrm>
            <a:off x="4724400" y="2286000"/>
            <a:ext cx="0" cy="1143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8969" name="Line 8"/>
          <p:cNvSpPr>
            <a:spLocks noChangeShapeType="1"/>
          </p:cNvSpPr>
          <p:nvPr/>
        </p:nvSpPr>
        <p:spPr bwMode="auto">
          <a:xfrm>
            <a:off x="6172200" y="2286000"/>
            <a:ext cx="0" cy="1143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8970" name="Line 9"/>
          <p:cNvSpPr>
            <a:spLocks noChangeShapeType="1"/>
          </p:cNvSpPr>
          <p:nvPr/>
        </p:nvSpPr>
        <p:spPr bwMode="auto">
          <a:xfrm>
            <a:off x="2438400" y="26670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8971" name="Line 10"/>
          <p:cNvSpPr>
            <a:spLocks noChangeShapeType="1"/>
          </p:cNvSpPr>
          <p:nvPr/>
        </p:nvSpPr>
        <p:spPr bwMode="auto">
          <a:xfrm>
            <a:off x="8153400" y="2286000"/>
            <a:ext cx="0" cy="1524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8972" name="Line 11"/>
          <p:cNvSpPr>
            <a:spLocks noChangeShapeType="1"/>
          </p:cNvSpPr>
          <p:nvPr/>
        </p:nvSpPr>
        <p:spPr bwMode="auto">
          <a:xfrm>
            <a:off x="2438400" y="34290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313063066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6224740-38D4-4009-8BE7-D12FEC007E35}" type="slidenum">
              <a:rPr lang="es-ES" altLang="es-VE"/>
              <a:pPr eaLnBrk="1" hangingPunct="1"/>
              <a:t>163</a:t>
            </a:fld>
            <a:endParaRPr lang="es-ES" altLang="es-VE"/>
          </a:p>
        </p:txBody>
      </p:sp>
      <p:sp>
        <p:nvSpPr>
          <p:cNvPr id="169987" name="Text Box 2"/>
          <p:cNvSpPr txBox="1">
            <a:spLocks noChangeArrowheads="1"/>
          </p:cNvSpPr>
          <p:nvPr/>
        </p:nvSpPr>
        <p:spPr bwMode="auto">
          <a:xfrm>
            <a:off x="2133600" y="1447800"/>
            <a:ext cx="82296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2:  Presupuesto de Producción (en unidades)</a:t>
            </a:r>
          </a:p>
          <a:p>
            <a:pPr>
              <a:spcBef>
                <a:spcPct val="50000"/>
              </a:spcBef>
            </a:pPr>
            <a:r>
              <a:rPr lang="es-VE" altLang="es-VE" sz="2400">
                <a:latin typeface="Times New Roman" panose="02020603050405020304" pitchFamily="18" charset="0"/>
              </a:rPr>
              <a:t>                                                                                                                                                        						Producto                                                                         				       Estándar        Trabajo Pesado</a:t>
            </a:r>
            <a:r>
              <a:rPr lang="es-VE" altLang="es-VE" sz="2400" u="sng">
                <a:latin typeface="Times New Roman" panose="02020603050405020304" pitchFamily="18" charset="0"/>
              </a:rPr>
              <a:t>  </a:t>
            </a:r>
            <a:r>
              <a:rPr lang="es-VE" altLang="es-VE" sz="2400">
                <a:latin typeface="Times New Roman" panose="02020603050405020304" pitchFamily="18" charset="0"/>
              </a:rPr>
              <a:t>Ventas Presupuestadas                     5.000                  1.000          Más: Inventario Final Esperado       1.100                       50           Total Requerido                                6.100                  1.050         Menos: Inventario Inicial                  (100)                      (50)</a:t>
            </a:r>
            <a:r>
              <a:rPr lang="es-VE" altLang="es-VE" sz="2400" u="sng">
                <a:latin typeface="Times New Roman" panose="02020603050405020304" pitchFamily="18" charset="0"/>
              </a:rPr>
              <a:t>   </a:t>
            </a:r>
            <a:r>
              <a:rPr lang="es-VE" altLang="es-VE" sz="2400">
                <a:latin typeface="Times New Roman" panose="02020603050405020304" pitchFamily="18" charset="0"/>
              </a:rPr>
              <a:t> Unidades a Producir                          </a:t>
            </a:r>
            <a:r>
              <a:rPr lang="es-VE" altLang="es-VE" sz="2400" u="sng">
                <a:latin typeface="Times New Roman" panose="02020603050405020304" pitchFamily="18" charset="0"/>
              </a:rPr>
              <a:t>6.000</a:t>
            </a:r>
            <a:r>
              <a:rPr lang="es-VE" altLang="es-VE" sz="2400">
                <a:latin typeface="Times New Roman" panose="02020603050405020304" pitchFamily="18" charset="0"/>
              </a:rPr>
              <a:t>                  </a:t>
            </a:r>
            <a:r>
              <a:rPr lang="es-VE" altLang="es-VE" sz="2400" u="sng">
                <a:latin typeface="Times New Roman" panose="02020603050405020304" pitchFamily="18" charset="0"/>
              </a:rPr>
              <a:t>1.000</a:t>
            </a:r>
            <a:endParaRPr lang="es-VE" altLang="es-VE" sz="2400">
              <a:latin typeface="Times New Roman" panose="02020603050405020304" pitchFamily="18" charset="0"/>
            </a:endParaRPr>
          </a:p>
        </p:txBody>
      </p:sp>
      <p:sp>
        <p:nvSpPr>
          <p:cNvPr id="169988" name="Line 3"/>
          <p:cNvSpPr>
            <a:spLocks noChangeShapeType="1"/>
          </p:cNvSpPr>
          <p:nvPr/>
        </p:nvSpPr>
        <p:spPr bwMode="auto">
          <a:xfrm>
            <a:off x="1981200" y="22098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9989" name="Line 4"/>
          <p:cNvSpPr>
            <a:spLocks noChangeShapeType="1"/>
          </p:cNvSpPr>
          <p:nvPr/>
        </p:nvSpPr>
        <p:spPr bwMode="auto">
          <a:xfrm>
            <a:off x="1981200" y="5105400"/>
            <a:ext cx="8305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9990" name="Line 5"/>
          <p:cNvSpPr>
            <a:spLocks noChangeShapeType="1"/>
          </p:cNvSpPr>
          <p:nvPr/>
        </p:nvSpPr>
        <p:spPr bwMode="auto">
          <a:xfrm>
            <a:off x="1981200" y="2209800"/>
            <a:ext cx="822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9991" name="Line 6"/>
          <p:cNvSpPr>
            <a:spLocks noChangeShapeType="1"/>
          </p:cNvSpPr>
          <p:nvPr/>
        </p:nvSpPr>
        <p:spPr bwMode="auto">
          <a:xfrm>
            <a:off x="10210800" y="22098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9992" name="Line 7"/>
          <p:cNvSpPr>
            <a:spLocks noChangeShapeType="1"/>
          </p:cNvSpPr>
          <p:nvPr/>
        </p:nvSpPr>
        <p:spPr bwMode="auto">
          <a:xfrm>
            <a:off x="6172200" y="2743200"/>
            <a:ext cx="403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9993" name="Line 8"/>
          <p:cNvSpPr>
            <a:spLocks noChangeShapeType="1"/>
          </p:cNvSpPr>
          <p:nvPr/>
        </p:nvSpPr>
        <p:spPr bwMode="auto">
          <a:xfrm>
            <a:off x="6172200" y="3124200"/>
            <a:ext cx="403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9994" name="Line 9"/>
          <p:cNvSpPr>
            <a:spLocks noChangeShapeType="1"/>
          </p:cNvSpPr>
          <p:nvPr/>
        </p:nvSpPr>
        <p:spPr bwMode="auto">
          <a:xfrm>
            <a:off x="6172200" y="22098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9995" name="Line 10"/>
          <p:cNvSpPr>
            <a:spLocks noChangeShapeType="1"/>
          </p:cNvSpPr>
          <p:nvPr/>
        </p:nvSpPr>
        <p:spPr bwMode="auto">
          <a:xfrm>
            <a:off x="7924800" y="2743200"/>
            <a:ext cx="0" cy="2362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9996" name="Line 11"/>
          <p:cNvSpPr>
            <a:spLocks noChangeShapeType="1"/>
          </p:cNvSpPr>
          <p:nvPr/>
        </p:nvSpPr>
        <p:spPr bwMode="auto">
          <a:xfrm>
            <a:off x="1981200" y="3810000"/>
            <a:ext cx="822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69997" name="Line 12"/>
          <p:cNvSpPr>
            <a:spLocks noChangeShapeType="1"/>
          </p:cNvSpPr>
          <p:nvPr/>
        </p:nvSpPr>
        <p:spPr bwMode="auto">
          <a:xfrm>
            <a:off x="1981200" y="4572000"/>
            <a:ext cx="822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55217365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1981200" y="457201"/>
            <a:ext cx="8305800" cy="6924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3A: Presupuesto de Materiales Directos A Usar (Kgrs. Y $)</a:t>
            </a: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                                                              Material                         </a:t>
            </a:r>
          </a:p>
          <a:p>
            <a:pPr>
              <a:spcBef>
                <a:spcPct val="50000"/>
              </a:spcBef>
            </a:pPr>
            <a:r>
              <a:rPr lang="es-VE" altLang="es-VE" sz="2400">
                <a:latin typeface="Times New Roman" panose="02020603050405020304" pitchFamily="18" charset="0"/>
              </a:rPr>
              <a:t>                                                     Al. 111      Al. 112       Total</a:t>
            </a:r>
            <a:r>
              <a:rPr lang="es-VE" altLang="es-VE" sz="2400" u="sng">
                <a:latin typeface="Times New Roman" panose="02020603050405020304" pitchFamily="18" charset="0"/>
              </a:rPr>
              <a:t>      </a:t>
            </a:r>
            <a:r>
              <a:rPr lang="es-VE" altLang="es-VE" sz="2400">
                <a:latin typeface="Times New Roman" panose="02020603050405020304" pitchFamily="18" charset="0"/>
              </a:rPr>
              <a:t>M.D. Unidades Estándar             72.000        36.000                    M.D. Unidades Trab. Pesado      12.000          8.000                 Total M.D. (kilogramos)             84.000         44.000                 M.D.a ser usados procedentes                                                         del inventario inicial                      7.000          6.000                     Multiplicado por costo I.I.         $         7      $       10                 Costos M.D. I.I.                         $ 49.000     $ 60.000     $ 109.000 M.D. a usar que debe ser                                                                   comprado (unidades)                    77.000        38.000                    Multiplicado por costo de                                                                compra                                        $          7     $       10                  Costo M.D. por compras            $539.000    $380.000  $   919.000 Costo total M.D. a ser usados    $588.000    $440.000  $ 1.028.000                                       </a:t>
            </a:r>
          </a:p>
          <a:p>
            <a:pPr>
              <a:spcBef>
                <a:spcPct val="50000"/>
              </a:spcBef>
            </a:pPr>
            <a:r>
              <a:rPr lang="es-VE" altLang="es-VE" sz="2400">
                <a:latin typeface="Times New Roman" panose="02020603050405020304" pitchFamily="18" charset="0"/>
              </a:rPr>
              <a:t>                                                                         </a:t>
            </a:r>
          </a:p>
        </p:txBody>
      </p:sp>
      <p:sp>
        <p:nvSpPr>
          <p:cNvPr id="171011" name="Line 3"/>
          <p:cNvSpPr>
            <a:spLocks noChangeShapeType="1"/>
          </p:cNvSpPr>
          <p:nvPr/>
        </p:nvSpPr>
        <p:spPr bwMode="auto">
          <a:xfrm>
            <a:off x="5791200" y="1371600"/>
            <a:ext cx="441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71012" name="Line 4"/>
          <p:cNvSpPr>
            <a:spLocks noChangeShapeType="1"/>
          </p:cNvSpPr>
          <p:nvPr/>
        </p:nvSpPr>
        <p:spPr bwMode="auto">
          <a:xfrm>
            <a:off x="1981200" y="1066800"/>
            <a:ext cx="0" cy="563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13" name="Line 5"/>
          <p:cNvSpPr>
            <a:spLocks noChangeShapeType="1"/>
          </p:cNvSpPr>
          <p:nvPr/>
        </p:nvSpPr>
        <p:spPr bwMode="auto">
          <a:xfrm>
            <a:off x="1981200" y="1066800"/>
            <a:ext cx="822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14" name="Line 6"/>
          <p:cNvSpPr>
            <a:spLocks noChangeShapeType="1"/>
          </p:cNvSpPr>
          <p:nvPr/>
        </p:nvSpPr>
        <p:spPr bwMode="auto">
          <a:xfrm>
            <a:off x="10199688" y="1052514"/>
            <a:ext cx="0" cy="5646737"/>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15" name="Line 7"/>
          <p:cNvSpPr>
            <a:spLocks noChangeShapeType="1"/>
          </p:cNvSpPr>
          <p:nvPr/>
        </p:nvSpPr>
        <p:spPr bwMode="auto">
          <a:xfrm>
            <a:off x="7248526" y="1341439"/>
            <a:ext cx="9525" cy="533717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16" name="Line 8"/>
          <p:cNvSpPr>
            <a:spLocks noChangeShapeType="1"/>
          </p:cNvSpPr>
          <p:nvPr/>
        </p:nvSpPr>
        <p:spPr bwMode="auto">
          <a:xfrm>
            <a:off x="8688388" y="1341439"/>
            <a:ext cx="0" cy="533717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17" name="Line 9"/>
          <p:cNvSpPr>
            <a:spLocks noChangeShapeType="1"/>
          </p:cNvSpPr>
          <p:nvPr/>
        </p:nvSpPr>
        <p:spPr bwMode="auto">
          <a:xfrm>
            <a:off x="5791200" y="1981200"/>
            <a:ext cx="441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18" name="Line 10"/>
          <p:cNvSpPr>
            <a:spLocks noChangeShapeType="1"/>
          </p:cNvSpPr>
          <p:nvPr/>
        </p:nvSpPr>
        <p:spPr bwMode="auto">
          <a:xfrm>
            <a:off x="1981200" y="6705600"/>
            <a:ext cx="822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19" name="Line 11"/>
          <p:cNvSpPr>
            <a:spLocks noChangeShapeType="1"/>
          </p:cNvSpPr>
          <p:nvPr/>
        </p:nvSpPr>
        <p:spPr bwMode="auto">
          <a:xfrm>
            <a:off x="1981200" y="2667000"/>
            <a:ext cx="6705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20" name="Line 12"/>
          <p:cNvSpPr>
            <a:spLocks noChangeShapeType="1"/>
          </p:cNvSpPr>
          <p:nvPr/>
        </p:nvSpPr>
        <p:spPr bwMode="auto">
          <a:xfrm>
            <a:off x="1981200" y="3048000"/>
            <a:ext cx="6705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21" name="Line 13"/>
          <p:cNvSpPr>
            <a:spLocks noChangeShapeType="1"/>
          </p:cNvSpPr>
          <p:nvPr/>
        </p:nvSpPr>
        <p:spPr bwMode="auto">
          <a:xfrm>
            <a:off x="1981200" y="5943600"/>
            <a:ext cx="6705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22" name="Line 14"/>
          <p:cNvSpPr>
            <a:spLocks noChangeShapeType="1"/>
          </p:cNvSpPr>
          <p:nvPr/>
        </p:nvSpPr>
        <p:spPr bwMode="auto">
          <a:xfrm>
            <a:off x="1981200" y="6324600"/>
            <a:ext cx="822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23" name="Line 15"/>
          <p:cNvSpPr>
            <a:spLocks noChangeShapeType="1"/>
          </p:cNvSpPr>
          <p:nvPr/>
        </p:nvSpPr>
        <p:spPr bwMode="auto">
          <a:xfrm>
            <a:off x="1981200" y="4191000"/>
            <a:ext cx="6705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24" name="Line 16"/>
          <p:cNvSpPr>
            <a:spLocks noChangeShapeType="1"/>
          </p:cNvSpPr>
          <p:nvPr/>
        </p:nvSpPr>
        <p:spPr bwMode="auto">
          <a:xfrm>
            <a:off x="1981200" y="4495800"/>
            <a:ext cx="822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1025" name="Line 17"/>
          <p:cNvSpPr>
            <a:spLocks noChangeShapeType="1"/>
          </p:cNvSpPr>
          <p:nvPr/>
        </p:nvSpPr>
        <p:spPr bwMode="auto">
          <a:xfrm>
            <a:off x="5808663" y="1052513"/>
            <a:ext cx="0" cy="5618162"/>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13492499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11B409-261B-4A91-B44C-B794C5EC4F37}" type="slidenum">
              <a:rPr lang="es-ES" altLang="es-VE"/>
              <a:pPr eaLnBrk="1" hangingPunct="1"/>
              <a:t>165</a:t>
            </a:fld>
            <a:endParaRPr lang="es-ES" altLang="es-VE"/>
          </a:p>
        </p:txBody>
      </p:sp>
      <p:sp>
        <p:nvSpPr>
          <p:cNvPr id="172035" name="Text Box 2"/>
          <p:cNvSpPr txBox="1">
            <a:spLocks noChangeArrowheads="1"/>
          </p:cNvSpPr>
          <p:nvPr/>
        </p:nvSpPr>
        <p:spPr bwMode="auto">
          <a:xfrm>
            <a:off x="1981200" y="990601"/>
            <a:ext cx="84582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3B: Presupuesto de Compras de Materiales Directos</a:t>
            </a: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                                                                   Material</a:t>
            </a:r>
          </a:p>
          <a:p>
            <a:pPr>
              <a:spcBef>
                <a:spcPct val="50000"/>
              </a:spcBef>
            </a:pPr>
            <a:r>
              <a:rPr lang="es-VE" altLang="es-VE" sz="2400">
                <a:latin typeface="Times New Roman" panose="02020603050405020304" pitchFamily="18" charset="0"/>
              </a:rPr>
              <a:t>                                                       </a:t>
            </a:r>
            <a:r>
              <a:rPr lang="es-VE" altLang="es-VE" sz="2400" u="sng">
                <a:latin typeface="Times New Roman" panose="02020603050405020304" pitchFamily="18" charset="0"/>
              </a:rPr>
              <a:t>Al. 111</a:t>
            </a:r>
            <a:r>
              <a:rPr lang="es-VE" altLang="es-VE" sz="2400">
                <a:latin typeface="Times New Roman" panose="02020603050405020304" pitchFamily="18" charset="0"/>
              </a:rPr>
              <a:t>      </a:t>
            </a:r>
            <a:r>
              <a:rPr lang="es-VE" altLang="es-VE" sz="2400" u="sng">
                <a:latin typeface="Times New Roman" panose="02020603050405020304" pitchFamily="18" charset="0"/>
              </a:rPr>
              <a:t>Al. 112</a:t>
            </a:r>
            <a:r>
              <a:rPr lang="es-VE" altLang="es-VE" sz="2400">
                <a:latin typeface="Times New Roman" panose="02020603050405020304" pitchFamily="18" charset="0"/>
              </a:rPr>
              <a:t>         </a:t>
            </a:r>
            <a:r>
              <a:rPr lang="es-VE" altLang="es-VE" sz="2400" u="sng">
                <a:latin typeface="Times New Roman" panose="02020603050405020304" pitchFamily="18" charset="0"/>
              </a:rPr>
              <a:t>Total</a:t>
            </a:r>
            <a:r>
              <a:rPr lang="es-VE" altLang="es-VE" sz="2400">
                <a:latin typeface="Times New Roman" panose="02020603050405020304" pitchFamily="18" charset="0"/>
              </a:rPr>
              <a:t>    M.D. a ser usado en producción       84.000        44.000                    Más: I.F. esperado                              8.000           2.000                      Total Unidades M.D. Requerido      92.000         46.000              Menos: I.I. M.D.                                 7.000          6.000                  M.D. a Comprar                                85.000        40.000                 Multiplicado por Costo por Kgr.    $         7       $      10                    Costo Total M.D. a Comprar       $ 595.000    $ 400.000  $ 995.000                 </a:t>
            </a:r>
          </a:p>
          <a:p>
            <a:pPr>
              <a:spcBef>
                <a:spcPct val="50000"/>
              </a:spcBef>
            </a:pPr>
            <a:r>
              <a:rPr lang="es-VE" altLang="es-VE" sz="2400">
                <a:latin typeface="Times New Roman" panose="02020603050405020304" pitchFamily="18" charset="0"/>
              </a:rPr>
              <a:t>                                                         </a:t>
            </a:r>
          </a:p>
        </p:txBody>
      </p:sp>
      <p:sp>
        <p:nvSpPr>
          <p:cNvPr id="172036" name="Line 3"/>
          <p:cNvSpPr>
            <a:spLocks noChangeShapeType="1"/>
          </p:cNvSpPr>
          <p:nvPr/>
        </p:nvSpPr>
        <p:spPr bwMode="auto">
          <a:xfrm>
            <a:off x="1905000" y="1600200"/>
            <a:ext cx="0" cy="3657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37" name="Line 4"/>
          <p:cNvSpPr>
            <a:spLocks noChangeShapeType="1"/>
          </p:cNvSpPr>
          <p:nvPr/>
        </p:nvSpPr>
        <p:spPr bwMode="auto">
          <a:xfrm>
            <a:off x="1905000" y="1600200"/>
            <a:ext cx="8458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38" name="Line 5"/>
          <p:cNvSpPr>
            <a:spLocks noChangeShapeType="1"/>
          </p:cNvSpPr>
          <p:nvPr/>
        </p:nvSpPr>
        <p:spPr bwMode="auto">
          <a:xfrm>
            <a:off x="1905000" y="5257800"/>
            <a:ext cx="8458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39" name="Line 6"/>
          <p:cNvSpPr>
            <a:spLocks noChangeShapeType="1"/>
          </p:cNvSpPr>
          <p:nvPr/>
        </p:nvSpPr>
        <p:spPr bwMode="auto">
          <a:xfrm>
            <a:off x="6096000" y="1600200"/>
            <a:ext cx="0" cy="3657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40" name="Line 7"/>
          <p:cNvSpPr>
            <a:spLocks noChangeShapeType="1"/>
          </p:cNvSpPr>
          <p:nvPr/>
        </p:nvSpPr>
        <p:spPr bwMode="auto">
          <a:xfrm>
            <a:off x="7391400" y="1981200"/>
            <a:ext cx="0" cy="3276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41" name="Line 8"/>
          <p:cNvSpPr>
            <a:spLocks noChangeShapeType="1"/>
          </p:cNvSpPr>
          <p:nvPr/>
        </p:nvSpPr>
        <p:spPr bwMode="auto">
          <a:xfrm>
            <a:off x="8915400" y="1981200"/>
            <a:ext cx="0" cy="3276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42" name="Line 9"/>
          <p:cNvSpPr>
            <a:spLocks noChangeShapeType="1"/>
          </p:cNvSpPr>
          <p:nvPr/>
        </p:nvSpPr>
        <p:spPr bwMode="auto">
          <a:xfrm>
            <a:off x="10363200" y="1600200"/>
            <a:ext cx="0" cy="3657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43" name="Line 10"/>
          <p:cNvSpPr>
            <a:spLocks noChangeShapeType="1"/>
          </p:cNvSpPr>
          <p:nvPr/>
        </p:nvSpPr>
        <p:spPr bwMode="auto">
          <a:xfrm>
            <a:off x="6096000" y="1981200"/>
            <a:ext cx="4267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44" name="Line 11"/>
          <p:cNvSpPr>
            <a:spLocks noChangeShapeType="1"/>
          </p:cNvSpPr>
          <p:nvPr/>
        </p:nvSpPr>
        <p:spPr bwMode="auto">
          <a:xfrm>
            <a:off x="1905000" y="3200400"/>
            <a:ext cx="7010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45" name="Line 12"/>
          <p:cNvSpPr>
            <a:spLocks noChangeShapeType="1"/>
          </p:cNvSpPr>
          <p:nvPr/>
        </p:nvSpPr>
        <p:spPr bwMode="auto">
          <a:xfrm>
            <a:off x="1905000" y="3962400"/>
            <a:ext cx="7010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2046" name="Line 13"/>
          <p:cNvSpPr>
            <a:spLocks noChangeShapeType="1"/>
          </p:cNvSpPr>
          <p:nvPr/>
        </p:nvSpPr>
        <p:spPr bwMode="auto">
          <a:xfrm>
            <a:off x="1905000" y="4724400"/>
            <a:ext cx="7010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68572345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1C88BC5-58B5-4885-B82C-738B27E442CF}" type="slidenum">
              <a:rPr lang="es-ES" altLang="es-VE"/>
              <a:pPr eaLnBrk="1" hangingPunct="1"/>
              <a:t>166</a:t>
            </a:fld>
            <a:endParaRPr lang="es-ES" altLang="es-VE"/>
          </a:p>
        </p:txBody>
      </p:sp>
      <p:sp>
        <p:nvSpPr>
          <p:cNvPr id="173059" name="Text Box 2"/>
          <p:cNvSpPr txBox="1">
            <a:spLocks noChangeArrowheads="1"/>
          </p:cNvSpPr>
          <p:nvPr/>
        </p:nvSpPr>
        <p:spPr bwMode="auto">
          <a:xfrm>
            <a:off x="2286000" y="1676401"/>
            <a:ext cx="8382000"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4: Presupuesto de Mano de Obra Directa</a:t>
            </a:r>
          </a:p>
          <a:p>
            <a:pPr>
              <a:lnSpc>
                <a:spcPct val="90000"/>
              </a:lnSpc>
              <a:spcBef>
                <a:spcPct val="50000"/>
              </a:spcBef>
            </a:pPr>
            <a:r>
              <a:rPr lang="es-VE" altLang="es-VE" sz="2400">
                <a:latin typeface="Times New Roman" panose="02020603050405020304" pitchFamily="18" charset="0"/>
              </a:rPr>
              <a:t>                      </a:t>
            </a:r>
            <a:r>
              <a:rPr lang="es-VE" altLang="es-VE" sz="2000">
                <a:latin typeface="Times New Roman" panose="02020603050405020304" pitchFamily="18" charset="0"/>
              </a:rPr>
              <a:t>Producción    Hrs-Hb         Horas       Tasa                     Producto            en unidades  por unidad     Totales     Salarial     Total</a:t>
            </a:r>
          </a:p>
          <a:p>
            <a:pPr>
              <a:lnSpc>
                <a:spcPct val="90000"/>
              </a:lnSpc>
              <a:spcBef>
                <a:spcPct val="50000"/>
              </a:spcBef>
            </a:pPr>
            <a:r>
              <a:rPr lang="es-VE" altLang="es-VE" sz="2000">
                <a:latin typeface="Times New Roman" panose="02020603050405020304" pitchFamily="18" charset="0"/>
              </a:rPr>
              <a:t>Estándar                 6.000              4               24.000      $ 20      $ 480.000                Trabajo Pesado      1.000              6                 6.000      $ 20         120.000 </a:t>
            </a:r>
          </a:p>
          <a:p>
            <a:pPr>
              <a:lnSpc>
                <a:spcPct val="90000"/>
              </a:lnSpc>
              <a:spcBef>
                <a:spcPct val="50000"/>
              </a:spcBef>
            </a:pPr>
            <a:r>
              <a:rPr lang="es-VE" altLang="es-VE" sz="2000">
                <a:latin typeface="Times New Roman" panose="02020603050405020304" pitchFamily="18" charset="0"/>
              </a:rPr>
              <a:t>Total                                                               30.000                   $ 600.000</a:t>
            </a:r>
          </a:p>
        </p:txBody>
      </p:sp>
      <p:sp>
        <p:nvSpPr>
          <p:cNvPr id="173060" name="Line 3"/>
          <p:cNvSpPr>
            <a:spLocks noChangeShapeType="1"/>
          </p:cNvSpPr>
          <p:nvPr/>
        </p:nvSpPr>
        <p:spPr bwMode="auto">
          <a:xfrm>
            <a:off x="2209800" y="2209800"/>
            <a:ext cx="0" cy="182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61" name="Line 4"/>
          <p:cNvSpPr>
            <a:spLocks noChangeShapeType="1"/>
          </p:cNvSpPr>
          <p:nvPr/>
        </p:nvSpPr>
        <p:spPr bwMode="auto">
          <a:xfrm>
            <a:off x="2209800" y="2209800"/>
            <a:ext cx="7696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62" name="Line 5"/>
          <p:cNvSpPr>
            <a:spLocks noChangeShapeType="1"/>
          </p:cNvSpPr>
          <p:nvPr/>
        </p:nvSpPr>
        <p:spPr bwMode="auto">
          <a:xfrm>
            <a:off x="2209800" y="4038600"/>
            <a:ext cx="7696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63" name="Line 6"/>
          <p:cNvSpPr>
            <a:spLocks noChangeShapeType="1"/>
          </p:cNvSpPr>
          <p:nvPr/>
        </p:nvSpPr>
        <p:spPr bwMode="auto">
          <a:xfrm>
            <a:off x="2209800" y="2895600"/>
            <a:ext cx="7696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64" name="Line 7"/>
          <p:cNvSpPr>
            <a:spLocks noChangeShapeType="1"/>
          </p:cNvSpPr>
          <p:nvPr/>
        </p:nvSpPr>
        <p:spPr bwMode="auto">
          <a:xfrm>
            <a:off x="5334000" y="2209800"/>
            <a:ext cx="0" cy="182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65" name="Line 8"/>
          <p:cNvSpPr>
            <a:spLocks noChangeShapeType="1"/>
          </p:cNvSpPr>
          <p:nvPr/>
        </p:nvSpPr>
        <p:spPr bwMode="auto">
          <a:xfrm>
            <a:off x="6553200" y="2209800"/>
            <a:ext cx="0" cy="182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66" name="Line 9"/>
          <p:cNvSpPr>
            <a:spLocks noChangeShapeType="1"/>
          </p:cNvSpPr>
          <p:nvPr/>
        </p:nvSpPr>
        <p:spPr bwMode="auto">
          <a:xfrm>
            <a:off x="7772400" y="2209800"/>
            <a:ext cx="0" cy="182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67" name="Line 10"/>
          <p:cNvSpPr>
            <a:spLocks noChangeShapeType="1"/>
          </p:cNvSpPr>
          <p:nvPr/>
        </p:nvSpPr>
        <p:spPr bwMode="auto">
          <a:xfrm>
            <a:off x="8686800" y="2209800"/>
            <a:ext cx="0" cy="182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68" name="Line 11"/>
          <p:cNvSpPr>
            <a:spLocks noChangeShapeType="1"/>
          </p:cNvSpPr>
          <p:nvPr/>
        </p:nvSpPr>
        <p:spPr bwMode="auto">
          <a:xfrm>
            <a:off x="3962400" y="2209800"/>
            <a:ext cx="0" cy="182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69" name="Line 12"/>
          <p:cNvSpPr>
            <a:spLocks noChangeShapeType="1"/>
          </p:cNvSpPr>
          <p:nvPr/>
        </p:nvSpPr>
        <p:spPr bwMode="auto">
          <a:xfrm>
            <a:off x="2209800" y="3657600"/>
            <a:ext cx="7696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3070" name="Line 13"/>
          <p:cNvSpPr>
            <a:spLocks noChangeShapeType="1"/>
          </p:cNvSpPr>
          <p:nvPr/>
        </p:nvSpPr>
        <p:spPr bwMode="auto">
          <a:xfrm>
            <a:off x="9906000" y="2209800"/>
            <a:ext cx="0" cy="1828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98247620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ext Box 2"/>
          <p:cNvSpPr txBox="1">
            <a:spLocks noChangeArrowheads="1"/>
          </p:cNvSpPr>
          <p:nvPr/>
        </p:nvSpPr>
        <p:spPr bwMode="auto">
          <a:xfrm>
            <a:off x="2057400" y="304801"/>
            <a:ext cx="8305800" cy="710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5: Presupuesto de Carga Fabril.</a:t>
            </a:r>
          </a:p>
          <a:p>
            <a:pPr>
              <a:spcBef>
                <a:spcPct val="50000"/>
              </a:spcBef>
            </a:pPr>
            <a:r>
              <a:rPr lang="es-VE" altLang="es-VE" sz="2400" u="sng">
                <a:latin typeface="Times New Roman" panose="02020603050405020304" pitchFamily="18" charset="0"/>
              </a:rPr>
              <a:t>Nivel de Operaciones:  </a:t>
            </a:r>
            <a:r>
              <a:rPr lang="es-VE" altLang="es-VE" sz="2400">
                <a:latin typeface="Times New Roman" panose="02020603050405020304" pitchFamily="18" charset="0"/>
              </a:rPr>
              <a:t> 30.000 Hrs-Hb.</a:t>
            </a:r>
          </a:p>
          <a:p>
            <a:pPr>
              <a:spcBef>
                <a:spcPct val="50000"/>
              </a:spcBef>
            </a:pPr>
            <a:r>
              <a:rPr lang="es-VE" altLang="es-VE" sz="2400" u="sng">
                <a:latin typeface="Times New Roman" panose="02020603050405020304" pitchFamily="18" charset="0"/>
              </a:rPr>
              <a:t>Carga Fabril Variable              </a:t>
            </a:r>
            <a:r>
              <a:rPr lang="es-VE" altLang="es-VE" sz="2400">
                <a:latin typeface="Times New Roman" panose="02020603050405020304" pitchFamily="18" charset="0"/>
              </a:rPr>
              <a:t>                                                         Suministros                                         $  90.000                           Mano de Obra Indirecta                        210.000                            Otros Costos                                         300.000                           Electricidad                                           120.000                          Mantenimiento                                        </a:t>
            </a:r>
            <a:r>
              <a:rPr lang="es-VE" altLang="es-VE" sz="2400" u="sng">
                <a:latin typeface="Times New Roman" panose="02020603050405020304" pitchFamily="18" charset="0"/>
              </a:rPr>
              <a:t>60.000</a:t>
            </a:r>
            <a:r>
              <a:rPr lang="es-VE" altLang="es-VE" sz="2400">
                <a:latin typeface="Times New Roman" panose="02020603050405020304" pitchFamily="18" charset="0"/>
              </a:rPr>
              <a:t>         $  780.000</a:t>
            </a:r>
          </a:p>
          <a:p>
            <a:pPr>
              <a:spcBef>
                <a:spcPct val="50000"/>
              </a:spcBef>
            </a:pPr>
            <a:r>
              <a:rPr lang="es-VE" altLang="es-VE" sz="2400" u="sng">
                <a:latin typeface="Times New Roman" panose="02020603050405020304" pitchFamily="18" charset="0"/>
              </a:rPr>
              <a:t>Carga Fabril Fija</a:t>
            </a:r>
            <a:r>
              <a:rPr lang="es-VE" altLang="es-VE" sz="2400">
                <a:latin typeface="Times New Roman" panose="02020603050405020304" pitchFamily="18" charset="0"/>
              </a:rPr>
              <a:t>                                                                               Depreciación                                        220.000                      Derecho de Frente                                  50.000                              Seguros                                                  10.000                             Supervisión                                          100.000                               Electricidad                                            22.000                             Mantenimiento                                       </a:t>
            </a:r>
            <a:r>
              <a:rPr lang="es-VE" altLang="es-VE" sz="2400" u="sng">
                <a:latin typeface="Times New Roman" panose="02020603050405020304" pitchFamily="18" charset="0"/>
              </a:rPr>
              <a:t>18.000</a:t>
            </a:r>
            <a:r>
              <a:rPr lang="es-VE" altLang="es-VE" sz="2400">
                <a:latin typeface="Times New Roman" panose="02020603050405020304" pitchFamily="18" charset="0"/>
              </a:rPr>
              <a:t>              </a:t>
            </a:r>
            <a:r>
              <a:rPr lang="es-VE" altLang="es-VE" sz="2400" u="sng">
                <a:latin typeface="Times New Roman" panose="02020603050405020304" pitchFamily="18" charset="0"/>
              </a:rPr>
              <a:t>420.000</a:t>
            </a:r>
            <a:r>
              <a:rPr lang="es-VE" altLang="es-VE" sz="2400">
                <a:latin typeface="Times New Roman" panose="02020603050405020304" pitchFamily="18" charset="0"/>
              </a:rPr>
              <a:t>   Total Carga Fabril                                                     $ 1.200.000</a:t>
            </a:r>
          </a:p>
          <a:p>
            <a:pPr>
              <a:spcBef>
                <a:spcPct val="50000"/>
              </a:spcBef>
            </a:pPr>
            <a:r>
              <a:rPr lang="es-VE" altLang="es-VE" sz="2400" u="sng">
                <a:latin typeface="Times New Roman" panose="02020603050405020304" pitchFamily="18" charset="0"/>
              </a:rPr>
              <a:t>                                                </a:t>
            </a:r>
          </a:p>
        </p:txBody>
      </p:sp>
      <p:sp>
        <p:nvSpPr>
          <p:cNvPr id="174083" name="Line 3"/>
          <p:cNvSpPr>
            <a:spLocks noChangeShapeType="1"/>
          </p:cNvSpPr>
          <p:nvPr/>
        </p:nvSpPr>
        <p:spPr bwMode="auto">
          <a:xfrm>
            <a:off x="2057400" y="1447800"/>
            <a:ext cx="0" cy="525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4084" name="Line 4"/>
          <p:cNvSpPr>
            <a:spLocks noChangeShapeType="1"/>
          </p:cNvSpPr>
          <p:nvPr/>
        </p:nvSpPr>
        <p:spPr bwMode="auto">
          <a:xfrm>
            <a:off x="2057400" y="14478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4085" name="Line 5"/>
          <p:cNvSpPr>
            <a:spLocks noChangeShapeType="1"/>
          </p:cNvSpPr>
          <p:nvPr/>
        </p:nvSpPr>
        <p:spPr bwMode="auto">
          <a:xfrm>
            <a:off x="2057400" y="1752600"/>
            <a:ext cx="2819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4086" name="Line 6"/>
          <p:cNvSpPr>
            <a:spLocks noChangeShapeType="1"/>
          </p:cNvSpPr>
          <p:nvPr/>
        </p:nvSpPr>
        <p:spPr bwMode="auto">
          <a:xfrm>
            <a:off x="2057400" y="67056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4087" name="Line 7"/>
          <p:cNvSpPr>
            <a:spLocks noChangeShapeType="1"/>
          </p:cNvSpPr>
          <p:nvPr/>
        </p:nvSpPr>
        <p:spPr bwMode="auto">
          <a:xfrm>
            <a:off x="10058400" y="1447800"/>
            <a:ext cx="0" cy="525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4088" name="Line 8"/>
          <p:cNvSpPr>
            <a:spLocks noChangeShapeType="1"/>
          </p:cNvSpPr>
          <p:nvPr/>
        </p:nvSpPr>
        <p:spPr bwMode="auto">
          <a:xfrm>
            <a:off x="8153400" y="1447800"/>
            <a:ext cx="0" cy="4953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4089" name="Line 9"/>
          <p:cNvSpPr>
            <a:spLocks noChangeShapeType="1"/>
          </p:cNvSpPr>
          <p:nvPr/>
        </p:nvSpPr>
        <p:spPr bwMode="auto">
          <a:xfrm>
            <a:off x="2057400" y="64008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06255305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305EAF5-EF46-4F0B-8723-C6DC2D4C9695}" type="slidenum">
              <a:rPr lang="es-ES" altLang="es-VE"/>
              <a:pPr eaLnBrk="1" hangingPunct="1"/>
              <a:t>168</a:t>
            </a:fld>
            <a:endParaRPr lang="es-ES" altLang="es-VE"/>
          </a:p>
        </p:txBody>
      </p:sp>
      <p:sp>
        <p:nvSpPr>
          <p:cNvPr id="175107" name="Text Box 2"/>
          <p:cNvSpPr txBox="1">
            <a:spLocks noChangeArrowheads="1"/>
          </p:cNvSpPr>
          <p:nvPr/>
        </p:nvSpPr>
        <p:spPr bwMode="auto">
          <a:xfrm>
            <a:off x="2209800" y="1295401"/>
            <a:ext cx="8001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6A:Presupuesto Costos Unitarios Productos Terminados</a:t>
            </a: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                                                           P r o d u c t o</a:t>
            </a:r>
          </a:p>
          <a:p>
            <a:pPr>
              <a:spcBef>
                <a:spcPct val="50000"/>
              </a:spcBef>
            </a:pPr>
            <a:r>
              <a:rPr lang="es-VE" altLang="es-VE" sz="2400">
                <a:latin typeface="Times New Roman" panose="02020603050405020304" pitchFamily="18" charset="0"/>
              </a:rPr>
              <a:t>Elementos                             E s t á n d a r        Trabajo Pesado</a:t>
            </a:r>
          </a:p>
          <a:p>
            <a:pPr>
              <a:spcBef>
                <a:spcPct val="50000"/>
              </a:spcBef>
            </a:pPr>
            <a:r>
              <a:rPr lang="es-VE" altLang="es-VE" sz="2400">
                <a:latin typeface="Times New Roman" panose="02020603050405020304" pitchFamily="18" charset="0"/>
              </a:rPr>
              <a:t>de Costo        Costo Unit.    Cant.   Monto        Cant.    Monto    Mat. Al. 111         $  7             12       $ 84           12        $ 84   Mat. Al. 112           10               6          60             8           80   M. O. D.                 20               4          80             6         120    Carga Fabril           40               4         160            6          240  Total                                                  $ 384                     $ 524   </a:t>
            </a:r>
          </a:p>
          <a:p>
            <a:pPr>
              <a:spcBef>
                <a:spcPct val="50000"/>
              </a:spcBef>
            </a:pPr>
            <a:r>
              <a:rPr lang="es-VE" altLang="es-VE" sz="2400">
                <a:latin typeface="Times New Roman" panose="02020603050405020304" pitchFamily="18" charset="0"/>
              </a:rPr>
              <a:t>                                                    </a:t>
            </a:r>
          </a:p>
        </p:txBody>
      </p:sp>
      <p:sp>
        <p:nvSpPr>
          <p:cNvPr id="175108" name="Line 3"/>
          <p:cNvSpPr>
            <a:spLocks noChangeShapeType="1"/>
          </p:cNvSpPr>
          <p:nvPr/>
        </p:nvSpPr>
        <p:spPr bwMode="auto">
          <a:xfrm>
            <a:off x="5791200" y="2286000"/>
            <a:ext cx="403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75109" name="Line 4"/>
          <p:cNvSpPr>
            <a:spLocks noChangeShapeType="1"/>
          </p:cNvSpPr>
          <p:nvPr/>
        </p:nvSpPr>
        <p:spPr bwMode="auto">
          <a:xfrm>
            <a:off x="1981200" y="1905000"/>
            <a:ext cx="0" cy="3276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0" name="Line 5"/>
          <p:cNvSpPr>
            <a:spLocks noChangeShapeType="1"/>
          </p:cNvSpPr>
          <p:nvPr/>
        </p:nvSpPr>
        <p:spPr bwMode="auto">
          <a:xfrm>
            <a:off x="1981200" y="3352800"/>
            <a:ext cx="792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1" name="Line 6"/>
          <p:cNvSpPr>
            <a:spLocks noChangeShapeType="1"/>
          </p:cNvSpPr>
          <p:nvPr/>
        </p:nvSpPr>
        <p:spPr bwMode="auto">
          <a:xfrm flipV="1">
            <a:off x="1981200" y="4800600"/>
            <a:ext cx="792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2" name="Line 7"/>
          <p:cNvSpPr>
            <a:spLocks noChangeShapeType="1"/>
          </p:cNvSpPr>
          <p:nvPr/>
        </p:nvSpPr>
        <p:spPr bwMode="auto">
          <a:xfrm>
            <a:off x="1981200" y="5181600"/>
            <a:ext cx="792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3" name="Line 8"/>
          <p:cNvSpPr>
            <a:spLocks noChangeShapeType="1"/>
          </p:cNvSpPr>
          <p:nvPr/>
        </p:nvSpPr>
        <p:spPr bwMode="auto">
          <a:xfrm>
            <a:off x="5486400" y="2819400"/>
            <a:ext cx="441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4" name="Line 9"/>
          <p:cNvSpPr>
            <a:spLocks noChangeShapeType="1"/>
          </p:cNvSpPr>
          <p:nvPr/>
        </p:nvSpPr>
        <p:spPr bwMode="auto">
          <a:xfrm>
            <a:off x="5486400" y="2286000"/>
            <a:ext cx="4419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5" name="Line 10"/>
          <p:cNvSpPr>
            <a:spLocks noChangeShapeType="1"/>
          </p:cNvSpPr>
          <p:nvPr/>
        </p:nvSpPr>
        <p:spPr bwMode="auto">
          <a:xfrm>
            <a:off x="9906000" y="1905000"/>
            <a:ext cx="0" cy="3276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6" name="Line 11"/>
          <p:cNvSpPr>
            <a:spLocks noChangeShapeType="1"/>
          </p:cNvSpPr>
          <p:nvPr/>
        </p:nvSpPr>
        <p:spPr bwMode="auto">
          <a:xfrm>
            <a:off x="3962400" y="19050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7" name="Line 12"/>
          <p:cNvSpPr>
            <a:spLocks noChangeShapeType="1"/>
          </p:cNvSpPr>
          <p:nvPr/>
        </p:nvSpPr>
        <p:spPr bwMode="auto">
          <a:xfrm>
            <a:off x="5486400" y="19050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8" name="Line 13"/>
          <p:cNvSpPr>
            <a:spLocks noChangeShapeType="1"/>
          </p:cNvSpPr>
          <p:nvPr/>
        </p:nvSpPr>
        <p:spPr bwMode="auto">
          <a:xfrm>
            <a:off x="7620000" y="22860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5119" name="Line 14"/>
          <p:cNvSpPr>
            <a:spLocks noChangeShapeType="1"/>
          </p:cNvSpPr>
          <p:nvPr/>
        </p:nvSpPr>
        <p:spPr bwMode="auto">
          <a:xfrm>
            <a:off x="1981200" y="1905000"/>
            <a:ext cx="7924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160572237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DF59BDD-7B4C-4772-B7D1-4B1A27E34D67}" type="slidenum">
              <a:rPr lang="es-ES" altLang="es-VE"/>
              <a:pPr eaLnBrk="1" hangingPunct="1"/>
              <a:t>169</a:t>
            </a:fld>
            <a:endParaRPr lang="es-ES" altLang="es-VE"/>
          </a:p>
        </p:txBody>
      </p:sp>
      <p:sp>
        <p:nvSpPr>
          <p:cNvPr id="176131" name="Text Box 2"/>
          <p:cNvSpPr txBox="1">
            <a:spLocks noChangeArrowheads="1"/>
          </p:cNvSpPr>
          <p:nvPr/>
        </p:nvSpPr>
        <p:spPr bwMode="auto">
          <a:xfrm>
            <a:off x="2209800" y="1295400"/>
            <a:ext cx="80772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6B: Presupuesto de Inventarios Finales</a:t>
            </a: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Materiales Directos   Kgrs.    Costo / Kgr.         T  o  t  a  l          Al. 111                      8.000           $  7          $  56.000               Al. 112                      2.000             10              20.000   $ 76.000</a:t>
            </a:r>
          </a:p>
          <a:p>
            <a:pPr>
              <a:spcBef>
                <a:spcPct val="50000"/>
              </a:spcBef>
            </a:pPr>
            <a:r>
              <a:rPr lang="es-VE" altLang="es-VE" sz="2400">
                <a:latin typeface="Times New Roman" panose="02020603050405020304" pitchFamily="18" charset="0"/>
              </a:rPr>
              <a:t>Prod. Terminados       Unid.  Costo / Unid.                                                                               Estándar                    1.100       $  384         $ 422.400            Trabajo pesado               50          524              26.200  $ 448.600   Total Inv. Final                                                              $ 524.600                                                                                                                       </a:t>
            </a:r>
          </a:p>
        </p:txBody>
      </p:sp>
      <p:sp>
        <p:nvSpPr>
          <p:cNvPr id="176132" name="Line 3"/>
          <p:cNvSpPr>
            <a:spLocks noChangeShapeType="1"/>
          </p:cNvSpPr>
          <p:nvPr/>
        </p:nvSpPr>
        <p:spPr bwMode="auto">
          <a:xfrm>
            <a:off x="7543800" y="2209800"/>
            <a:ext cx="2590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176133" name="Line 4"/>
          <p:cNvSpPr>
            <a:spLocks noChangeShapeType="1"/>
          </p:cNvSpPr>
          <p:nvPr/>
        </p:nvSpPr>
        <p:spPr bwMode="auto">
          <a:xfrm>
            <a:off x="2133600" y="1828800"/>
            <a:ext cx="0" cy="2819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34" name="Line 5"/>
          <p:cNvSpPr>
            <a:spLocks noChangeShapeType="1"/>
          </p:cNvSpPr>
          <p:nvPr/>
        </p:nvSpPr>
        <p:spPr bwMode="auto">
          <a:xfrm>
            <a:off x="2133600" y="18288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35" name="Line 6"/>
          <p:cNvSpPr>
            <a:spLocks noChangeShapeType="1"/>
          </p:cNvSpPr>
          <p:nvPr/>
        </p:nvSpPr>
        <p:spPr bwMode="auto">
          <a:xfrm>
            <a:off x="2133600" y="46482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36" name="Line 7"/>
          <p:cNvSpPr>
            <a:spLocks noChangeShapeType="1"/>
          </p:cNvSpPr>
          <p:nvPr/>
        </p:nvSpPr>
        <p:spPr bwMode="auto">
          <a:xfrm>
            <a:off x="10134600" y="1828800"/>
            <a:ext cx="0" cy="2819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37" name="Line 8"/>
          <p:cNvSpPr>
            <a:spLocks noChangeShapeType="1"/>
          </p:cNvSpPr>
          <p:nvPr/>
        </p:nvSpPr>
        <p:spPr bwMode="auto">
          <a:xfrm>
            <a:off x="4724400" y="1828800"/>
            <a:ext cx="0" cy="2438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38" name="Line 9"/>
          <p:cNvSpPr>
            <a:spLocks noChangeShapeType="1"/>
          </p:cNvSpPr>
          <p:nvPr/>
        </p:nvSpPr>
        <p:spPr bwMode="auto">
          <a:xfrm>
            <a:off x="2133600" y="22098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39" name="Line 10"/>
          <p:cNvSpPr>
            <a:spLocks noChangeShapeType="1"/>
          </p:cNvSpPr>
          <p:nvPr/>
        </p:nvSpPr>
        <p:spPr bwMode="auto">
          <a:xfrm>
            <a:off x="5791200" y="1828800"/>
            <a:ext cx="0" cy="2438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40" name="Line 11"/>
          <p:cNvSpPr>
            <a:spLocks noChangeShapeType="1"/>
          </p:cNvSpPr>
          <p:nvPr/>
        </p:nvSpPr>
        <p:spPr bwMode="auto">
          <a:xfrm>
            <a:off x="7467600" y="1828800"/>
            <a:ext cx="0" cy="2438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41" name="Line 12"/>
          <p:cNvSpPr>
            <a:spLocks noChangeShapeType="1"/>
          </p:cNvSpPr>
          <p:nvPr/>
        </p:nvSpPr>
        <p:spPr bwMode="auto">
          <a:xfrm>
            <a:off x="8839200" y="2209800"/>
            <a:ext cx="0" cy="2057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42" name="Line 13"/>
          <p:cNvSpPr>
            <a:spLocks noChangeShapeType="1"/>
          </p:cNvSpPr>
          <p:nvPr/>
        </p:nvSpPr>
        <p:spPr bwMode="auto">
          <a:xfrm>
            <a:off x="2133600" y="42672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43" name="Line 14"/>
          <p:cNvSpPr>
            <a:spLocks noChangeShapeType="1"/>
          </p:cNvSpPr>
          <p:nvPr/>
        </p:nvSpPr>
        <p:spPr bwMode="auto">
          <a:xfrm>
            <a:off x="2133600" y="3505200"/>
            <a:ext cx="525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6144" name="Line 15"/>
          <p:cNvSpPr>
            <a:spLocks noChangeShapeType="1"/>
          </p:cNvSpPr>
          <p:nvPr/>
        </p:nvSpPr>
        <p:spPr bwMode="auto">
          <a:xfrm>
            <a:off x="2133600" y="3124200"/>
            <a:ext cx="533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25755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EF369F-BF1F-4C21-ADC2-74C9BE667592}" type="slidenum">
              <a:rPr lang="es-ES" altLang="es-VE"/>
              <a:pPr eaLnBrk="1" hangingPunct="1"/>
              <a:t>17</a:t>
            </a:fld>
            <a:endParaRPr lang="es-ES" altLang="es-VE"/>
          </a:p>
        </p:txBody>
      </p:sp>
      <p:sp>
        <p:nvSpPr>
          <p:cNvPr id="27651" name="Rectangle 2"/>
          <p:cNvSpPr>
            <a:spLocks noGrp="1" noChangeArrowheads="1"/>
          </p:cNvSpPr>
          <p:nvPr>
            <p:ph type="title"/>
          </p:nvPr>
        </p:nvSpPr>
        <p:spPr/>
        <p:txBody>
          <a:bodyPr/>
          <a:lstStyle/>
          <a:p>
            <a:pPr eaLnBrk="1" hangingPunct="1"/>
            <a:r>
              <a:rPr lang="es-VE" altLang="es-VE" smtClean="0"/>
              <a:t>EL BALANCE GENERAL</a:t>
            </a:r>
            <a:endParaRPr lang="en-US" altLang="es-VE" smtClean="0"/>
          </a:p>
        </p:txBody>
      </p:sp>
      <p:sp>
        <p:nvSpPr>
          <p:cNvPr id="27652" name="Rectangle 3"/>
          <p:cNvSpPr>
            <a:spLocks noGrp="1" noChangeArrowheads="1"/>
          </p:cNvSpPr>
          <p:nvPr>
            <p:ph type="body" idx="1"/>
          </p:nvPr>
        </p:nvSpPr>
        <p:spPr/>
        <p:txBody>
          <a:bodyPr/>
          <a:lstStyle/>
          <a:p>
            <a:pPr marL="609600" indent="-609600" algn="ctr">
              <a:buNone/>
            </a:pPr>
            <a:r>
              <a:rPr lang="es-VE" altLang="es-VE" u="sng">
                <a:solidFill>
                  <a:schemeClr val="tx2"/>
                </a:solidFill>
              </a:rPr>
              <a:t>AGENDA</a:t>
            </a:r>
          </a:p>
          <a:p>
            <a:pPr marL="609600" indent="-609600">
              <a:lnSpc>
                <a:spcPct val="150000"/>
              </a:lnSpc>
              <a:buNone/>
            </a:pPr>
            <a:r>
              <a:rPr lang="es-VE" altLang="es-VE" sz="2400"/>
              <a:t>1. Definición, objetivo y contenido</a:t>
            </a:r>
          </a:p>
          <a:p>
            <a:pPr marL="609600" indent="-609600">
              <a:lnSpc>
                <a:spcPct val="150000"/>
              </a:lnSpc>
              <a:buNone/>
            </a:pPr>
            <a:r>
              <a:rPr lang="es-VE" altLang="es-VE" sz="2400"/>
              <a:t>2. Partidas del balance general</a:t>
            </a:r>
          </a:p>
          <a:p>
            <a:pPr marL="609600" indent="-609600">
              <a:lnSpc>
                <a:spcPct val="150000"/>
              </a:lnSpc>
              <a:buNone/>
            </a:pPr>
            <a:r>
              <a:rPr lang="es-VE" altLang="es-VE" sz="2400"/>
              <a:t>3. Teoría y práctica del cargo y el abono</a:t>
            </a:r>
          </a:p>
          <a:p>
            <a:pPr marL="609600" indent="-609600">
              <a:lnSpc>
                <a:spcPct val="150000"/>
              </a:lnSpc>
              <a:buNone/>
            </a:pPr>
            <a:r>
              <a:rPr lang="es-VE" altLang="es-VE" sz="2400"/>
              <a:t>4. Procedimientos contables</a:t>
            </a:r>
          </a:p>
          <a:p>
            <a:pPr marL="609600" indent="-609600">
              <a:lnSpc>
                <a:spcPct val="150000"/>
              </a:lnSpc>
              <a:buNone/>
            </a:pPr>
            <a:r>
              <a:rPr lang="es-VE" altLang="es-VE" sz="2400"/>
              <a:t>5. Ejercicio de Ilustración</a:t>
            </a:r>
          </a:p>
          <a:p>
            <a:pPr marL="609600" indent="-609600">
              <a:lnSpc>
                <a:spcPct val="150000"/>
              </a:lnSpc>
            </a:pPr>
            <a:endParaRPr lang="en-US" altLang="es-VE" sz="2400"/>
          </a:p>
        </p:txBody>
      </p:sp>
    </p:spTree>
    <p:extLst>
      <p:ext uri="{BB962C8B-B14F-4D97-AF65-F5344CB8AC3E}">
        <p14:creationId xmlns:p14="http://schemas.microsoft.com/office/powerpoint/2010/main" val="263845361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B9799D-9218-4FB2-A4E5-37D8BB7F47D0}" type="slidenum">
              <a:rPr lang="es-ES" altLang="es-VE"/>
              <a:pPr eaLnBrk="1" hangingPunct="1"/>
              <a:t>170</a:t>
            </a:fld>
            <a:endParaRPr lang="es-ES" altLang="es-VE"/>
          </a:p>
        </p:txBody>
      </p:sp>
      <p:sp>
        <p:nvSpPr>
          <p:cNvPr id="177155" name="Text Box 2"/>
          <p:cNvSpPr txBox="1">
            <a:spLocks noChangeArrowheads="1"/>
          </p:cNvSpPr>
          <p:nvPr/>
        </p:nvSpPr>
        <p:spPr bwMode="auto">
          <a:xfrm>
            <a:off x="2209800" y="1295401"/>
            <a:ext cx="80010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7: Presupuesto del Costo de Venta</a:t>
            </a: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                                     </a:t>
            </a:r>
            <a:r>
              <a:rPr lang="es-VE" altLang="es-VE" sz="2400" u="sng">
                <a:latin typeface="Times New Roman" panose="02020603050405020304" pitchFamily="18" charset="0"/>
              </a:rPr>
              <a:t>  </a:t>
            </a:r>
            <a:r>
              <a:rPr lang="es-VE" altLang="es-VE" sz="2000">
                <a:latin typeface="Times New Roman" panose="02020603050405020304" pitchFamily="18" charset="0"/>
              </a:rPr>
              <a:t>Fuente        Monto                 Total                 I.I. Prod. Terminados              dato                                     $   64.600         Mat Directos Usados                 3A         $ 1.028.000                                M.O.D.                                         4               600.000                                  Carga Fabril                                 5             1.200.000                                  Costo Prod. Manufact.                                                         </a:t>
            </a:r>
            <a:r>
              <a:rPr lang="es-VE" altLang="es-VE" sz="2000" u="sng">
                <a:latin typeface="Times New Roman" panose="02020603050405020304" pitchFamily="18" charset="0"/>
              </a:rPr>
              <a:t>2.828.000</a:t>
            </a:r>
            <a:r>
              <a:rPr lang="es-VE" altLang="es-VE" sz="2000">
                <a:latin typeface="Times New Roman" panose="02020603050405020304" pitchFamily="18" charset="0"/>
              </a:rPr>
              <a:t>      Costo Prod. Disp. Para Vta                                                  2.892.600     Menos   I.F. Prod. Term.          6B                                          </a:t>
            </a:r>
            <a:r>
              <a:rPr lang="es-VE" altLang="es-VE" sz="2000" u="sng">
                <a:latin typeface="Times New Roman" panose="02020603050405020304" pitchFamily="18" charset="0"/>
              </a:rPr>
              <a:t>448.600</a:t>
            </a:r>
            <a:r>
              <a:rPr lang="es-VE" altLang="es-VE" sz="2000">
                <a:latin typeface="Times New Roman" panose="02020603050405020304" pitchFamily="18" charset="0"/>
              </a:rPr>
              <a:t>     Costo de Venta                                                                 </a:t>
            </a:r>
            <a:r>
              <a:rPr lang="es-VE" altLang="es-VE" sz="2000" u="sng">
                <a:latin typeface="Times New Roman" panose="02020603050405020304" pitchFamily="18" charset="0"/>
              </a:rPr>
              <a:t>$  2.444.000</a:t>
            </a:r>
          </a:p>
        </p:txBody>
      </p:sp>
      <p:sp>
        <p:nvSpPr>
          <p:cNvPr id="177156" name="Line 3"/>
          <p:cNvSpPr>
            <a:spLocks noChangeShapeType="1"/>
          </p:cNvSpPr>
          <p:nvPr/>
        </p:nvSpPr>
        <p:spPr bwMode="auto">
          <a:xfrm>
            <a:off x="2133600" y="18288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7157" name="Line 4"/>
          <p:cNvSpPr>
            <a:spLocks noChangeShapeType="1"/>
          </p:cNvSpPr>
          <p:nvPr/>
        </p:nvSpPr>
        <p:spPr bwMode="auto">
          <a:xfrm>
            <a:off x="2133600" y="1828800"/>
            <a:ext cx="7620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7158" name="Line 5"/>
          <p:cNvSpPr>
            <a:spLocks noChangeShapeType="1"/>
          </p:cNvSpPr>
          <p:nvPr/>
        </p:nvSpPr>
        <p:spPr bwMode="auto">
          <a:xfrm>
            <a:off x="2133600" y="4724400"/>
            <a:ext cx="7620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7159" name="Line 6"/>
          <p:cNvSpPr>
            <a:spLocks noChangeShapeType="1"/>
          </p:cNvSpPr>
          <p:nvPr/>
        </p:nvSpPr>
        <p:spPr bwMode="auto">
          <a:xfrm>
            <a:off x="9753600" y="18288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7160" name="Line 7"/>
          <p:cNvSpPr>
            <a:spLocks noChangeShapeType="1"/>
          </p:cNvSpPr>
          <p:nvPr/>
        </p:nvSpPr>
        <p:spPr bwMode="auto">
          <a:xfrm>
            <a:off x="2133600" y="2209800"/>
            <a:ext cx="7620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7161" name="Line 8"/>
          <p:cNvSpPr>
            <a:spLocks noChangeShapeType="1"/>
          </p:cNvSpPr>
          <p:nvPr/>
        </p:nvSpPr>
        <p:spPr bwMode="auto">
          <a:xfrm>
            <a:off x="8077200" y="1828800"/>
            <a:ext cx="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7162" name="Line 9"/>
          <p:cNvSpPr>
            <a:spLocks noChangeShapeType="1"/>
          </p:cNvSpPr>
          <p:nvPr/>
        </p:nvSpPr>
        <p:spPr bwMode="auto">
          <a:xfrm>
            <a:off x="6172200" y="18288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7163" name="Line 10"/>
          <p:cNvSpPr>
            <a:spLocks noChangeShapeType="1"/>
          </p:cNvSpPr>
          <p:nvPr/>
        </p:nvSpPr>
        <p:spPr bwMode="auto">
          <a:xfrm>
            <a:off x="7848600" y="18288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7164" name="Line 11"/>
          <p:cNvSpPr>
            <a:spLocks noChangeShapeType="1"/>
          </p:cNvSpPr>
          <p:nvPr/>
        </p:nvSpPr>
        <p:spPr bwMode="auto">
          <a:xfrm>
            <a:off x="5105400" y="1828800"/>
            <a:ext cx="0" cy="2895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7165" name="Line 12"/>
          <p:cNvSpPr>
            <a:spLocks noChangeShapeType="1"/>
          </p:cNvSpPr>
          <p:nvPr/>
        </p:nvSpPr>
        <p:spPr bwMode="auto">
          <a:xfrm>
            <a:off x="2133600" y="3505200"/>
            <a:ext cx="5715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424096334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0C471D6-C7C7-4ECC-82F3-6B6F925CDD8C}" type="slidenum">
              <a:rPr lang="es-ES" altLang="es-VE"/>
              <a:pPr eaLnBrk="1" hangingPunct="1"/>
              <a:t>171</a:t>
            </a:fld>
            <a:endParaRPr lang="es-ES" altLang="es-VE"/>
          </a:p>
        </p:txBody>
      </p:sp>
      <p:sp>
        <p:nvSpPr>
          <p:cNvPr id="178179" name="Text Box 2"/>
          <p:cNvSpPr txBox="1">
            <a:spLocks noChangeArrowheads="1"/>
          </p:cNvSpPr>
          <p:nvPr/>
        </p:nvSpPr>
        <p:spPr bwMode="auto">
          <a:xfrm>
            <a:off x="2057400" y="457201"/>
            <a:ext cx="83820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8: Presupuesto de Otros Costos (No son de Producción)</a:t>
            </a:r>
            <a:endParaRPr lang="es-VE" altLang="es-VE" sz="2400">
              <a:latin typeface="Times New Roman" panose="02020603050405020304" pitchFamily="18" charset="0"/>
            </a:endParaRPr>
          </a:p>
          <a:p>
            <a:pPr>
              <a:spcBef>
                <a:spcPct val="50000"/>
              </a:spcBef>
            </a:pPr>
            <a:r>
              <a:rPr lang="es-VE" altLang="es-VE" sz="2400" u="sng">
                <a:latin typeface="Times New Roman" panose="02020603050405020304" pitchFamily="18" charset="0"/>
              </a:rPr>
              <a:t>Costos Variables</a:t>
            </a:r>
            <a:r>
              <a:rPr lang="es-VE" altLang="es-VE" sz="2400">
                <a:latin typeface="Times New Roman" panose="02020603050405020304" pitchFamily="18" charset="0"/>
              </a:rPr>
              <a:t>                                                                               I. &amp; D.- Diseño de productos                 $  76.000                      Mercadeo                                                  133.000                          Distribución                                                66.500                        Servicio al Cliente                                      47.500                      Administración                                         </a:t>
            </a:r>
            <a:r>
              <a:rPr lang="es-VE" altLang="es-VE" sz="2400" u="sng">
                <a:latin typeface="Times New Roman" panose="02020603050405020304" pitchFamily="18" charset="0"/>
              </a:rPr>
              <a:t>152.000</a:t>
            </a:r>
            <a:r>
              <a:rPr lang="es-VE" altLang="es-VE" sz="2400">
                <a:latin typeface="Times New Roman" panose="02020603050405020304" pitchFamily="18" charset="0"/>
              </a:rPr>
              <a:t>       475.000*   </a:t>
            </a:r>
          </a:p>
          <a:p>
            <a:pPr>
              <a:spcBef>
                <a:spcPct val="50000"/>
              </a:spcBef>
            </a:pPr>
            <a:r>
              <a:rPr lang="es-VE" altLang="es-VE" sz="2400" u="sng">
                <a:latin typeface="Times New Roman" panose="02020603050405020304" pitchFamily="18" charset="0"/>
              </a:rPr>
              <a:t>Costos Fijos</a:t>
            </a:r>
            <a:r>
              <a:rPr lang="es-VE" altLang="es-VE" sz="2400">
                <a:latin typeface="Times New Roman" panose="02020603050405020304" pitchFamily="18" charset="0"/>
              </a:rPr>
              <a:t>                                                                                      I. &amp; D.- Diseño de productos                  $ 60.000                     Mercadeo                                                    67.000                      Distribución                                                33.500                     Servicio al Cliente                                      12.500                       Administración                                         </a:t>
            </a:r>
            <a:r>
              <a:rPr lang="es-VE" altLang="es-VE" sz="2400" u="sng">
                <a:latin typeface="Times New Roman" panose="02020603050405020304" pitchFamily="18" charset="0"/>
              </a:rPr>
              <a:t>222.000</a:t>
            </a:r>
            <a:r>
              <a:rPr lang="es-VE" altLang="es-VE" sz="2400">
                <a:latin typeface="Times New Roman" panose="02020603050405020304" pitchFamily="18" charset="0"/>
              </a:rPr>
              <a:t>       </a:t>
            </a:r>
            <a:r>
              <a:rPr lang="es-VE" altLang="es-VE" sz="2400" u="sng">
                <a:latin typeface="Times New Roman" panose="02020603050405020304" pitchFamily="18" charset="0"/>
              </a:rPr>
              <a:t>395.000</a:t>
            </a:r>
            <a:r>
              <a:rPr lang="es-VE" altLang="es-VE" sz="2400">
                <a:latin typeface="Times New Roman" panose="02020603050405020304" pitchFamily="18" charset="0"/>
              </a:rPr>
              <a:t>      Total Costos                                                              </a:t>
            </a:r>
            <a:r>
              <a:rPr lang="es-VE" altLang="es-VE" sz="2400" u="sng">
                <a:latin typeface="Times New Roman" panose="02020603050405020304" pitchFamily="18" charset="0"/>
              </a:rPr>
              <a:t>$  870.000</a:t>
            </a: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 Total costos variables: 0,125 $/$ Ventas ( $475.000/$3.800.000)</a:t>
            </a:r>
          </a:p>
        </p:txBody>
      </p:sp>
      <p:sp>
        <p:nvSpPr>
          <p:cNvPr id="178180" name="Line 3"/>
          <p:cNvSpPr>
            <a:spLocks noChangeShapeType="1"/>
          </p:cNvSpPr>
          <p:nvPr/>
        </p:nvSpPr>
        <p:spPr bwMode="auto">
          <a:xfrm>
            <a:off x="1981200" y="990600"/>
            <a:ext cx="0" cy="5029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8181" name="Line 4"/>
          <p:cNvSpPr>
            <a:spLocks noChangeShapeType="1"/>
          </p:cNvSpPr>
          <p:nvPr/>
        </p:nvSpPr>
        <p:spPr bwMode="auto">
          <a:xfrm>
            <a:off x="1981200" y="9906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8182" name="Line 5"/>
          <p:cNvSpPr>
            <a:spLocks noChangeShapeType="1"/>
          </p:cNvSpPr>
          <p:nvPr/>
        </p:nvSpPr>
        <p:spPr bwMode="auto">
          <a:xfrm>
            <a:off x="1981200" y="5943600"/>
            <a:ext cx="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8183" name="Line 6"/>
          <p:cNvSpPr>
            <a:spLocks noChangeShapeType="1"/>
          </p:cNvSpPr>
          <p:nvPr/>
        </p:nvSpPr>
        <p:spPr bwMode="auto">
          <a:xfrm>
            <a:off x="1981200" y="60198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8184" name="Line 7"/>
          <p:cNvSpPr>
            <a:spLocks noChangeShapeType="1"/>
          </p:cNvSpPr>
          <p:nvPr/>
        </p:nvSpPr>
        <p:spPr bwMode="auto">
          <a:xfrm>
            <a:off x="9982200" y="990600"/>
            <a:ext cx="0" cy="5029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8185" name="Line 8"/>
          <p:cNvSpPr>
            <a:spLocks noChangeShapeType="1"/>
          </p:cNvSpPr>
          <p:nvPr/>
        </p:nvSpPr>
        <p:spPr bwMode="auto">
          <a:xfrm>
            <a:off x="8305800" y="990600"/>
            <a:ext cx="0" cy="4648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8186" name="Line 9"/>
          <p:cNvSpPr>
            <a:spLocks noChangeShapeType="1"/>
          </p:cNvSpPr>
          <p:nvPr/>
        </p:nvSpPr>
        <p:spPr bwMode="auto">
          <a:xfrm>
            <a:off x="1981200" y="5638800"/>
            <a:ext cx="8001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105254138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6887DB2-54DC-4C76-9221-1306FF3BB5A7}" type="slidenum">
              <a:rPr lang="es-ES" altLang="es-VE"/>
              <a:pPr eaLnBrk="1" hangingPunct="1"/>
              <a:t>172</a:t>
            </a:fld>
            <a:endParaRPr lang="es-ES" altLang="es-VE"/>
          </a:p>
        </p:txBody>
      </p:sp>
      <p:sp>
        <p:nvSpPr>
          <p:cNvPr id="179203" name="Text Box 2"/>
          <p:cNvSpPr txBox="1">
            <a:spLocks noChangeArrowheads="1"/>
          </p:cNvSpPr>
          <p:nvPr/>
        </p:nvSpPr>
        <p:spPr bwMode="auto">
          <a:xfrm>
            <a:off x="1905000" y="533401"/>
            <a:ext cx="84582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Paso 9: Presupuesto del Estado de Ganancias y Pérdidas</a:t>
            </a:r>
            <a:endParaRPr lang="es-VE" altLang="es-VE" sz="2400">
              <a:latin typeface="Times New Roman" panose="02020603050405020304" pitchFamily="18" charset="0"/>
            </a:endParaRPr>
          </a:p>
          <a:p>
            <a:pPr>
              <a:spcBef>
                <a:spcPct val="50000"/>
              </a:spcBef>
            </a:pP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Ingresos por Ventas            Paso 1                                  $  3.800.000</a:t>
            </a:r>
          </a:p>
          <a:p>
            <a:pPr>
              <a:spcBef>
                <a:spcPct val="50000"/>
              </a:spcBef>
            </a:pPr>
            <a:r>
              <a:rPr lang="es-VE" altLang="es-VE" sz="2400" u="sng">
                <a:latin typeface="Times New Roman" panose="02020603050405020304" pitchFamily="18" charset="0"/>
              </a:rPr>
              <a:t>Costos</a:t>
            </a:r>
            <a:r>
              <a:rPr lang="es-VE" altLang="es-VE" sz="2400">
                <a:latin typeface="Times New Roman" panose="02020603050405020304" pitchFamily="18" charset="0"/>
              </a:rPr>
              <a:t>                                                                                            Costo de Venta                    Paso 7                                  (2.444.000)        </a:t>
            </a:r>
          </a:p>
          <a:p>
            <a:pPr>
              <a:spcBef>
                <a:spcPct val="50000"/>
              </a:spcBef>
            </a:pPr>
            <a:r>
              <a:rPr lang="es-VE" altLang="es-VE" sz="2400">
                <a:latin typeface="Times New Roman" panose="02020603050405020304" pitchFamily="18" charset="0"/>
              </a:rPr>
              <a:t>      Utilidad Bruta                                                             1.356.000       </a:t>
            </a:r>
            <a:r>
              <a:rPr lang="es-VE" altLang="es-VE" sz="2400" u="sng">
                <a:latin typeface="Times New Roman" panose="02020603050405020304" pitchFamily="18" charset="0"/>
              </a:rPr>
              <a:t>Costos de Operación</a:t>
            </a:r>
            <a:r>
              <a:rPr lang="es-VE" altLang="es-VE" sz="2400">
                <a:latin typeface="Times New Roman" panose="02020603050405020304" pitchFamily="18" charset="0"/>
              </a:rPr>
              <a:t>                                                                         I. &amp; D.- Diseño de Prod.      Paso 8       $  136.000                          Costos de Mercadeo             Paso 8           200.000                        Costos de Distribución         Paso 8           100.000                        Costos Servicio al Cliente    Paso 8             60.000                           Costos Administración         Paso 8           </a:t>
            </a:r>
            <a:r>
              <a:rPr lang="es-VE" altLang="es-VE" sz="2400" u="sng">
                <a:latin typeface="Times New Roman" panose="02020603050405020304" pitchFamily="18" charset="0"/>
              </a:rPr>
              <a:t>374.000</a:t>
            </a:r>
            <a:r>
              <a:rPr lang="es-VE" altLang="es-VE" sz="2400">
                <a:latin typeface="Times New Roman" panose="02020603050405020304" pitchFamily="18" charset="0"/>
              </a:rPr>
              <a:t>            (</a:t>
            </a:r>
            <a:r>
              <a:rPr lang="es-VE" altLang="es-VE" sz="2400" u="sng">
                <a:latin typeface="Times New Roman" panose="02020603050405020304" pitchFamily="18" charset="0"/>
              </a:rPr>
              <a:t>870.000)</a:t>
            </a:r>
            <a:r>
              <a:rPr lang="es-VE" altLang="es-VE" sz="2400">
                <a:latin typeface="Times New Roman" panose="02020603050405020304" pitchFamily="18" charset="0"/>
              </a:rPr>
              <a:t> Utilidad en Operaciones                                                 </a:t>
            </a:r>
            <a:r>
              <a:rPr lang="es-VE" altLang="es-VE" sz="2400" u="sng">
                <a:latin typeface="Times New Roman" panose="02020603050405020304" pitchFamily="18" charset="0"/>
              </a:rPr>
              <a:t>$    486.000                                                                                              </a:t>
            </a:r>
            <a:endParaRPr lang="es-VE" altLang="es-VE" sz="2400">
              <a:latin typeface="Times New Roman" panose="02020603050405020304" pitchFamily="18" charset="0"/>
            </a:endParaRPr>
          </a:p>
        </p:txBody>
      </p:sp>
      <p:sp>
        <p:nvSpPr>
          <p:cNvPr id="179204" name="Line 3"/>
          <p:cNvSpPr>
            <a:spLocks noChangeShapeType="1"/>
          </p:cNvSpPr>
          <p:nvPr/>
        </p:nvSpPr>
        <p:spPr bwMode="auto">
          <a:xfrm>
            <a:off x="1905000" y="1447800"/>
            <a:ext cx="0" cy="4648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9205" name="Line 4"/>
          <p:cNvSpPr>
            <a:spLocks noChangeShapeType="1"/>
          </p:cNvSpPr>
          <p:nvPr/>
        </p:nvSpPr>
        <p:spPr bwMode="auto">
          <a:xfrm>
            <a:off x="1905000" y="1447800"/>
            <a:ext cx="8382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9206" name="Line 5"/>
          <p:cNvSpPr>
            <a:spLocks noChangeShapeType="1"/>
          </p:cNvSpPr>
          <p:nvPr/>
        </p:nvSpPr>
        <p:spPr bwMode="auto">
          <a:xfrm>
            <a:off x="10287000" y="1447800"/>
            <a:ext cx="0" cy="4648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9207" name="Line 6"/>
          <p:cNvSpPr>
            <a:spLocks noChangeShapeType="1"/>
          </p:cNvSpPr>
          <p:nvPr/>
        </p:nvSpPr>
        <p:spPr bwMode="auto">
          <a:xfrm flipH="1">
            <a:off x="1905000" y="6096000"/>
            <a:ext cx="8382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9208" name="Line 7"/>
          <p:cNvSpPr>
            <a:spLocks noChangeShapeType="1"/>
          </p:cNvSpPr>
          <p:nvPr/>
        </p:nvSpPr>
        <p:spPr bwMode="auto">
          <a:xfrm>
            <a:off x="5105400" y="1447800"/>
            <a:ext cx="0" cy="4648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9209" name="Line 8"/>
          <p:cNvSpPr>
            <a:spLocks noChangeShapeType="1"/>
          </p:cNvSpPr>
          <p:nvPr/>
        </p:nvSpPr>
        <p:spPr bwMode="auto">
          <a:xfrm>
            <a:off x="6400800" y="1447800"/>
            <a:ext cx="0" cy="4648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9210" name="Line 9"/>
          <p:cNvSpPr>
            <a:spLocks noChangeShapeType="1"/>
          </p:cNvSpPr>
          <p:nvPr/>
        </p:nvSpPr>
        <p:spPr bwMode="auto">
          <a:xfrm>
            <a:off x="8382000" y="1447800"/>
            <a:ext cx="0" cy="4648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9211" name="Line 10"/>
          <p:cNvSpPr>
            <a:spLocks noChangeShapeType="1"/>
          </p:cNvSpPr>
          <p:nvPr/>
        </p:nvSpPr>
        <p:spPr bwMode="auto">
          <a:xfrm>
            <a:off x="1905000" y="2971800"/>
            <a:ext cx="8382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9212" name="Line 11"/>
          <p:cNvSpPr>
            <a:spLocks noChangeShapeType="1"/>
          </p:cNvSpPr>
          <p:nvPr/>
        </p:nvSpPr>
        <p:spPr bwMode="auto">
          <a:xfrm>
            <a:off x="1905000" y="3505200"/>
            <a:ext cx="8382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79213" name="Line 12"/>
          <p:cNvSpPr>
            <a:spLocks noChangeShapeType="1"/>
          </p:cNvSpPr>
          <p:nvPr/>
        </p:nvSpPr>
        <p:spPr bwMode="auto">
          <a:xfrm>
            <a:off x="1905000" y="5715000"/>
            <a:ext cx="8382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87621780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19B97C1-D8E7-4C35-969E-A45D04D088A9}" type="slidenum">
              <a:rPr lang="es-ES" altLang="es-VE"/>
              <a:pPr eaLnBrk="1" hangingPunct="1"/>
              <a:t>173</a:t>
            </a:fld>
            <a:endParaRPr lang="es-ES" altLang="es-VE"/>
          </a:p>
        </p:txBody>
      </p:sp>
      <p:sp>
        <p:nvSpPr>
          <p:cNvPr id="180227" name="Rectangle 2"/>
          <p:cNvSpPr>
            <a:spLocks noGrp="1" noChangeArrowheads="1"/>
          </p:cNvSpPr>
          <p:nvPr>
            <p:ph type="title"/>
          </p:nvPr>
        </p:nvSpPr>
        <p:spPr/>
        <p:txBody>
          <a:bodyPr/>
          <a:lstStyle/>
          <a:p>
            <a:pPr eaLnBrk="1" hangingPunct="1"/>
            <a:r>
              <a:rPr lang="es-VE" altLang="es-VE" sz="2800"/>
              <a:t>5. USO DE MODELOS DE PLANIFICACION FINANCIERA BASADOS EN COMPUTADORAS</a:t>
            </a:r>
          </a:p>
        </p:txBody>
      </p:sp>
      <p:sp>
        <p:nvSpPr>
          <p:cNvPr id="180228" name="Text Box 3"/>
          <p:cNvSpPr txBox="1">
            <a:spLocks noChangeArrowheads="1"/>
          </p:cNvSpPr>
          <p:nvPr/>
        </p:nvSpPr>
        <p:spPr bwMode="auto">
          <a:xfrm>
            <a:off x="2057400" y="1600201"/>
            <a:ext cx="78486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5.1 El valor de los presupuestos se realza por medio de la conducción de análisis de sensibilidad. El análisis de sensibilidad es una técnica que examina como cambiarían los resultados si la data originalmente estimada no se alcanza o si cambian las bases y consideraciones utilizadas para la elaboración del presupuesto.</a:t>
            </a:r>
          </a:p>
          <a:p>
            <a:pPr>
              <a:spcBef>
                <a:spcPct val="50000"/>
              </a:spcBef>
            </a:pPr>
            <a:r>
              <a:rPr lang="es-VE" altLang="es-VE" sz="2400">
                <a:latin typeface="Times New Roman" panose="02020603050405020304" pitchFamily="18" charset="0"/>
              </a:rPr>
              <a:t>5.2 Existen paquetes de “Software” comerciales para realizar análisis de sensibilidad de estados financieros. Estos paquetes    hacen los cálculos para modelos de planificación financiera que en la práctica son representaciones matemáticas  de las relaciones entre las actividades operativas, las actividades financieras y los estados financieros.</a:t>
            </a:r>
          </a:p>
        </p:txBody>
      </p:sp>
    </p:spTree>
    <p:extLst>
      <p:ext uri="{BB962C8B-B14F-4D97-AF65-F5344CB8AC3E}">
        <p14:creationId xmlns:p14="http://schemas.microsoft.com/office/powerpoint/2010/main" val="263785683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2422349-95A9-4D07-991E-EDBE52EC824B}" type="slidenum">
              <a:rPr lang="es-ES" altLang="es-VE"/>
              <a:pPr eaLnBrk="1" hangingPunct="1"/>
              <a:t>174</a:t>
            </a:fld>
            <a:endParaRPr lang="es-ES" altLang="es-VE"/>
          </a:p>
        </p:txBody>
      </p:sp>
      <p:sp>
        <p:nvSpPr>
          <p:cNvPr id="181251" name="Rectangle 2"/>
          <p:cNvSpPr>
            <a:spLocks noGrp="1" noChangeArrowheads="1"/>
          </p:cNvSpPr>
          <p:nvPr>
            <p:ph type="title"/>
          </p:nvPr>
        </p:nvSpPr>
        <p:spPr/>
        <p:txBody>
          <a:bodyPr/>
          <a:lstStyle/>
          <a:p>
            <a:pPr eaLnBrk="1" hangingPunct="1"/>
            <a:r>
              <a:rPr lang="es-VE" altLang="es-VE" sz="2800"/>
              <a:t>5. USO DE MODELOS DE PLANIFICACION FINANCIERA BASADOS EN COMPUTADORAS</a:t>
            </a:r>
          </a:p>
        </p:txBody>
      </p:sp>
      <p:sp>
        <p:nvSpPr>
          <p:cNvPr id="181252" name="Text Box 3"/>
          <p:cNvSpPr txBox="1">
            <a:spLocks noChangeArrowheads="1"/>
          </p:cNvSpPr>
          <p:nvPr/>
        </p:nvSpPr>
        <p:spPr bwMode="auto">
          <a:xfrm>
            <a:off x="2209800" y="22098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s-VE" altLang="es-VE" sz="2400">
              <a:latin typeface="Times New Roman" panose="02020603050405020304" pitchFamily="18" charset="0"/>
            </a:endParaRPr>
          </a:p>
        </p:txBody>
      </p:sp>
      <p:sp>
        <p:nvSpPr>
          <p:cNvPr id="181253" name="Text Box 4"/>
          <p:cNvSpPr txBox="1">
            <a:spLocks noChangeArrowheads="1"/>
          </p:cNvSpPr>
          <p:nvPr/>
        </p:nvSpPr>
        <p:spPr bwMode="auto">
          <a:xfrm>
            <a:off x="2133600" y="1905001"/>
            <a:ext cx="8229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5.3 En el ejemplo anterior, el modelo de planificación financiera asume lo siguiente:</a:t>
            </a:r>
          </a:p>
          <a:p>
            <a:pPr>
              <a:spcBef>
                <a:spcPct val="50000"/>
              </a:spcBef>
              <a:buFontTx/>
              <a:buChar char="•"/>
            </a:pPr>
            <a:r>
              <a:rPr lang="es-VE" altLang="es-VE" sz="2400">
                <a:latin typeface="Times New Roman" panose="02020603050405020304" pitchFamily="18" charset="0"/>
              </a:rPr>
              <a:t> Los materiales directos y los costos de mano de obra directa varían proporcionalmente con las cantidades de partes estándares y para trabajo pesado producidas.</a:t>
            </a:r>
          </a:p>
          <a:p>
            <a:pPr>
              <a:spcBef>
                <a:spcPct val="50000"/>
              </a:spcBef>
              <a:buFontTx/>
              <a:buChar char="•"/>
            </a:pPr>
            <a:r>
              <a:rPr lang="es-VE" altLang="es-VE" sz="2400">
                <a:latin typeface="Times New Roman" panose="02020603050405020304" pitchFamily="18" charset="0"/>
              </a:rPr>
              <a:t> Los costos variables de carga fabril varían con las horas de mano de obra directa.</a:t>
            </a:r>
          </a:p>
          <a:p>
            <a:pPr>
              <a:spcBef>
                <a:spcPct val="50000"/>
              </a:spcBef>
              <a:buFontTx/>
              <a:buChar char="•"/>
            </a:pPr>
            <a:r>
              <a:rPr lang="es-VE" altLang="es-VE" sz="2400">
                <a:latin typeface="Times New Roman" panose="02020603050405020304" pitchFamily="18" charset="0"/>
              </a:rPr>
              <a:t> Los costos variables que no son de producción varían con los ingresos por ventas.</a:t>
            </a:r>
          </a:p>
          <a:p>
            <a:pPr>
              <a:spcBef>
                <a:spcPct val="50000"/>
              </a:spcBef>
            </a:pPr>
            <a:r>
              <a:rPr lang="es-VE" altLang="es-VE" sz="2400">
                <a:latin typeface="Times New Roman" panose="02020603050405020304" pitchFamily="18" charset="0"/>
              </a:rPr>
              <a:t> Los inventario finales meta permanecen sin cambios. </a:t>
            </a:r>
          </a:p>
        </p:txBody>
      </p:sp>
    </p:spTree>
    <p:extLst>
      <p:ext uri="{BB962C8B-B14F-4D97-AF65-F5344CB8AC3E}">
        <p14:creationId xmlns:p14="http://schemas.microsoft.com/office/powerpoint/2010/main" val="263958482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5F8BE17-DDB4-41BF-98FE-4D54E9326416}" type="slidenum">
              <a:rPr lang="es-ES" altLang="es-VE"/>
              <a:pPr eaLnBrk="1" hangingPunct="1"/>
              <a:t>175</a:t>
            </a:fld>
            <a:endParaRPr lang="es-ES" altLang="es-VE"/>
          </a:p>
        </p:txBody>
      </p:sp>
      <p:sp>
        <p:nvSpPr>
          <p:cNvPr id="182275" name="Text Box 2"/>
          <p:cNvSpPr txBox="1">
            <a:spLocks noChangeArrowheads="1"/>
          </p:cNvSpPr>
          <p:nvPr/>
        </p:nvSpPr>
        <p:spPr bwMode="auto">
          <a:xfrm>
            <a:off x="1981200" y="1219200"/>
            <a:ext cx="80772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Consideremos tres escenarios distintos para hacer el análisis de sensibilidad:</a:t>
            </a:r>
          </a:p>
          <a:p>
            <a:pPr>
              <a:spcBef>
                <a:spcPct val="50000"/>
              </a:spcBef>
            </a:pPr>
            <a:r>
              <a:rPr lang="es-VE" altLang="es-VE" sz="2400">
                <a:latin typeface="Times New Roman" panose="02020603050405020304" pitchFamily="18" charset="0"/>
              </a:rPr>
              <a:t>Escenario 1: Una disminución del 3 % en el precio de venta de la parte estándar y de la parte para trabajo pesado.</a:t>
            </a:r>
          </a:p>
          <a:p>
            <a:pPr>
              <a:spcBef>
                <a:spcPct val="50000"/>
              </a:spcBef>
            </a:pPr>
            <a:r>
              <a:rPr lang="es-VE" altLang="es-VE" sz="2400">
                <a:latin typeface="Times New Roman" panose="02020603050405020304" pitchFamily="18" charset="0"/>
              </a:rPr>
              <a:t>Escenario 2: Una disminución del 4 % en las unidades vendidas tanto de las partes estándares como de las partes para trabajo pesado.</a:t>
            </a:r>
          </a:p>
          <a:p>
            <a:pPr>
              <a:spcBef>
                <a:spcPct val="50000"/>
              </a:spcBef>
            </a:pPr>
            <a:r>
              <a:rPr lang="es-VE" altLang="es-VE" sz="2400">
                <a:latin typeface="Times New Roman" panose="02020603050405020304" pitchFamily="18" charset="0"/>
              </a:rPr>
              <a:t>Escenario 3: Un incremento en los precios de las aleaciones 111 y 112,  de $ 7,00/Kgr. a $ 7,35/Kgr. y de $ 10/Kgr. a $ 10,50/Kgr. , respectivamente.  </a:t>
            </a:r>
          </a:p>
        </p:txBody>
      </p:sp>
    </p:spTree>
    <p:extLst>
      <p:ext uri="{BB962C8B-B14F-4D97-AF65-F5344CB8AC3E}">
        <p14:creationId xmlns:p14="http://schemas.microsoft.com/office/powerpoint/2010/main" val="58190988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0B7D21-AF4C-42DD-84A8-F1F3012C7F33}" type="slidenum">
              <a:rPr lang="es-ES" altLang="es-VE"/>
              <a:pPr eaLnBrk="1" hangingPunct="1"/>
              <a:t>176</a:t>
            </a:fld>
            <a:endParaRPr lang="es-ES" altLang="es-VE"/>
          </a:p>
        </p:txBody>
      </p:sp>
      <p:sp>
        <p:nvSpPr>
          <p:cNvPr id="183299" name="Text Box 2"/>
          <p:cNvSpPr txBox="1">
            <a:spLocks noChangeArrowheads="1"/>
          </p:cNvSpPr>
          <p:nvPr/>
        </p:nvSpPr>
        <p:spPr bwMode="auto">
          <a:xfrm>
            <a:off x="1752600" y="1905000"/>
            <a:ext cx="9144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                    </a:t>
            </a:r>
            <a:r>
              <a:rPr lang="es-VE" altLang="es-VE" sz="2000">
                <a:latin typeface="Times New Roman" panose="02020603050405020304" pitchFamily="18" charset="0"/>
              </a:rPr>
              <a:t>Unid. Vend.     Precio Vta.     Costo M.D.         Utilidades en Oper.</a:t>
            </a:r>
            <a:r>
              <a:rPr lang="es-VE" altLang="es-VE" sz="2400">
                <a:latin typeface="Times New Roman" panose="02020603050405020304" pitchFamily="18" charset="0"/>
              </a:rPr>
              <a:t>     </a:t>
            </a:r>
          </a:p>
          <a:p>
            <a:pPr>
              <a:spcBef>
                <a:spcPct val="50000"/>
              </a:spcBef>
            </a:pPr>
            <a:r>
              <a:rPr lang="es-VE" altLang="es-VE" sz="2000">
                <a:latin typeface="Times New Roman" panose="02020603050405020304" pitchFamily="18" charset="0"/>
              </a:rPr>
              <a:t>Escenario         Estd.   T. P.     Estd.   T. P.     A-111   A-l12       Dólares     Cambios</a:t>
            </a:r>
            <a:endParaRPr lang="es-VE" altLang="es-VE" sz="2400">
              <a:latin typeface="Times New Roman" panose="02020603050405020304" pitchFamily="18" charset="0"/>
            </a:endParaRPr>
          </a:p>
          <a:p>
            <a:pPr>
              <a:spcBef>
                <a:spcPct val="50000"/>
              </a:spcBef>
            </a:pPr>
            <a:r>
              <a:rPr lang="es-VE" altLang="es-VE" sz="2000">
                <a:latin typeface="Times New Roman" panose="02020603050405020304" pitchFamily="18" charset="0"/>
              </a:rPr>
              <a:t>Ppto Maestro   5.000  1.000    $ 600  $ 800    $ 7.00  $ 10.00   $ 486.000         -</a:t>
            </a:r>
          </a:p>
          <a:p>
            <a:pPr>
              <a:spcBef>
                <a:spcPct val="50000"/>
              </a:spcBef>
            </a:pPr>
            <a:r>
              <a:rPr lang="es-VE" altLang="es-VE" sz="2000">
                <a:latin typeface="Times New Roman" panose="02020603050405020304" pitchFamily="18" charset="0"/>
              </a:rPr>
              <a:t>Escenario 1      5.000  1.000       582     776       7.00     10.00      386.250   21% dism.</a:t>
            </a:r>
          </a:p>
          <a:p>
            <a:pPr>
              <a:spcBef>
                <a:spcPct val="50000"/>
              </a:spcBef>
            </a:pPr>
            <a:r>
              <a:rPr lang="es-VE" altLang="es-VE" sz="2000">
                <a:latin typeface="Times New Roman" panose="02020603050405020304" pitchFamily="18" charset="0"/>
              </a:rPr>
              <a:t>Escenario 2      4.800     960       600     800       7.00     10.00      438.273   10 % dism.</a:t>
            </a:r>
          </a:p>
          <a:p>
            <a:pPr>
              <a:spcBef>
                <a:spcPct val="50000"/>
              </a:spcBef>
            </a:pPr>
            <a:r>
              <a:rPr lang="es-VE" altLang="es-VE" sz="2000">
                <a:latin typeface="Times New Roman" panose="02020603050405020304" pitchFamily="18" charset="0"/>
              </a:rPr>
              <a:t>Escenario 3      5.000  1.000       600     800       7.35     10.50      448.380     9 % dism.</a:t>
            </a:r>
            <a:endParaRPr lang="es-VE" altLang="es-VE" sz="2400">
              <a:latin typeface="Times New Roman" panose="02020603050405020304" pitchFamily="18" charset="0"/>
            </a:endParaRPr>
          </a:p>
        </p:txBody>
      </p:sp>
      <p:sp>
        <p:nvSpPr>
          <p:cNvPr id="183300" name="Line 3"/>
          <p:cNvSpPr>
            <a:spLocks noChangeShapeType="1"/>
          </p:cNvSpPr>
          <p:nvPr/>
        </p:nvSpPr>
        <p:spPr bwMode="auto">
          <a:xfrm>
            <a:off x="1752600" y="1905000"/>
            <a:ext cx="0" cy="2743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01" name="Line 4"/>
          <p:cNvSpPr>
            <a:spLocks noChangeShapeType="1"/>
          </p:cNvSpPr>
          <p:nvPr/>
        </p:nvSpPr>
        <p:spPr bwMode="auto">
          <a:xfrm flipV="1">
            <a:off x="1752600" y="4648200"/>
            <a:ext cx="8763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02" name="Line 5"/>
          <p:cNvSpPr>
            <a:spLocks noChangeShapeType="1"/>
          </p:cNvSpPr>
          <p:nvPr/>
        </p:nvSpPr>
        <p:spPr bwMode="auto">
          <a:xfrm>
            <a:off x="1752600" y="1905000"/>
            <a:ext cx="8763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03" name="Line 6"/>
          <p:cNvSpPr>
            <a:spLocks noChangeShapeType="1"/>
          </p:cNvSpPr>
          <p:nvPr/>
        </p:nvSpPr>
        <p:spPr bwMode="auto">
          <a:xfrm>
            <a:off x="10515600" y="1905000"/>
            <a:ext cx="0" cy="2743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04" name="Line 7"/>
          <p:cNvSpPr>
            <a:spLocks noChangeShapeType="1"/>
          </p:cNvSpPr>
          <p:nvPr/>
        </p:nvSpPr>
        <p:spPr bwMode="auto">
          <a:xfrm>
            <a:off x="3276600" y="1905000"/>
            <a:ext cx="0" cy="2743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05" name="Line 8"/>
          <p:cNvSpPr>
            <a:spLocks noChangeShapeType="1"/>
          </p:cNvSpPr>
          <p:nvPr/>
        </p:nvSpPr>
        <p:spPr bwMode="auto">
          <a:xfrm>
            <a:off x="4724400" y="1905000"/>
            <a:ext cx="0" cy="2743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06" name="Line 9"/>
          <p:cNvSpPr>
            <a:spLocks noChangeShapeType="1"/>
          </p:cNvSpPr>
          <p:nvPr/>
        </p:nvSpPr>
        <p:spPr bwMode="auto">
          <a:xfrm>
            <a:off x="6248400" y="1905000"/>
            <a:ext cx="0" cy="2743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07" name="Line 10"/>
          <p:cNvSpPr>
            <a:spLocks noChangeShapeType="1"/>
          </p:cNvSpPr>
          <p:nvPr/>
        </p:nvSpPr>
        <p:spPr bwMode="auto">
          <a:xfrm>
            <a:off x="8001000" y="1905000"/>
            <a:ext cx="0" cy="2743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08" name="Line 11"/>
          <p:cNvSpPr>
            <a:spLocks noChangeShapeType="1"/>
          </p:cNvSpPr>
          <p:nvPr/>
        </p:nvSpPr>
        <p:spPr bwMode="auto">
          <a:xfrm>
            <a:off x="1752600" y="2743200"/>
            <a:ext cx="8763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09" name="Line 12"/>
          <p:cNvSpPr>
            <a:spLocks noChangeShapeType="1"/>
          </p:cNvSpPr>
          <p:nvPr/>
        </p:nvSpPr>
        <p:spPr bwMode="auto">
          <a:xfrm>
            <a:off x="3276600" y="2362200"/>
            <a:ext cx="7239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10" name="Line 13"/>
          <p:cNvSpPr>
            <a:spLocks noChangeShapeType="1"/>
          </p:cNvSpPr>
          <p:nvPr/>
        </p:nvSpPr>
        <p:spPr bwMode="auto">
          <a:xfrm>
            <a:off x="4038600" y="2362200"/>
            <a:ext cx="0" cy="2286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11" name="Line 14"/>
          <p:cNvSpPr>
            <a:spLocks noChangeShapeType="1"/>
          </p:cNvSpPr>
          <p:nvPr/>
        </p:nvSpPr>
        <p:spPr bwMode="auto">
          <a:xfrm>
            <a:off x="5562600" y="2362200"/>
            <a:ext cx="0" cy="2286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12" name="Line 15"/>
          <p:cNvSpPr>
            <a:spLocks noChangeShapeType="1"/>
          </p:cNvSpPr>
          <p:nvPr/>
        </p:nvSpPr>
        <p:spPr bwMode="auto">
          <a:xfrm>
            <a:off x="7162800" y="2362200"/>
            <a:ext cx="0" cy="2286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3313" name="Line 16"/>
          <p:cNvSpPr>
            <a:spLocks noChangeShapeType="1"/>
          </p:cNvSpPr>
          <p:nvPr/>
        </p:nvSpPr>
        <p:spPr bwMode="auto">
          <a:xfrm flipV="1">
            <a:off x="9296400" y="2362200"/>
            <a:ext cx="0" cy="2286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242705" name="Text Box 17"/>
          <p:cNvSpPr txBox="1">
            <a:spLocks noChangeArrowheads="1"/>
          </p:cNvSpPr>
          <p:nvPr/>
        </p:nvSpPr>
        <p:spPr bwMode="auto">
          <a:xfrm>
            <a:off x="2590800" y="838201"/>
            <a:ext cx="6629400" cy="519113"/>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2800">
                <a:effectLst>
                  <a:outerShdw blurRad="38100" dist="38100" dir="2700000" algn="tl">
                    <a:srgbClr val="C0C0C0"/>
                  </a:outerShdw>
                </a:effectLst>
                <a:latin typeface="Times New Roman" pitchFamily="18" charset="0"/>
                <a:cs typeface="Arial" charset="0"/>
              </a:rPr>
              <a:t>ANALISIS DE SENSIBILIDAD</a:t>
            </a:r>
            <a:endParaRPr lang="es-ES" sz="2800">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196070564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14AB3E-A103-4778-8B31-2A2214344C46}" type="slidenum">
              <a:rPr lang="es-ES" altLang="es-VE"/>
              <a:pPr eaLnBrk="1" hangingPunct="1"/>
              <a:t>177</a:t>
            </a:fld>
            <a:endParaRPr lang="es-ES" altLang="es-VE"/>
          </a:p>
        </p:txBody>
      </p:sp>
      <p:sp>
        <p:nvSpPr>
          <p:cNvPr id="184323" name="Rectangle 2"/>
          <p:cNvSpPr>
            <a:spLocks noGrp="1" noChangeArrowheads="1"/>
          </p:cNvSpPr>
          <p:nvPr>
            <p:ph type="title"/>
          </p:nvPr>
        </p:nvSpPr>
        <p:spPr>
          <a:xfrm>
            <a:off x="2209800" y="609600"/>
            <a:ext cx="8001000" cy="1143000"/>
          </a:xfrm>
        </p:spPr>
        <p:txBody>
          <a:bodyPr/>
          <a:lstStyle/>
          <a:p>
            <a:pPr eaLnBrk="1" hangingPunct="1"/>
            <a:r>
              <a:rPr lang="es-VE" altLang="es-VE" sz="2800"/>
              <a:t>6. PRESUPUESTO KAIZEN Y SU IMPORTANCIA PARA LA GERENCIA DE COSTOS</a:t>
            </a:r>
          </a:p>
        </p:txBody>
      </p:sp>
      <p:sp>
        <p:nvSpPr>
          <p:cNvPr id="184324" name="Text Box 3"/>
          <p:cNvSpPr txBox="1">
            <a:spLocks noChangeArrowheads="1"/>
          </p:cNvSpPr>
          <p:nvPr/>
        </p:nvSpPr>
        <p:spPr bwMode="auto">
          <a:xfrm>
            <a:off x="2133600" y="1828801"/>
            <a:ext cx="81534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6.1 Presupuesto  Kaizen. Es un enfoque presupuestario que incorpora explícitamente el mejoramiento continuo del período del presupuesto en sus resultados. Así, en el ejemplo anterior, un presupuesto kaizen incorporaría las reducciones esperadas en los tiempos de mano de obra directa durante el período. Por ejemplo:</a:t>
            </a:r>
          </a:p>
          <a:p>
            <a:pPr>
              <a:spcBef>
                <a:spcPct val="50000"/>
              </a:spcBef>
            </a:pPr>
            <a:r>
              <a:rPr lang="es-VE" altLang="es-VE" sz="2400">
                <a:latin typeface="Times New Roman" panose="02020603050405020304" pitchFamily="18" charset="0"/>
              </a:rPr>
              <a:t>                                                     </a:t>
            </a:r>
            <a:r>
              <a:rPr lang="es-VE" altLang="es-VE" sz="2400" u="sng">
                <a:latin typeface="Times New Roman" panose="02020603050405020304" pitchFamily="18" charset="0"/>
              </a:rPr>
              <a:t>Hrs-Hb Presupuestadas</a:t>
            </a: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                                                     </a:t>
            </a:r>
            <a:r>
              <a:rPr lang="es-VE" altLang="es-VE" sz="2400" u="sng">
                <a:latin typeface="Times New Roman" panose="02020603050405020304" pitchFamily="18" charset="0"/>
              </a:rPr>
              <a:t>Estándar</a:t>
            </a:r>
            <a:r>
              <a:rPr lang="es-VE" altLang="es-VE" sz="2400">
                <a:latin typeface="Times New Roman" panose="02020603050405020304" pitchFamily="18" charset="0"/>
              </a:rPr>
              <a:t>   </a:t>
            </a:r>
            <a:r>
              <a:rPr lang="es-VE" altLang="es-VE" sz="2400" u="sng">
                <a:latin typeface="Times New Roman" panose="02020603050405020304" pitchFamily="18" charset="0"/>
              </a:rPr>
              <a:t>Trab. Pesado</a:t>
            </a:r>
            <a:r>
              <a:rPr lang="es-VE" altLang="es-VE" sz="2400">
                <a:latin typeface="Times New Roman" panose="02020603050405020304" pitchFamily="18" charset="0"/>
              </a:rPr>
              <a:t>            Enero-Marzo                                    4.00           6.00                  Abril-Junio                                       3.90           5.85                    Julio-Septiembre                              3.80           5.70                   Octubre-Diciembre                          3.70           5.55</a:t>
            </a:r>
            <a:endParaRPr lang="es-VE" altLang="es-VE" sz="2400" u="sng">
              <a:latin typeface="Times New Roman" panose="02020603050405020304" pitchFamily="18" charset="0"/>
            </a:endParaRPr>
          </a:p>
        </p:txBody>
      </p:sp>
    </p:spTree>
    <p:extLst>
      <p:ext uri="{BB962C8B-B14F-4D97-AF65-F5344CB8AC3E}">
        <p14:creationId xmlns:p14="http://schemas.microsoft.com/office/powerpoint/2010/main" val="23107077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F615EA6-BDAF-4FB9-B5C8-F42C58C3F310}" type="slidenum">
              <a:rPr lang="es-ES" altLang="es-VE"/>
              <a:pPr eaLnBrk="1" hangingPunct="1"/>
              <a:t>178</a:t>
            </a:fld>
            <a:endParaRPr lang="es-ES" altLang="es-VE"/>
          </a:p>
        </p:txBody>
      </p:sp>
      <p:sp>
        <p:nvSpPr>
          <p:cNvPr id="185347" name="Rectangle 2"/>
          <p:cNvSpPr>
            <a:spLocks noGrp="1" noChangeArrowheads="1"/>
          </p:cNvSpPr>
          <p:nvPr>
            <p:ph type="title"/>
          </p:nvPr>
        </p:nvSpPr>
        <p:spPr>
          <a:xfrm>
            <a:off x="2133600" y="0"/>
            <a:ext cx="7772400" cy="1143000"/>
          </a:xfrm>
        </p:spPr>
        <p:txBody>
          <a:bodyPr/>
          <a:lstStyle/>
          <a:p>
            <a:pPr eaLnBrk="1" hangingPunct="1"/>
            <a:r>
              <a:rPr lang="es-VE" altLang="es-VE" sz="2800"/>
              <a:t>7. PRESUPUESTO BASADO EN ACTIVIDADES</a:t>
            </a:r>
          </a:p>
        </p:txBody>
      </p:sp>
      <p:sp>
        <p:nvSpPr>
          <p:cNvPr id="185348" name="Text Box 3"/>
          <p:cNvSpPr txBox="1">
            <a:spLocks noChangeArrowheads="1"/>
          </p:cNvSpPr>
          <p:nvPr/>
        </p:nvSpPr>
        <p:spPr bwMode="auto">
          <a:xfrm>
            <a:off x="2057400" y="838201"/>
            <a:ext cx="82296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7.1 El presupuesto basado en actividades se concentra en el costo de las actividades necesarias para producir y vender productos y servicios. Clasifica y separa los costos indirectos con base en actividades homogéneas. </a:t>
            </a:r>
          </a:p>
          <a:p>
            <a:pPr>
              <a:spcBef>
                <a:spcPct val="50000"/>
              </a:spcBef>
            </a:pPr>
            <a:r>
              <a:rPr lang="es-VE" altLang="es-VE" sz="2400">
                <a:latin typeface="Times New Roman" panose="02020603050405020304" pitchFamily="18" charset="0"/>
              </a:rPr>
              <a:t>7.2 Los pasos claves para la elaboración del presupuesto basado en actividades son los siguientes:</a:t>
            </a:r>
          </a:p>
          <a:p>
            <a:pPr>
              <a:spcBef>
                <a:spcPct val="50000"/>
              </a:spcBef>
              <a:buFontTx/>
              <a:buChar char="•"/>
            </a:pPr>
            <a:r>
              <a:rPr lang="es-VE" altLang="es-VE" sz="2400">
                <a:latin typeface="Times New Roman" panose="02020603050405020304" pitchFamily="18" charset="0"/>
              </a:rPr>
              <a:t> Determine los costos presupuestados de cada actividad.</a:t>
            </a:r>
          </a:p>
          <a:p>
            <a:pPr>
              <a:spcBef>
                <a:spcPct val="50000"/>
              </a:spcBef>
              <a:buFontTx/>
              <a:buChar char="•"/>
            </a:pPr>
            <a:r>
              <a:rPr lang="es-VE" altLang="es-VE" sz="2400">
                <a:latin typeface="Times New Roman" panose="02020603050405020304" pitchFamily="18" charset="0"/>
              </a:rPr>
              <a:t> Determine la demanda de cada actividad. (El número de veces que se realizará cada actividad). </a:t>
            </a:r>
          </a:p>
          <a:p>
            <a:pPr>
              <a:spcBef>
                <a:spcPct val="50000"/>
              </a:spcBef>
              <a:buFontTx/>
              <a:buChar char="•"/>
            </a:pPr>
            <a:r>
              <a:rPr lang="es-VE" altLang="es-VE" sz="2400">
                <a:latin typeface="Times New Roman" panose="02020603050405020304" pitchFamily="18" charset="0"/>
              </a:rPr>
              <a:t>Compute los costos unitarios de cada actividad.</a:t>
            </a:r>
          </a:p>
          <a:p>
            <a:pPr>
              <a:spcBef>
                <a:spcPct val="50000"/>
              </a:spcBef>
              <a:buFontTx/>
              <a:buChar char="•"/>
            </a:pPr>
            <a:r>
              <a:rPr lang="es-VE" altLang="es-VE" sz="2400">
                <a:latin typeface="Times New Roman" panose="02020603050405020304" pitchFamily="18" charset="0"/>
              </a:rPr>
              <a:t>  Describa el presupuesto en función de los costos de varias actividades. </a:t>
            </a:r>
          </a:p>
        </p:txBody>
      </p:sp>
    </p:spTree>
    <p:extLst>
      <p:ext uri="{BB962C8B-B14F-4D97-AF65-F5344CB8AC3E}">
        <p14:creationId xmlns:p14="http://schemas.microsoft.com/office/powerpoint/2010/main" val="197058655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4F6F6B2-8AFC-4617-AB9F-DC0348869A4D}" type="slidenum">
              <a:rPr lang="es-ES" altLang="es-VE"/>
              <a:pPr eaLnBrk="1" hangingPunct="1"/>
              <a:t>179</a:t>
            </a:fld>
            <a:endParaRPr lang="es-ES" altLang="es-VE"/>
          </a:p>
        </p:txBody>
      </p:sp>
      <p:sp>
        <p:nvSpPr>
          <p:cNvPr id="186371" name="Text Box 2"/>
          <p:cNvSpPr txBox="1">
            <a:spLocks noChangeArrowheads="1"/>
          </p:cNvSpPr>
          <p:nvPr/>
        </p:nvSpPr>
        <p:spPr bwMode="auto">
          <a:xfrm>
            <a:off x="2209800" y="1524000"/>
            <a:ext cx="8077200"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u="sng">
                <a:latin typeface="Times New Roman" panose="02020603050405020304" pitchFamily="18" charset="0"/>
              </a:rPr>
              <a:t>EJEMPLO:</a:t>
            </a:r>
            <a:endParaRPr lang="es-VE" altLang="es-VE" sz="2400">
              <a:latin typeface="Times New Roman" panose="02020603050405020304" pitchFamily="18" charset="0"/>
            </a:endParaRPr>
          </a:p>
          <a:p>
            <a:pPr>
              <a:spcBef>
                <a:spcPct val="50000"/>
              </a:spcBef>
            </a:pPr>
            <a:r>
              <a:rPr lang="es-VE" altLang="es-VE" sz="2400">
                <a:latin typeface="Times New Roman" panose="02020603050405020304" pitchFamily="18" charset="0"/>
              </a:rPr>
              <a:t>Area de Actividad    Uso Pptdo.     Costo x Uso    Costo Pptdo.  </a:t>
            </a:r>
            <a:r>
              <a:rPr lang="es-VE" altLang="es-VE" sz="2000">
                <a:latin typeface="Times New Roman" panose="02020603050405020304" pitchFamily="18" charset="0"/>
              </a:rPr>
              <a:t>Diseño x Computadora</a:t>
            </a:r>
            <a:r>
              <a:rPr lang="es-VE" altLang="es-VE" sz="2400">
                <a:latin typeface="Times New Roman" panose="02020603050405020304" pitchFamily="18" charset="0"/>
              </a:rPr>
              <a:t>   200 hrs.               $ 80             $  16.000     </a:t>
            </a:r>
            <a:r>
              <a:rPr lang="es-VE" altLang="es-VE" sz="2000">
                <a:latin typeface="Times New Roman" panose="02020603050405020304" pitchFamily="18" charset="0"/>
              </a:rPr>
              <a:t>Diseño manual</a:t>
            </a:r>
            <a:r>
              <a:rPr lang="es-VE" altLang="es-VE" sz="2400">
                <a:latin typeface="Times New Roman" panose="02020603050405020304" pitchFamily="18" charset="0"/>
              </a:rPr>
              <a:t>                70 hrs.                  50                   3.500  </a:t>
            </a:r>
            <a:r>
              <a:rPr lang="es-VE" altLang="es-VE" sz="2000">
                <a:latin typeface="Times New Roman" panose="02020603050405020304" pitchFamily="18" charset="0"/>
              </a:rPr>
              <a:t>Desarrollo prototipo</a:t>
            </a:r>
            <a:r>
              <a:rPr lang="es-VE" altLang="es-VE" sz="2400">
                <a:latin typeface="Times New Roman" panose="02020603050405020304" pitchFamily="18" charset="0"/>
              </a:rPr>
              <a:t>         80 hrs.                  60                   4.800    </a:t>
            </a:r>
            <a:r>
              <a:rPr lang="es-VE" altLang="es-VE" sz="2000">
                <a:latin typeface="Times New Roman" panose="02020603050405020304" pitchFamily="18" charset="0"/>
              </a:rPr>
              <a:t>Pruebas</a:t>
            </a:r>
            <a:r>
              <a:rPr lang="es-VE" altLang="es-VE" sz="2400">
                <a:latin typeface="Times New Roman" panose="02020603050405020304" pitchFamily="18" charset="0"/>
              </a:rPr>
              <a:t>                        280 hrs.                  40                 11.200  </a:t>
            </a:r>
            <a:r>
              <a:rPr lang="es-VE" altLang="es-VE" sz="2000">
                <a:latin typeface="Times New Roman" panose="02020603050405020304" pitchFamily="18" charset="0"/>
              </a:rPr>
              <a:t>Procura    </a:t>
            </a:r>
            <a:r>
              <a:rPr lang="es-VE" altLang="es-VE" sz="2400">
                <a:latin typeface="Times New Roman" panose="02020603050405020304" pitchFamily="18" charset="0"/>
              </a:rPr>
              <a:t>                    120 ordenes            25                   3.000     </a:t>
            </a:r>
            <a:r>
              <a:rPr lang="es-VE" altLang="es-VE" sz="2000">
                <a:latin typeface="Times New Roman" panose="02020603050405020304" pitchFamily="18" charset="0"/>
              </a:rPr>
              <a:t>Total  </a:t>
            </a:r>
            <a:r>
              <a:rPr lang="es-VE" altLang="es-VE" sz="2400">
                <a:latin typeface="Times New Roman" panose="02020603050405020304" pitchFamily="18" charset="0"/>
              </a:rPr>
              <a:t>                                                                          $  38.500</a:t>
            </a:r>
          </a:p>
        </p:txBody>
      </p:sp>
      <p:sp>
        <p:nvSpPr>
          <p:cNvPr id="186372" name="Line 3"/>
          <p:cNvSpPr>
            <a:spLocks noChangeShapeType="1"/>
          </p:cNvSpPr>
          <p:nvPr/>
        </p:nvSpPr>
        <p:spPr bwMode="auto">
          <a:xfrm>
            <a:off x="2133600" y="2133600"/>
            <a:ext cx="0" cy="2514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6373" name="Line 4"/>
          <p:cNvSpPr>
            <a:spLocks noChangeShapeType="1"/>
          </p:cNvSpPr>
          <p:nvPr/>
        </p:nvSpPr>
        <p:spPr bwMode="auto">
          <a:xfrm>
            <a:off x="2133600" y="21336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6374" name="Line 5"/>
          <p:cNvSpPr>
            <a:spLocks noChangeShapeType="1"/>
          </p:cNvSpPr>
          <p:nvPr/>
        </p:nvSpPr>
        <p:spPr bwMode="auto">
          <a:xfrm>
            <a:off x="2133600" y="46482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6375" name="Line 6"/>
          <p:cNvSpPr>
            <a:spLocks noChangeShapeType="1"/>
          </p:cNvSpPr>
          <p:nvPr/>
        </p:nvSpPr>
        <p:spPr bwMode="auto">
          <a:xfrm>
            <a:off x="9982200" y="2133600"/>
            <a:ext cx="0" cy="2514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6376" name="Line 7"/>
          <p:cNvSpPr>
            <a:spLocks noChangeShapeType="1"/>
          </p:cNvSpPr>
          <p:nvPr/>
        </p:nvSpPr>
        <p:spPr bwMode="auto">
          <a:xfrm>
            <a:off x="2133600" y="43434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6377" name="Line 8"/>
          <p:cNvSpPr>
            <a:spLocks noChangeShapeType="1"/>
          </p:cNvSpPr>
          <p:nvPr/>
        </p:nvSpPr>
        <p:spPr bwMode="auto">
          <a:xfrm>
            <a:off x="2133600" y="2514600"/>
            <a:ext cx="784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6378" name="Line 9"/>
          <p:cNvSpPr>
            <a:spLocks noChangeShapeType="1"/>
          </p:cNvSpPr>
          <p:nvPr/>
        </p:nvSpPr>
        <p:spPr bwMode="auto">
          <a:xfrm>
            <a:off x="4724400" y="2133600"/>
            <a:ext cx="0" cy="2209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6379" name="Line 10"/>
          <p:cNvSpPr>
            <a:spLocks noChangeShapeType="1"/>
          </p:cNvSpPr>
          <p:nvPr/>
        </p:nvSpPr>
        <p:spPr bwMode="auto">
          <a:xfrm>
            <a:off x="8229600" y="2133600"/>
            <a:ext cx="0" cy="2209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86380" name="Line 11"/>
          <p:cNvSpPr>
            <a:spLocks noChangeShapeType="1"/>
          </p:cNvSpPr>
          <p:nvPr/>
        </p:nvSpPr>
        <p:spPr bwMode="auto">
          <a:xfrm>
            <a:off x="6400800" y="2133600"/>
            <a:ext cx="0" cy="2209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268571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1A1634B-D642-42FF-8755-56D07C4FB127}" type="slidenum">
              <a:rPr lang="es-ES" altLang="es-VE"/>
              <a:pPr eaLnBrk="1" hangingPunct="1"/>
              <a:t>18</a:t>
            </a:fld>
            <a:endParaRPr lang="es-ES" altLang="es-VE"/>
          </a:p>
        </p:txBody>
      </p:sp>
      <p:sp>
        <p:nvSpPr>
          <p:cNvPr id="28675" name="Rectangle 2"/>
          <p:cNvSpPr>
            <a:spLocks noGrp="1" noChangeArrowheads="1"/>
          </p:cNvSpPr>
          <p:nvPr>
            <p:ph type="title"/>
          </p:nvPr>
        </p:nvSpPr>
        <p:spPr/>
        <p:txBody>
          <a:bodyPr/>
          <a:lstStyle/>
          <a:p>
            <a:pPr eaLnBrk="1" hangingPunct="1"/>
            <a:r>
              <a:rPr lang="es-VE" altLang="es-VE" sz="3600"/>
              <a:t>1. DEFINICION, OBJETIVO Y CONTENIDO </a:t>
            </a:r>
            <a:endParaRPr lang="es-ES" altLang="es-VE" sz="3600"/>
          </a:p>
        </p:txBody>
      </p:sp>
      <p:sp>
        <p:nvSpPr>
          <p:cNvPr id="28676" name="Text Box 3"/>
          <p:cNvSpPr txBox="1">
            <a:spLocks noChangeArrowheads="1"/>
          </p:cNvSpPr>
          <p:nvPr/>
        </p:nvSpPr>
        <p:spPr bwMode="auto">
          <a:xfrm>
            <a:off x="2209800" y="1524000"/>
            <a:ext cx="77724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VE" altLang="es-VE" sz="2400" b="1" u="sng">
                <a:latin typeface="Times New Roman" panose="02020603050405020304" pitchFamily="18" charset="0"/>
              </a:rPr>
              <a:t>DEFINICION</a:t>
            </a:r>
            <a:r>
              <a:rPr lang="es-VE" altLang="es-VE" sz="1600">
                <a:latin typeface="Times New Roman" panose="02020603050405020304" pitchFamily="18" charset="0"/>
              </a:rPr>
              <a:t>					                   </a:t>
            </a:r>
            <a:r>
              <a:rPr lang="es-VE" altLang="es-VE" sz="2000">
                <a:latin typeface="Times New Roman" panose="02020603050405020304" pitchFamily="18" charset="0"/>
              </a:rPr>
              <a:t>Es una relación en términos monetarios, referida a una fecha o momento determinado, de todos los bienes y derechos; de todas las deudas y obligaciones; y de la diferencia entre bienes y derechos y deudas y obligaciones, de una persona, sea natural, jurídica o de hecho, expresada dicha relación técnicamente, de tal manera que indique la situación financiera del sujeto. 							                  Activo = Pasivo + Patrimonio</a:t>
            </a:r>
          </a:p>
          <a:p>
            <a:pPr algn="just" eaLnBrk="1" hangingPunct="1">
              <a:spcBef>
                <a:spcPct val="50000"/>
              </a:spcBef>
            </a:pPr>
            <a:r>
              <a:rPr lang="es-VE" altLang="es-VE" sz="2400" b="1" u="sng">
                <a:latin typeface="Times New Roman" panose="02020603050405020304" pitchFamily="18" charset="0"/>
              </a:rPr>
              <a:t>OBJETIVO</a:t>
            </a:r>
            <a:r>
              <a:rPr lang="es-VE" altLang="es-VE" sz="1600" b="1">
                <a:latin typeface="Times New Roman" panose="02020603050405020304" pitchFamily="18" charset="0"/>
              </a:rPr>
              <a:t>							</a:t>
            </a:r>
            <a:r>
              <a:rPr lang="es-VE" altLang="es-VE" sz="1600">
                <a:latin typeface="Times New Roman" panose="02020603050405020304" pitchFamily="18" charset="0"/>
              </a:rPr>
              <a:t>    </a:t>
            </a:r>
            <a:r>
              <a:rPr lang="es-VE" altLang="es-VE" sz="2000">
                <a:latin typeface="Times New Roman" panose="02020603050405020304" pitchFamily="18" charset="0"/>
              </a:rPr>
              <a:t>Mostrar la situación financiera de un persona, natural o jurídica. Por situación financiera se entiende la capacidad para cubrir obligaciones; por situación económica se entiende la capacidad para producir beneficios. En la práctica los términos financiero y económico se usan frecuentemente como sinónimos. </a:t>
            </a:r>
          </a:p>
          <a:p>
            <a:pPr eaLnBrk="1" hangingPunct="1">
              <a:spcBef>
                <a:spcPct val="50000"/>
              </a:spcBef>
            </a:pPr>
            <a:endParaRPr lang="es-VE" altLang="es-VE" sz="2000">
              <a:latin typeface="Times New Roman" panose="02020603050405020304" pitchFamily="18" charset="0"/>
            </a:endParaRPr>
          </a:p>
        </p:txBody>
      </p:sp>
    </p:spTree>
    <p:extLst>
      <p:ext uri="{BB962C8B-B14F-4D97-AF65-F5344CB8AC3E}">
        <p14:creationId xmlns:p14="http://schemas.microsoft.com/office/powerpoint/2010/main" val="161123290"/>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87AE5A-DDC0-439B-B9D2-A0E7E0890F40}" type="slidenum">
              <a:rPr lang="es-ES" altLang="es-VE"/>
              <a:pPr eaLnBrk="1" hangingPunct="1"/>
              <a:t>180</a:t>
            </a:fld>
            <a:endParaRPr lang="es-ES" altLang="es-VE"/>
          </a:p>
        </p:txBody>
      </p:sp>
      <p:sp>
        <p:nvSpPr>
          <p:cNvPr id="187395" name="Rectangle 2"/>
          <p:cNvSpPr>
            <a:spLocks noGrp="1" noChangeArrowheads="1"/>
          </p:cNvSpPr>
          <p:nvPr>
            <p:ph type="title"/>
          </p:nvPr>
        </p:nvSpPr>
        <p:spPr/>
        <p:txBody>
          <a:bodyPr/>
          <a:lstStyle/>
          <a:p>
            <a:pPr eaLnBrk="1" hangingPunct="1"/>
            <a:r>
              <a:rPr lang="es-VE" altLang="es-VE" sz="2800"/>
              <a:t>8. LA ESTRUCTURA ORGANIZATIVA Y LA RESPONSABILIDAD</a:t>
            </a:r>
          </a:p>
        </p:txBody>
      </p:sp>
      <p:sp>
        <p:nvSpPr>
          <p:cNvPr id="187396" name="Text Box 3"/>
          <p:cNvSpPr txBox="1">
            <a:spLocks noChangeArrowheads="1"/>
          </p:cNvSpPr>
          <p:nvPr/>
        </p:nvSpPr>
        <p:spPr bwMode="auto">
          <a:xfrm>
            <a:off x="2133600" y="1676401"/>
            <a:ext cx="77724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8.1 Para alcanzar las metas descritas en el presupuesto maestro, una organización tiene que coordinar los esfuerzos de todos sus empleados, desde los ejecutivos de la alta gerencia hasta cada uno de los empleados supervisados.</a:t>
            </a:r>
          </a:p>
          <a:p>
            <a:pPr>
              <a:spcBef>
                <a:spcPct val="50000"/>
              </a:spcBef>
            </a:pPr>
            <a:r>
              <a:rPr lang="es-VE" altLang="es-VE" sz="2400">
                <a:latin typeface="Times New Roman" panose="02020603050405020304" pitchFamily="18" charset="0"/>
              </a:rPr>
              <a:t>8.2 Esto implica asignar responsabilidades a los gerentes para que respondan por sus acciones en la planificación y control de los recursos físicos y humanos. </a:t>
            </a:r>
          </a:p>
          <a:p>
            <a:pPr>
              <a:spcBef>
                <a:spcPct val="50000"/>
              </a:spcBef>
            </a:pPr>
            <a:r>
              <a:rPr lang="es-VE" altLang="es-VE" sz="2400">
                <a:latin typeface="Times New Roman" panose="02020603050405020304" pitchFamily="18" charset="0"/>
              </a:rPr>
              <a:t>8.3 Cada gerente, independiente de su nivel, está encargado de un centro de responsabilidad. Un centro de responsabilidad es una parte, segmento o subunidad de una organización, cuyo gerente es responsable de un conjunto específico de actividades.</a:t>
            </a:r>
          </a:p>
        </p:txBody>
      </p:sp>
    </p:spTree>
    <p:extLst>
      <p:ext uri="{BB962C8B-B14F-4D97-AF65-F5344CB8AC3E}">
        <p14:creationId xmlns:p14="http://schemas.microsoft.com/office/powerpoint/2010/main" val="151846479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5B7CB88-4EFD-443A-A915-136C4D44FAFB}" type="slidenum">
              <a:rPr lang="es-ES" altLang="es-VE"/>
              <a:pPr eaLnBrk="1" hangingPunct="1"/>
              <a:t>181</a:t>
            </a:fld>
            <a:endParaRPr lang="es-ES" altLang="es-VE"/>
          </a:p>
        </p:txBody>
      </p:sp>
      <p:sp>
        <p:nvSpPr>
          <p:cNvPr id="188419" name="Rectangle 2"/>
          <p:cNvSpPr>
            <a:spLocks noGrp="1" noChangeArrowheads="1"/>
          </p:cNvSpPr>
          <p:nvPr>
            <p:ph type="title"/>
          </p:nvPr>
        </p:nvSpPr>
        <p:spPr/>
        <p:txBody>
          <a:bodyPr/>
          <a:lstStyle/>
          <a:p>
            <a:pPr eaLnBrk="1" hangingPunct="1"/>
            <a:r>
              <a:rPr lang="es-VE" altLang="es-VE" sz="2800"/>
              <a:t>8. LA ESTRUCTURA ORGANIZATIVA Y LA RESPONSABILIDAD</a:t>
            </a:r>
          </a:p>
        </p:txBody>
      </p:sp>
      <p:sp>
        <p:nvSpPr>
          <p:cNvPr id="188420" name="Text Box 3"/>
          <p:cNvSpPr txBox="1">
            <a:spLocks noChangeArrowheads="1"/>
          </p:cNvSpPr>
          <p:nvPr/>
        </p:nvSpPr>
        <p:spPr bwMode="auto">
          <a:xfrm>
            <a:off x="2362200" y="1447801"/>
            <a:ext cx="7620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8.4 La contabilidad de la responsabilidad es un sistema que mide  los planes (por los presupuestos) y las acciones (por los resultados) de cada centro de responsabilidad. Existen cuatro (4) tipos de centros de responsabilidad:</a:t>
            </a:r>
          </a:p>
          <a:p>
            <a:pPr>
              <a:spcBef>
                <a:spcPct val="50000"/>
              </a:spcBef>
            </a:pPr>
            <a:r>
              <a:rPr lang="es-VE" altLang="es-VE" sz="2400">
                <a:latin typeface="Times New Roman" panose="02020603050405020304" pitchFamily="18" charset="0"/>
              </a:rPr>
              <a:t>1. Centro de costo.- El gerente es responsable solamente de los costos.</a:t>
            </a:r>
          </a:p>
          <a:p>
            <a:pPr>
              <a:spcBef>
                <a:spcPct val="50000"/>
              </a:spcBef>
            </a:pPr>
            <a:r>
              <a:rPr lang="es-VE" altLang="es-VE" sz="2400">
                <a:latin typeface="Times New Roman" panose="02020603050405020304" pitchFamily="18" charset="0"/>
              </a:rPr>
              <a:t>2. Centro de ingresos. El gerente es responsable solamente por los ingresos.</a:t>
            </a:r>
          </a:p>
          <a:p>
            <a:pPr>
              <a:spcBef>
                <a:spcPct val="50000"/>
              </a:spcBef>
            </a:pPr>
            <a:r>
              <a:rPr lang="es-VE" altLang="es-VE" sz="2400">
                <a:latin typeface="Times New Roman" panose="02020603050405020304" pitchFamily="18" charset="0"/>
              </a:rPr>
              <a:t>3. Centro de utilidades. El gerente es responsable por los costos y por los ingresos.</a:t>
            </a:r>
          </a:p>
          <a:p>
            <a:pPr>
              <a:spcBef>
                <a:spcPct val="50000"/>
              </a:spcBef>
            </a:pPr>
            <a:r>
              <a:rPr lang="es-VE" altLang="es-VE" sz="2400">
                <a:latin typeface="Times New Roman" panose="02020603050405020304" pitchFamily="18" charset="0"/>
              </a:rPr>
              <a:t>4. Centro de inversiones. El gerente es responsable por las inversiones, ingresos y costos. </a:t>
            </a:r>
          </a:p>
        </p:txBody>
      </p:sp>
    </p:spTree>
    <p:extLst>
      <p:ext uri="{BB962C8B-B14F-4D97-AF65-F5344CB8AC3E}">
        <p14:creationId xmlns:p14="http://schemas.microsoft.com/office/powerpoint/2010/main" val="280217003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F0545AD-1C8E-445F-90A4-2419C3F81E62}" type="slidenum">
              <a:rPr lang="es-ES" altLang="es-VE"/>
              <a:pPr eaLnBrk="1" hangingPunct="1"/>
              <a:t>182</a:t>
            </a:fld>
            <a:endParaRPr lang="es-ES" altLang="es-VE"/>
          </a:p>
        </p:txBody>
      </p:sp>
      <p:sp>
        <p:nvSpPr>
          <p:cNvPr id="189443" name="Rectangle 2"/>
          <p:cNvSpPr>
            <a:spLocks noGrp="1" noChangeArrowheads="1"/>
          </p:cNvSpPr>
          <p:nvPr>
            <p:ph type="title"/>
          </p:nvPr>
        </p:nvSpPr>
        <p:spPr>
          <a:xfrm>
            <a:off x="2209800" y="0"/>
            <a:ext cx="7772400" cy="1143000"/>
          </a:xfrm>
        </p:spPr>
        <p:txBody>
          <a:bodyPr/>
          <a:lstStyle/>
          <a:p>
            <a:pPr eaLnBrk="1" hangingPunct="1"/>
            <a:r>
              <a:rPr lang="es-VE" altLang="es-VE" sz="2800"/>
              <a:t>9. RESPONSABILIDAD Y CONTROLABILIDAD</a:t>
            </a:r>
          </a:p>
        </p:txBody>
      </p:sp>
      <p:sp>
        <p:nvSpPr>
          <p:cNvPr id="189444" name="Text Box 3"/>
          <p:cNvSpPr txBox="1">
            <a:spLocks noChangeArrowheads="1"/>
          </p:cNvSpPr>
          <p:nvPr/>
        </p:nvSpPr>
        <p:spPr bwMode="auto">
          <a:xfrm>
            <a:off x="2133600" y="741364"/>
            <a:ext cx="85344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s-VE" altLang="es-VE" sz="2400">
                <a:latin typeface="Times New Roman" panose="02020603050405020304" pitchFamily="18" charset="0"/>
              </a:rPr>
              <a:t>9.1 Controlabilidad.- Es el grado de influencia que un gerente específico tiene sobre los costos, los ingresos y otros elementos.</a:t>
            </a:r>
          </a:p>
          <a:p>
            <a:pPr>
              <a:spcBef>
                <a:spcPct val="50000"/>
              </a:spcBef>
            </a:pPr>
            <a:r>
              <a:rPr lang="es-VE" altLang="es-VE" sz="2400">
                <a:latin typeface="Times New Roman" panose="02020603050405020304" pitchFamily="18" charset="0"/>
              </a:rPr>
              <a:t>9.2 Costo controlable.- Es cualquier costo que está bajo la influencia de un gerente determinado de un centro de responsabilidad determinado por un período de tiempo definido.</a:t>
            </a:r>
          </a:p>
          <a:p>
            <a:pPr>
              <a:spcBef>
                <a:spcPct val="50000"/>
              </a:spcBef>
            </a:pPr>
            <a:r>
              <a:rPr lang="es-VE" altLang="es-VE" sz="2400">
                <a:latin typeface="Times New Roman" panose="02020603050405020304" pitchFamily="18" charset="0"/>
              </a:rPr>
              <a:t>9.3 Un sistema de contabilidad de la responsabilidad debería o bien  excluir del reporte del desempeño del gerente todos los costos  no controlables por él o separar esos costos de los costos controlables. </a:t>
            </a:r>
          </a:p>
          <a:p>
            <a:pPr>
              <a:spcBef>
                <a:spcPct val="50000"/>
              </a:spcBef>
            </a:pPr>
            <a:r>
              <a:rPr lang="es-VE" altLang="es-VE" sz="2400">
                <a:latin typeface="Times New Roman" panose="02020603050405020304" pitchFamily="18" charset="0"/>
              </a:rPr>
              <a:t>9.4 En la práctica la controlabilidad es difícil de precisar por cuanto:                                                                                           Son muy pocos los costos  que están claramente bajo la influencia de un solo gerente.                                                      	           En períodos de tiempo suficientemente largos, todos los costos estarán bajo el control de alguien. </a:t>
            </a:r>
          </a:p>
        </p:txBody>
      </p:sp>
    </p:spTree>
    <p:extLst>
      <p:ext uri="{BB962C8B-B14F-4D97-AF65-F5344CB8AC3E}">
        <p14:creationId xmlns:p14="http://schemas.microsoft.com/office/powerpoint/2010/main" val="63762960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2209800" y="533400"/>
            <a:ext cx="7772400" cy="1219200"/>
          </a:xfrm>
        </p:spPr>
        <p:txBody>
          <a:bodyPr/>
          <a:lstStyle/>
          <a:p>
            <a:pPr eaLnBrk="1" hangingPunct="1"/>
            <a:r>
              <a:rPr lang="en-US" altLang="es-VE" sz="4000" b="1"/>
              <a:t>INGENIERIA Y CONTABILIDAD DE COSTOS</a:t>
            </a:r>
            <a:endParaRPr lang="es-ES" altLang="es-VE" sz="4000" b="1"/>
          </a:p>
        </p:txBody>
      </p:sp>
      <p:sp>
        <p:nvSpPr>
          <p:cNvPr id="249859" name="Text Box 3"/>
          <p:cNvSpPr txBox="1">
            <a:spLocks noChangeArrowheads="1"/>
          </p:cNvSpPr>
          <p:nvPr/>
        </p:nvSpPr>
        <p:spPr bwMode="auto">
          <a:xfrm>
            <a:off x="4114800" y="2362200"/>
            <a:ext cx="4191000" cy="641350"/>
          </a:xfrm>
          <a:prstGeom prst="rect">
            <a:avLst/>
          </a:prstGeom>
          <a:noFill/>
          <a:ln w="9525">
            <a:noFill/>
            <a:miter lim="800000"/>
            <a:headEnd/>
            <a:tailEnd/>
          </a:ln>
          <a:effectLst/>
        </p:spPr>
        <p:txBody>
          <a:bodyPr>
            <a:spAutoFit/>
          </a:bodyPr>
          <a:lstStyle/>
          <a:p>
            <a:pPr algn="ctr">
              <a:spcBef>
                <a:spcPct val="50000"/>
              </a:spcBef>
              <a:defRPr/>
            </a:pPr>
            <a:r>
              <a:rPr lang="en-US" sz="3600" dirty="0">
                <a:effectLst>
                  <a:outerShdw blurRad="38100" dist="38100" dir="2700000" algn="tl">
                    <a:srgbClr val="C0C0C0"/>
                  </a:outerShdw>
                </a:effectLst>
                <a:latin typeface="Times New Roman" pitchFamily="18" charset="0"/>
                <a:cs typeface="Arial" charset="0"/>
              </a:rPr>
              <a:t>TEMA 9</a:t>
            </a:r>
            <a:endParaRPr lang="es-ES" sz="3600" dirty="0">
              <a:effectLst>
                <a:outerShdw blurRad="38100" dist="38100" dir="2700000" algn="tl">
                  <a:srgbClr val="C0C0C0"/>
                </a:outerShdw>
              </a:effectLst>
              <a:latin typeface="Times New Roman" pitchFamily="18" charset="0"/>
              <a:cs typeface="Arial" charset="0"/>
            </a:endParaRPr>
          </a:p>
        </p:txBody>
      </p:sp>
      <p:sp>
        <p:nvSpPr>
          <p:cNvPr id="249860" name="Text Box 4"/>
          <p:cNvSpPr txBox="1">
            <a:spLocks noChangeArrowheads="1"/>
          </p:cNvSpPr>
          <p:nvPr/>
        </p:nvSpPr>
        <p:spPr bwMode="auto">
          <a:xfrm>
            <a:off x="2819400" y="3505200"/>
            <a:ext cx="7010400" cy="641350"/>
          </a:xfrm>
          <a:prstGeom prst="rect">
            <a:avLst/>
          </a:prstGeom>
          <a:noFill/>
          <a:ln w="9525">
            <a:noFill/>
            <a:miter lim="800000"/>
            <a:headEnd/>
            <a:tailEnd/>
          </a:ln>
          <a:effectLst/>
        </p:spPr>
        <p:txBody>
          <a:bodyPr>
            <a:spAutoFit/>
          </a:bodyPr>
          <a:lstStyle/>
          <a:p>
            <a:pPr algn="ctr">
              <a:spcBef>
                <a:spcPct val="50000"/>
              </a:spcBef>
              <a:defRPr/>
            </a:pPr>
            <a:r>
              <a:rPr lang="en-US" sz="3600">
                <a:effectLst>
                  <a:outerShdw blurRad="38100" dist="38100" dir="2700000" algn="tl">
                    <a:srgbClr val="C0C0C0"/>
                  </a:outerShdw>
                </a:effectLst>
                <a:latin typeface="Times New Roman" pitchFamily="18" charset="0"/>
                <a:cs typeface="Arial" charset="0"/>
              </a:rPr>
              <a:t>ANALISIS DE LOS MATERIALES</a:t>
            </a:r>
            <a:endParaRPr lang="es-ES" sz="3600">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149143898"/>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D3DF61-9372-4F9D-8824-F8116E59358F}" type="slidenum">
              <a:rPr lang="es-ES" altLang="es-VE"/>
              <a:pPr eaLnBrk="1" hangingPunct="1"/>
              <a:t>184</a:t>
            </a:fld>
            <a:endParaRPr lang="es-ES" altLang="es-VE"/>
          </a:p>
        </p:txBody>
      </p:sp>
      <p:sp>
        <p:nvSpPr>
          <p:cNvPr id="191491" name="Rectangle 2"/>
          <p:cNvSpPr>
            <a:spLocks noGrp="1" noChangeArrowheads="1"/>
          </p:cNvSpPr>
          <p:nvPr>
            <p:ph type="title"/>
          </p:nvPr>
        </p:nvSpPr>
        <p:spPr/>
        <p:txBody>
          <a:bodyPr/>
          <a:lstStyle/>
          <a:p>
            <a:pPr eaLnBrk="1" hangingPunct="1"/>
            <a:r>
              <a:rPr lang="es-VE" altLang="es-VE" sz="2800"/>
              <a:t>ANALISIS DE MATERIALES</a:t>
            </a:r>
            <a:endParaRPr lang="es-ES" altLang="es-VE" sz="2800"/>
          </a:p>
        </p:txBody>
      </p:sp>
      <p:sp>
        <p:nvSpPr>
          <p:cNvPr id="250883" name="Rectangle 3"/>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endParaRPr lang="en-US" sz="2800" b="1">
              <a:solidFill>
                <a:schemeClr val="tx2"/>
              </a:solidFill>
              <a:effectLst>
                <a:outerShdw blurRad="38100" dist="38100" dir="2700000" algn="tl">
                  <a:srgbClr val="C0C0C0"/>
                </a:outerShdw>
              </a:effectLst>
              <a:latin typeface="Times New Roman" pitchFamily="18" charset="0"/>
              <a:cs typeface="Arial" charset="0"/>
            </a:endParaRPr>
          </a:p>
        </p:txBody>
      </p:sp>
      <p:sp>
        <p:nvSpPr>
          <p:cNvPr id="250884" name="Text Box 4"/>
          <p:cNvSpPr txBox="1">
            <a:spLocks noChangeArrowheads="1"/>
          </p:cNvSpPr>
          <p:nvPr/>
        </p:nvSpPr>
        <p:spPr bwMode="auto">
          <a:xfrm>
            <a:off x="5029200" y="1524001"/>
            <a:ext cx="2057400" cy="519113"/>
          </a:xfrm>
          <a:prstGeom prst="rect">
            <a:avLst/>
          </a:prstGeom>
          <a:noFill/>
          <a:ln w="9525">
            <a:noFill/>
            <a:miter lim="800000"/>
            <a:headEnd/>
            <a:tailEnd/>
          </a:ln>
          <a:effectLst/>
        </p:spPr>
        <p:txBody>
          <a:bodyPr>
            <a:spAutoFit/>
          </a:bodyPr>
          <a:lstStyle/>
          <a:p>
            <a:pPr algn="ctr">
              <a:spcBef>
                <a:spcPct val="50000"/>
              </a:spcBef>
              <a:defRPr/>
            </a:pPr>
            <a:r>
              <a:rPr lang="es-VE" sz="2800" u="sng">
                <a:solidFill>
                  <a:schemeClr val="tx2"/>
                </a:solidFill>
                <a:effectLst>
                  <a:outerShdw blurRad="38100" dist="38100" dir="2700000" algn="tl">
                    <a:srgbClr val="C0C0C0"/>
                  </a:outerShdw>
                </a:effectLst>
                <a:latin typeface="Times New Roman" pitchFamily="18" charset="0"/>
                <a:cs typeface="Arial" charset="0"/>
              </a:rPr>
              <a:t>AGENDA</a:t>
            </a:r>
            <a:endParaRPr lang="es-ES" sz="2800" u="sng">
              <a:solidFill>
                <a:schemeClr val="tx2"/>
              </a:solidFill>
              <a:effectLst>
                <a:outerShdw blurRad="38100" dist="38100" dir="2700000" algn="tl">
                  <a:srgbClr val="C0C0C0"/>
                </a:outerShdw>
              </a:effectLst>
              <a:latin typeface="Times New Roman" pitchFamily="18" charset="0"/>
              <a:cs typeface="Arial" charset="0"/>
            </a:endParaRPr>
          </a:p>
        </p:txBody>
      </p:sp>
      <p:sp>
        <p:nvSpPr>
          <p:cNvPr id="191494" name="Text Box 5"/>
          <p:cNvSpPr txBox="1">
            <a:spLocks noChangeArrowheads="1"/>
          </p:cNvSpPr>
          <p:nvPr/>
        </p:nvSpPr>
        <p:spPr bwMode="auto">
          <a:xfrm>
            <a:off x="3200400" y="2286000"/>
            <a:ext cx="58674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rabicPeriod"/>
            </a:pPr>
            <a:r>
              <a:rPr lang="es-VE" altLang="es-VE" sz="2400">
                <a:latin typeface="Times New Roman" panose="02020603050405020304" pitchFamily="18" charset="0"/>
              </a:rPr>
              <a:t>Consideraciones Generales.</a:t>
            </a:r>
          </a:p>
          <a:p>
            <a:pPr eaLnBrk="1" hangingPunct="1">
              <a:spcBef>
                <a:spcPct val="50000"/>
              </a:spcBef>
              <a:buFontTx/>
              <a:buAutoNum type="arabicPeriod"/>
            </a:pPr>
            <a:r>
              <a:rPr lang="es-VE" altLang="es-VE" sz="2400">
                <a:latin typeface="Times New Roman" panose="02020603050405020304" pitchFamily="18" charset="0"/>
              </a:rPr>
              <a:t> Los Materiales</a:t>
            </a:r>
          </a:p>
          <a:p>
            <a:pPr eaLnBrk="1" hangingPunct="1">
              <a:spcBef>
                <a:spcPct val="50000"/>
              </a:spcBef>
              <a:buFontTx/>
              <a:buAutoNum type="arabicPeriod"/>
            </a:pPr>
            <a:r>
              <a:rPr lang="es-VE" altLang="es-VE" sz="2400">
                <a:latin typeface="Times New Roman" panose="02020603050405020304" pitchFamily="18" charset="0"/>
              </a:rPr>
              <a:t> Cantidad de Materiales.</a:t>
            </a:r>
          </a:p>
          <a:p>
            <a:pPr eaLnBrk="1" hangingPunct="1">
              <a:spcBef>
                <a:spcPct val="50000"/>
              </a:spcBef>
              <a:buFontTx/>
              <a:buAutoNum type="arabicPeriod"/>
            </a:pPr>
            <a:r>
              <a:rPr lang="es-VE" altLang="es-VE" sz="2400">
                <a:latin typeface="Times New Roman" panose="02020603050405020304" pitchFamily="18" charset="0"/>
              </a:rPr>
              <a:t> Políticas de Costo de Materiales.</a:t>
            </a:r>
          </a:p>
          <a:p>
            <a:pPr eaLnBrk="1" hangingPunct="1">
              <a:spcBef>
                <a:spcPct val="50000"/>
              </a:spcBef>
              <a:buFontTx/>
              <a:buAutoNum type="arabicPeriod"/>
            </a:pPr>
            <a:r>
              <a:rPr lang="es-VE" altLang="es-VE" sz="2400">
                <a:latin typeface="Times New Roman" panose="02020603050405020304" pitchFamily="18" charset="0"/>
              </a:rPr>
              <a:t>Costo de Materiales Conjuntos.</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656708546"/>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FB6FB2-AD3C-4779-9763-DB439648E2EF}" type="slidenum">
              <a:rPr lang="es-ES" altLang="es-VE"/>
              <a:pPr eaLnBrk="1" hangingPunct="1"/>
              <a:t>185</a:t>
            </a:fld>
            <a:endParaRPr lang="es-ES" altLang="es-VE"/>
          </a:p>
        </p:txBody>
      </p:sp>
      <p:sp>
        <p:nvSpPr>
          <p:cNvPr id="192515" name="Rectangle 2"/>
          <p:cNvSpPr>
            <a:spLocks noGrp="1" noChangeArrowheads="1"/>
          </p:cNvSpPr>
          <p:nvPr>
            <p:ph type="title"/>
          </p:nvPr>
        </p:nvSpPr>
        <p:spPr/>
        <p:txBody>
          <a:bodyPr/>
          <a:lstStyle/>
          <a:p>
            <a:pPr eaLnBrk="1" hangingPunct="1"/>
            <a:r>
              <a:rPr lang="es-VE" altLang="es-VE" sz="2800"/>
              <a:t>1. CONSIDERACIONES GENERALES</a:t>
            </a:r>
            <a:endParaRPr lang="es-ES" altLang="es-VE" sz="2800"/>
          </a:p>
        </p:txBody>
      </p:sp>
      <p:sp>
        <p:nvSpPr>
          <p:cNvPr id="251907" name="Rectangle 3"/>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endParaRPr lang="en-U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192517" name="Text Box 4"/>
          <p:cNvSpPr txBox="1">
            <a:spLocks noChangeArrowheads="1"/>
          </p:cNvSpPr>
          <p:nvPr/>
        </p:nvSpPr>
        <p:spPr bwMode="auto">
          <a:xfrm>
            <a:off x="2514600" y="1828801"/>
            <a:ext cx="75438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Char char="•"/>
            </a:pPr>
            <a:r>
              <a:rPr lang="en-US" altLang="es-VE" sz="2400">
                <a:latin typeface="Times New Roman" panose="02020603050405020304" pitchFamily="18" charset="0"/>
              </a:rPr>
              <a:t> El análisis del costo de los materiales implica listas  complicadas, tipos de acabados, diseños estándares y no estándares y extensos inventarios de materiales directos e indirectos.</a:t>
            </a:r>
          </a:p>
          <a:p>
            <a:pPr eaLnBrk="1" hangingPunct="1">
              <a:spcBef>
                <a:spcPct val="50000"/>
              </a:spcBef>
              <a:buFontTx/>
              <a:buChar char="•"/>
            </a:pPr>
            <a:r>
              <a:rPr lang="en-US" altLang="es-VE" sz="2400">
                <a:latin typeface="Times New Roman" panose="02020603050405020304" pitchFamily="18" charset="0"/>
              </a:rPr>
              <a:t> La fluctuación de los precios de los productos  genéricos hace más compleja la determinación del costo de materiales.</a:t>
            </a:r>
          </a:p>
          <a:p>
            <a:pPr eaLnBrk="1" hangingPunct="1">
              <a:spcBef>
                <a:spcPct val="50000"/>
              </a:spcBef>
              <a:buFontTx/>
              <a:buChar char="•"/>
            </a:pPr>
            <a:r>
              <a:rPr lang="en-US" altLang="es-VE" sz="2400">
                <a:latin typeface="Times New Roman" panose="02020603050405020304" pitchFamily="18" charset="0"/>
              </a:rPr>
              <a:t> La inflación y la deflación del costo de los materiales se debe a interacciones complejas.</a:t>
            </a:r>
          </a:p>
          <a:p>
            <a:pPr eaLnBrk="1" hangingPunct="1">
              <a:spcBef>
                <a:spcPct val="50000"/>
              </a:spcBef>
              <a:buFontTx/>
              <a:buChar char="•"/>
            </a:pPr>
            <a:r>
              <a:rPr lang="en-US" altLang="es-VE" sz="2400">
                <a:latin typeface="Times New Roman" panose="02020603050405020304" pitchFamily="18" charset="0"/>
              </a:rPr>
              <a:t> Todo estos factores antes mencionados dificultan el análisis del costo de los materiales. </a:t>
            </a:r>
          </a:p>
          <a:p>
            <a:pPr eaLnBrk="1" hangingPunct="1">
              <a:spcBef>
                <a:spcPct val="50000"/>
              </a:spcBef>
            </a:pP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985387799"/>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A0FCEE7-15FA-4342-930B-8F7E07826B62}" type="slidenum">
              <a:rPr lang="es-ES" altLang="es-VE"/>
              <a:pPr eaLnBrk="1" hangingPunct="1"/>
              <a:t>186</a:t>
            </a:fld>
            <a:endParaRPr lang="es-ES" altLang="es-VE"/>
          </a:p>
        </p:txBody>
      </p:sp>
      <p:sp>
        <p:nvSpPr>
          <p:cNvPr id="193539" name="Rectangle 2"/>
          <p:cNvSpPr>
            <a:spLocks noGrp="1" noChangeArrowheads="1"/>
          </p:cNvSpPr>
          <p:nvPr>
            <p:ph type="title"/>
          </p:nvPr>
        </p:nvSpPr>
        <p:spPr/>
        <p:txBody>
          <a:bodyPr/>
          <a:lstStyle/>
          <a:p>
            <a:pPr eaLnBrk="1" hangingPunct="1"/>
            <a:r>
              <a:rPr lang="es-VE" altLang="es-VE" sz="2800"/>
              <a:t>2. LOS MATERIALES</a:t>
            </a:r>
            <a:endParaRPr lang="es-ES" altLang="es-VE" sz="2800"/>
          </a:p>
        </p:txBody>
      </p:sp>
      <p:sp>
        <p:nvSpPr>
          <p:cNvPr id="193540" name="Text Box 3"/>
          <p:cNvSpPr txBox="1">
            <a:spLocks noChangeArrowheads="1"/>
          </p:cNvSpPr>
          <p:nvPr/>
        </p:nvSpPr>
        <p:spPr bwMode="auto">
          <a:xfrm>
            <a:off x="2209800" y="1289051"/>
            <a:ext cx="79248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2.1 </a:t>
            </a:r>
            <a:r>
              <a:rPr lang="es-VE" altLang="es-VE" sz="2400" u="sng">
                <a:latin typeface="Times New Roman" panose="02020603050405020304" pitchFamily="18" charset="0"/>
              </a:rPr>
              <a:t>DEFINICIONES</a:t>
            </a:r>
          </a:p>
          <a:p>
            <a:pPr eaLnBrk="1" hangingPunct="1">
              <a:spcBef>
                <a:spcPct val="50000"/>
              </a:spcBef>
            </a:pPr>
            <a:r>
              <a:rPr lang="es-VE" altLang="es-VE" sz="2400">
                <a:latin typeface="Times New Roman" panose="02020603050405020304" pitchFamily="18" charset="0"/>
              </a:rPr>
              <a:t>2.1.1 </a:t>
            </a:r>
            <a:r>
              <a:rPr lang="es-VE" altLang="es-VE" sz="2400" u="sng">
                <a:latin typeface="Times New Roman" panose="02020603050405020304" pitchFamily="18" charset="0"/>
              </a:rPr>
              <a:t>Definición de Material.</a:t>
            </a:r>
            <a:r>
              <a:rPr lang="es-VE" altLang="es-VE" sz="2400">
                <a:latin typeface="Times New Roman" panose="02020603050405020304" pitchFamily="18" charset="0"/>
              </a:rPr>
              <a:t> Es toda aquella sustancia que está siendo alterada, que es sometida a un proceso de conversión. </a:t>
            </a:r>
          </a:p>
          <a:p>
            <a:pPr eaLnBrk="1" hangingPunct="1">
              <a:spcBef>
                <a:spcPct val="50000"/>
              </a:spcBef>
            </a:pPr>
            <a:r>
              <a:rPr lang="es-VE" altLang="es-VE" sz="2400">
                <a:latin typeface="Times New Roman" panose="02020603050405020304" pitchFamily="18" charset="0"/>
              </a:rPr>
              <a:t>2.1.2 </a:t>
            </a:r>
            <a:r>
              <a:rPr lang="es-VE" altLang="es-VE" sz="2400" u="sng">
                <a:latin typeface="Times New Roman" panose="02020603050405020304" pitchFamily="18" charset="0"/>
              </a:rPr>
              <a:t>Alcance de la Definición.</a:t>
            </a:r>
            <a:r>
              <a:rPr lang="es-VE" altLang="es-VE" sz="2400">
                <a:latin typeface="Times New Roman" panose="02020603050405020304" pitchFamily="18" charset="0"/>
              </a:rPr>
              <a:t> Los materiales son todos aquellos que han sido comprados, no manufacturados, por la planta que los usa.</a:t>
            </a:r>
          </a:p>
          <a:p>
            <a:pPr eaLnBrk="1" hangingPunct="1">
              <a:spcBef>
                <a:spcPct val="50000"/>
              </a:spcBef>
            </a:pPr>
            <a:r>
              <a:rPr lang="es-VE" altLang="es-VE" sz="2400">
                <a:latin typeface="Times New Roman" panose="02020603050405020304" pitchFamily="18" charset="0"/>
              </a:rPr>
              <a:t>2.1.3 </a:t>
            </a:r>
            <a:r>
              <a:rPr lang="es-VE" altLang="es-VE" sz="2400" u="sng">
                <a:latin typeface="Times New Roman" panose="02020603050405020304" pitchFamily="18" charset="0"/>
              </a:rPr>
              <a:t>Documentos de Diseño.</a:t>
            </a:r>
            <a:r>
              <a:rPr lang="es-VE" altLang="es-VE" sz="2400">
                <a:latin typeface="Times New Roman" panose="02020603050405020304" pitchFamily="18" charset="0"/>
              </a:rPr>
              <a:t> Son los documentos que acompañan a los planos de un diseño particular. Los documentos de diseño son: </a:t>
            </a:r>
          </a:p>
          <a:p>
            <a:pPr lvl="1" eaLnBrk="1" hangingPunct="1">
              <a:spcBef>
                <a:spcPct val="50000"/>
              </a:spcBef>
              <a:buFontTx/>
              <a:buChar char="•"/>
            </a:pPr>
            <a:r>
              <a:rPr lang="es-VE" altLang="es-VE" sz="2400">
                <a:latin typeface="Times New Roman" panose="02020603050405020304" pitchFamily="18" charset="0"/>
              </a:rPr>
              <a:t> La lista de materiales.</a:t>
            </a:r>
          </a:p>
          <a:p>
            <a:pPr lvl="1" eaLnBrk="1" hangingPunct="1">
              <a:spcBef>
                <a:spcPct val="50000"/>
              </a:spcBef>
              <a:buFontTx/>
              <a:buChar char="•"/>
            </a:pPr>
            <a:r>
              <a:rPr lang="es-VE" altLang="es-VE" sz="2400">
                <a:latin typeface="Times New Roman" panose="02020603050405020304" pitchFamily="18" charset="0"/>
              </a:rPr>
              <a:t>Las especificaciones.</a:t>
            </a:r>
            <a:endParaRPr lang="es-VE" altLang="es-VE" sz="2400" u="sng">
              <a:latin typeface="Times New Roman" panose="02020603050405020304" pitchFamily="18" charset="0"/>
            </a:endParaRPr>
          </a:p>
          <a:p>
            <a:pPr eaLnBrk="1" hangingPunct="1">
              <a:spcBef>
                <a:spcPct val="50000"/>
              </a:spcBef>
              <a:buFontTx/>
              <a:buChar char="•"/>
            </a:pP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3219768315"/>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DC51C7F-BE1A-4ECE-91D2-F69232B6CF4E}" type="slidenum">
              <a:rPr lang="es-ES" altLang="es-VE"/>
              <a:pPr eaLnBrk="1" hangingPunct="1"/>
              <a:t>187</a:t>
            </a:fld>
            <a:endParaRPr lang="es-ES" altLang="es-VE"/>
          </a:p>
        </p:txBody>
      </p:sp>
      <p:sp>
        <p:nvSpPr>
          <p:cNvPr id="194563" name="Rectangle 2"/>
          <p:cNvSpPr>
            <a:spLocks noGrp="1" noChangeArrowheads="1"/>
          </p:cNvSpPr>
          <p:nvPr>
            <p:ph type="title"/>
          </p:nvPr>
        </p:nvSpPr>
        <p:spPr/>
        <p:txBody>
          <a:bodyPr/>
          <a:lstStyle/>
          <a:p>
            <a:pPr eaLnBrk="1" hangingPunct="1"/>
            <a:r>
              <a:rPr lang="es-VE" altLang="es-VE" sz="2800"/>
              <a:t>2. LOS MATERIALES</a:t>
            </a:r>
            <a:endParaRPr lang="es-ES" altLang="es-VE" sz="2800"/>
          </a:p>
        </p:txBody>
      </p:sp>
      <p:sp>
        <p:nvSpPr>
          <p:cNvPr id="194564" name="Text Box 3"/>
          <p:cNvSpPr txBox="1">
            <a:spLocks noChangeArrowheads="1"/>
          </p:cNvSpPr>
          <p:nvPr/>
        </p:nvSpPr>
        <p:spPr bwMode="auto">
          <a:xfrm>
            <a:off x="2209800" y="213360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194565" name="Text Box 4"/>
          <p:cNvSpPr txBox="1">
            <a:spLocks noChangeArrowheads="1"/>
          </p:cNvSpPr>
          <p:nvPr/>
        </p:nvSpPr>
        <p:spPr bwMode="auto">
          <a:xfrm>
            <a:off x="2209800" y="1371601"/>
            <a:ext cx="7848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2.2 </a:t>
            </a:r>
            <a:r>
              <a:rPr lang="es-VE" altLang="es-VE" sz="2400" u="sng">
                <a:latin typeface="Times New Roman" panose="02020603050405020304" pitchFamily="18" charset="0"/>
              </a:rPr>
              <a:t>DOCUMENTOS DE DISEÑO</a:t>
            </a:r>
          </a:p>
          <a:p>
            <a:pPr eaLnBrk="1" hangingPunct="1">
              <a:spcBef>
                <a:spcPct val="50000"/>
              </a:spcBef>
            </a:pPr>
            <a:r>
              <a:rPr lang="es-VE" altLang="es-VE" sz="2400">
                <a:latin typeface="Times New Roman" panose="02020603050405020304" pitchFamily="18" charset="0"/>
              </a:rPr>
              <a:t>2.2.1 </a:t>
            </a:r>
            <a:r>
              <a:rPr lang="es-VE" altLang="es-VE" sz="2400" u="sng">
                <a:latin typeface="Times New Roman" panose="02020603050405020304" pitchFamily="18" charset="0"/>
              </a:rPr>
              <a:t>Lista de Materiales.</a:t>
            </a:r>
            <a:r>
              <a:rPr lang="es-VE" altLang="es-VE" sz="2400">
                <a:latin typeface="Times New Roman" panose="02020603050405020304" pitchFamily="18" charset="0"/>
              </a:rPr>
              <a:t> Consiste en una lista detallada de de los materiales correspondientes a un diseño .</a:t>
            </a:r>
          </a:p>
          <a:p>
            <a:pPr eaLnBrk="1" hangingPunct="1">
              <a:spcBef>
                <a:spcPct val="50000"/>
              </a:spcBef>
            </a:pPr>
            <a:r>
              <a:rPr lang="es-VE" altLang="es-VE" sz="2400">
                <a:latin typeface="Times New Roman" panose="02020603050405020304" pitchFamily="18" charset="0"/>
              </a:rPr>
              <a:t>2.2.2 </a:t>
            </a:r>
            <a:r>
              <a:rPr lang="es-VE" altLang="es-VE" sz="2400" u="sng">
                <a:latin typeface="Times New Roman" panose="02020603050405020304" pitchFamily="18" charset="0"/>
              </a:rPr>
              <a:t>Especificaciones.</a:t>
            </a:r>
            <a:r>
              <a:rPr lang="es-VE" altLang="es-VE" sz="2400">
                <a:latin typeface="Times New Roman" panose="02020603050405020304" pitchFamily="18" charset="0"/>
              </a:rPr>
              <a:t> Son consideradas aparte de la lista de materiales. Básicamente establecen detalles técnicos acerca del producto o del proceso.</a:t>
            </a:r>
          </a:p>
          <a:p>
            <a:pPr eaLnBrk="1" hangingPunct="1">
              <a:spcBef>
                <a:spcPct val="50000"/>
              </a:spcBef>
              <a:buFontTx/>
              <a:buChar char="•"/>
            </a:pPr>
            <a:r>
              <a:rPr lang="es-VE" altLang="es-VE" sz="2400">
                <a:latin typeface="Times New Roman" panose="02020603050405020304" pitchFamily="18" charset="0"/>
              </a:rPr>
              <a:t> En construcción, las especificaciones son instrucciones específicas sobre los requisitos de construcción.</a:t>
            </a:r>
          </a:p>
          <a:p>
            <a:pPr eaLnBrk="1" hangingPunct="1">
              <a:spcBef>
                <a:spcPct val="50000"/>
              </a:spcBef>
              <a:buFontTx/>
              <a:buChar char="•"/>
            </a:pPr>
            <a:r>
              <a:rPr lang="es-VE" altLang="es-VE" sz="2400">
                <a:latin typeface="Times New Roman" panose="02020603050405020304" pitchFamily="18" charset="0"/>
              </a:rPr>
              <a:t> En manufactura, las especificaciones se refieren al desempeño, o a los materiales, o a requisitos especiales.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4006605352"/>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53F6640-BD32-4B99-9FD5-94ED2D04806C}" type="slidenum">
              <a:rPr lang="es-ES" altLang="es-VE"/>
              <a:pPr eaLnBrk="1" hangingPunct="1"/>
              <a:t>188</a:t>
            </a:fld>
            <a:endParaRPr lang="es-ES" altLang="es-VE"/>
          </a:p>
        </p:txBody>
      </p:sp>
      <p:sp>
        <p:nvSpPr>
          <p:cNvPr id="195587" name="Rectangle 2"/>
          <p:cNvSpPr>
            <a:spLocks noGrp="1" noChangeArrowheads="1"/>
          </p:cNvSpPr>
          <p:nvPr>
            <p:ph type="title"/>
          </p:nvPr>
        </p:nvSpPr>
        <p:spPr/>
        <p:txBody>
          <a:bodyPr/>
          <a:lstStyle/>
          <a:p>
            <a:pPr eaLnBrk="1" hangingPunct="1"/>
            <a:r>
              <a:rPr lang="es-VE" altLang="es-VE" sz="2800"/>
              <a:t>2. LOS MATERIALES</a:t>
            </a:r>
            <a:endParaRPr lang="es-ES" altLang="es-VE" sz="2800"/>
          </a:p>
        </p:txBody>
      </p:sp>
      <p:sp>
        <p:nvSpPr>
          <p:cNvPr id="195588" name="Text Box 3"/>
          <p:cNvSpPr txBox="1">
            <a:spLocks noChangeArrowheads="1"/>
          </p:cNvSpPr>
          <p:nvPr/>
        </p:nvSpPr>
        <p:spPr bwMode="auto">
          <a:xfrm>
            <a:off x="2133600" y="1600201"/>
            <a:ext cx="73152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2.3 </a:t>
            </a:r>
            <a:r>
              <a:rPr lang="es-VE" altLang="es-VE" sz="2400" u="sng">
                <a:latin typeface="Times New Roman" panose="02020603050405020304" pitchFamily="18" charset="0"/>
              </a:rPr>
              <a:t>LOS MATERIALES DIRECTOS</a:t>
            </a:r>
            <a:r>
              <a:rPr lang="es-VE" altLang="es-VE" sz="2400">
                <a:latin typeface="Times New Roman" panose="02020603050405020304" pitchFamily="18" charset="0"/>
              </a:rPr>
              <a:t>                            Los materiales directos se pueden clasificar en: materias primas, materiales comerciales estándares, materiales subcontratados y materiales transferidos entre divisiones.</a:t>
            </a:r>
          </a:p>
          <a:p>
            <a:pPr eaLnBrk="1" hangingPunct="1">
              <a:spcBef>
                <a:spcPct val="50000"/>
              </a:spcBef>
            </a:pPr>
            <a:r>
              <a:rPr lang="es-VE" altLang="es-VE" sz="2400">
                <a:latin typeface="Times New Roman" panose="02020603050405020304" pitchFamily="18" charset="0"/>
              </a:rPr>
              <a:t>2.3.1 </a:t>
            </a:r>
            <a:r>
              <a:rPr lang="es-VE" altLang="es-VE" sz="2400" u="sng">
                <a:latin typeface="Times New Roman" panose="02020603050405020304" pitchFamily="18" charset="0"/>
              </a:rPr>
              <a:t>Materias Primas.</a:t>
            </a:r>
            <a:r>
              <a:rPr lang="es-VE" altLang="es-VE" sz="2400">
                <a:latin typeface="Times New Roman" panose="02020603050405020304" pitchFamily="18" charset="0"/>
              </a:rPr>
              <a:t> Son todos aquellos materiales manufacturados, intermedios o procesados que serán sometidos a trabajos de conversión y recibirán cargos por concepto de mano de obra directa.</a:t>
            </a:r>
          </a:p>
          <a:p>
            <a:pPr eaLnBrk="1" hangingPunct="1">
              <a:spcBef>
                <a:spcPct val="50000"/>
              </a:spcBef>
            </a:pPr>
            <a:r>
              <a:rPr lang="es-VE" altLang="es-VE" sz="2400">
                <a:latin typeface="Times New Roman" panose="02020603050405020304" pitchFamily="18" charset="0"/>
              </a:rPr>
              <a:t>2.3.2 </a:t>
            </a:r>
            <a:r>
              <a:rPr lang="es-VE" altLang="es-VE" sz="2400" u="sng">
                <a:latin typeface="Times New Roman" panose="02020603050405020304" pitchFamily="18" charset="0"/>
              </a:rPr>
              <a:t>Materiales Comerciales Estándares.</a:t>
            </a:r>
            <a:r>
              <a:rPr lang="es-VE" altLang="es-VE" sz="2400">
                <a:latin typeface="Times New Roman" panose="02020603050405020304" pitchFamily="18" charset="0"/>
              </a:rPr>
              <a:t> Son todos aquellos materiales que se usan tal como son; es decir, que no son sometidos a procesos de conversión.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2453994626"/>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27F2D9-5AB6-44D1-AC3C-225EDDE9BD25}" type="slidenum">
              <a:rPr lang="es-ES" altLang="es-VE"/>
              <a:pPr eaLnBrk="1" hangingPunct="1"/>
              <a:t>189</a:t>
            </a:fld>
            <a:endParaRPr lang="es-ES" altLang="es-VE"/>
          </a:p>
        </p:txBody>
      </p:sp>
      <p:sp>
        <p:nvSpPr>
          <p:cNvPr id="196611" name="Rectangle 2"/>
          <p:cNvSpPr>
            <a:spLocks noGrp="1" noChangeArrowheads="1"/>
          </p:cNvSpPr>
          <p:nvPr>
            <p:ph type="title"/>
          </p:nvPr>
        </p:nvSpPr>
        <p:spPr/>
        <p:txBody>
          <a:bodyPr/>
          <a:lstStyle/>
          <a:p>
            <a:pPr eaLnBrk="1" hangingPunct="1"/>
            <a:r>
              <a:rPr lang="es-VE" altLang="es-VE" sz="2800"/>
              <a:t>2. LOS MATERIALES</a:t>
            </a:r>
            <a:endParaRPr lang="es-ES" altLang="es-VE" sz="2800"/>
          </a:p>
        </p:txBody>
      </p:sp>
      <p:sp>
        <p:nvSpPr>
          <p:cNvPr id="196612" name="Text Box 3"/>
          <p:cNvSpPr txBox="1">
            <a:spLocks noChangeArrowheads="1"/>
          </p:cNvSpPr>
          <p:nvPr/>
        </p:nvSpPr>
        <p:spPr bwMode="auto">
          <a:xfrm>
            <a:off x="2209800" y="24384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196613" name="Text Box 4"/>
          <p:cNvSpPr txBox="1">
            <a:spLocks noChangeArrowheads="1"/>
          </p:cNvSpPr>
          <p:nvPr/>
        </p:nvSpPr>
        <p:spPr bwMode="auto">
          <a:xfrm>
            <a:off x="2590800" y="1676400"/>
            <a:ext cx="7391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2.3 </a:t>
            </a:r>
            <a:r>
              <a:rPr lang="es-VE" altLang="es-VE" sz="2400" u="sng">
                <a:latin typeface="Times New Roman" panose="02020603050405020304" pitchFamily="18" charset="0"/>
              </a:rPr>
              <a:t>LOS MATERIALES DIRECTOS </a:t>
            </a:r>
          </a:p>
          <a:p>
            <a:pPr eaLnBrk="1" hangingPunct="1">
              <a:spcBef>
                <a:spcPct val="50000"/>
              </a:spcBef>
            </a:pPr>
            <a:r>
              <a:rPr lang="es-VE" altLang="es-VE" sz="2400">
                <a:latin typeface="Times New Roman" panose="02020603050405020304" pitchFamily="18" charset="0"/>
              </a:rPr>
              <a:t>2.3.3 </a:t>
            </a:r>
            <a:r>
              <a:rPr lang="es-VE" altLang="es-VE" sz="2400" u="sng">
                <a:latin typeface="Times New Roman" panose="02020603050405020304" pitchFamily="18" charset="0"/>
              </a:rPr>
              <a:t>Materiales Subcontratados.</a:t>
            </a:r>
            <a:r>
              <a:rPr lang="es-VE" altLang="es-VE" sz="2400">
                <a:latin typeface="Times New Roman" panose="02020603050405020304" pitchFamily="18" charset="0"/>
              </a:rPr>
              <a:t> Son partes, componentes, ensamblajes, materiales intermedios o equipos producidos por un suplidor o vendedor de acuerdo con los diseños, especificaciones o las directrices  del comprador.</a:t>
            </a:r>
          </a:p>
          <a:p>
            <a:pPr eaLnBrk="1" hangingPunct="1">
              <a:spcBef>
                <a:spcPct val="50000"/>
              </a:spcBef>
            </a:pPr>
            <a:r>
              <a:rPr lang="es-VE" altLang="es-VE" sz="2400">
                <a:latin typeface="Times New Roman" panose="02020603050405020304" pitchFamily="18" charset="0"/>
              </a:rPr>
              <a:t>2.3.4 </a:t>
            </a:r>
            <a:r>
              <a:rPr lang="es-VE" altLang="es-VE" sz="2400" u="sng">
                <a:latin typeface="Times New Roman" panose="02020603050405020304" pitchFamily="18" charset="0"/>
              </a:rPr>
              <a:t>Materiales Transferidos entre Divisiones.</a:t>
            </a:r>
            <a:r>
              <a:rPr lang="es-VE" altLang="es-VE" sz="2400">
                <a:latin typeface="Times New Roman" panose="02020603050405020304" pitchFamily="18" charset="0"/>
              </a:rPr>
              <a:t> Son los materiales transferidos o vendidos entre divisiones, subsidiarias o afiliados que tienen un propietario o un control común.</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181634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969D9A-AF9F-405E-BE9E-85049330379C}" type="slidenum">
              <a:rPr lang="es-ES" altLang="es-VE"/>
              <a:pPr eaLnBrk="1" hangingPunct="1"/>
              <a:t>19</a:t>
            </a:fld>
            <a:endParaRPr lang="es-ES" altLang="es-VE"/>
          </a:p>
        </p:txBody>
      </p:sp>
      <p:sp>
        <p:nvSpPr>
          <p:cNvPr id="29699" name="Rectangle 2"/>
          <p:cNvSpPr>
            <a:spLocks noGrp="1" noChangeArrowheads="1"/>
          </p:cNvSpPr>
          <p:nvPr>
            <p:ph type="title"/>
          </p:nvPr>
        </p:nvSpPr>
        <p:spPr/>
        <p:txBody>
          <a:bodyPr/>
          <a:lstStyle/>
          <a:p>
            <a:pPr eaLnBrk="1" hangingPunct="1"/>
            <a:r>
              <a:rPr lang="es-VE" altLang="es-VE" sz="3600"/>
              <a:t>1. DEFINICION, OBJETIVO Y CONTENIDO</a:t>
            </a:r>
            <a:endParaRPr lang="es-ES" altLang="es-VE" sz="3600"/>
          </a:p>
        </p:txBody>
      </p:sp>
      <p:sp>
        <p:nvSpPr>
          <p:cNvPr id="29700" name="Text Box 3"/>
          <p:cNvSpPr txBox="1">
            <a:spLocks noChangeArrowheads="1"/>
          </p:cNvSpPr>
          <p:nvPr/>
        </p:nvSpPr>
        <p:spPr bwMode="auto">
          <a:xfrm>
            <a:off x="2133600" y="1905000"/>
            <a:ext cx="80772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CONTENIDO</a:t>
            </a:r>
            <a:endParaRPr lang="es-VE" altLang="es-VE" sz="2400">
              <a:latin typeface="Times New Roman" panose="02020603050405020304" pitchFamily="18" charset="0"/>
            </a:endParaRPr>
          </a:p>
          <a:p>
            <a:pPr algn="just" eaLnBrk="1" hangingPunct="1">
              <a:spcBef>
                <a:spcPct val="50000"/>
              </a:spcBef>
              <a:buFontTx/>
              <a:buChar char="•"/>
            </a:pPr>
            <a:r>
              <a:rPr lang="es-VE" altLang="es-VE" sz="2000">
                <a:latin typeface="Times New Roman" panose="02020603050405020304" pitchFamily="18" charset="0"/>
              </a:rPr>
              <a:t> </a:t>
            </a:r>
            <a:r>
              <a:rPr lang="es-VE" altLang="es-VE" sz="2000" u="sng">
                <a:latin typeface="Times New Roman" panose="02020603050405020304" pitchFamily="18" charset="0"/>
              </a:rPr>
              <a:t>Encabezamiento.</a:t>
            </a:r>
            <a:r>
              <a:rPr lang="es-VE" altLang="es-VE" sz="2000">
                <a:latin typeface="Times New Roman" panose="02020603050405020304" pitchFamily="18" charset="0"/>
              </a:rPr>
              <a:t> Comprende la identificación de la empresa, del estado y la fecha.</a:t>
            </a:r>
          </a:p>
          <a:p>
            <a:pPr algn="just" eaLnBrk="1" hangingPunct="1">
              <a:spcBef>
                <a:spcPct val="50000"/>
              </a:spcBef>
              <a:buFontTx/>
              <a:buChar char="•"/>
            </a:pPr>
            <a:r>
              <a:rPr lang="es-VE" altLang="es-VE" sz="2000">
                <a:latin typeface="Times New Roman" panose="02020603050405020304" pitchFamily="18" charset="0"/>
              </a:rPr>
              <a:t> </a:t>
            </a:r>
            <a:r>
              <a:rPr lang="es-VE" altLang="es-VE" sz="2000" u="sng">
                <a:latin typeface="Times New Roman" panose="02020603050405020304" pitchFamily="18" charset="0"/>
              </a:rPr>
              <a:t>Cuerpo o contenido.</a:t>
            </a:r>
            <a:r>
              <a:rPr lang="es-VE" altLang="es-VE" sz="2000">
                <a:latin typeface="Times New Roman" panose="02020603050405020304" pitchFamily="18" charset="0"/>
              </a:rPr>
              <a:t> Se expresa la naturaleza de los elementos que lo integran. El contenido se resume en los tres títulos siguientes: Activo, Pasivo y Patrimonio.</a:t>
            </a:r>
          </a:p>
          <a:p>
            <a:pPr algn="just" eaLnBrk="1" hangingPunct="1">
              <a:spcBef>
                <a:spcPct val="50000"/>
              </a:spcBef>
              <a:buFontTx/>
              <a:buChar char="•"/>
            </a:pPr>
            <a:r>
              <a:rPr lang="es-VE" altLang="es-VE" sz="2000">
                <a:latin typeface="Times New Roman" panose="02020603050405020304" pitchFamily="18" charset="0"/>
              </a:rPr>
              <a:t> </a:t>
            </a:r>
            <a:r>
              <a:rPr lang="es-VE" altLang="es-VE" sz="2000" u="sng">
                <a:latin typeface="Times New Roman" panose="02020603050405020304" pitchFamily="18" charset="0"/>
              </a:rPr>
              <a:t>Firmas.</a:t>
            </a:r>
            <a:r>
              <a:rPr lang="es-VE" altLang="es-VE" sz="2000">
                <a:latin typeface="Times New Roman" panose="02020603050405020304" pitchFamily="18" charset="0"/>
              </a:rPr>
              <a:t> Los firmantes del Balance asumen la responsabilidad de que su contenido es razonablemente exacto.</a:t>
            </a:r>
            <a:endParaRPr lang="es-VE" altLang="es-VE" sz="2000" u="sng">
              <a:latin typeface="Times New Roman" panose="02020603050405020304" pitchFamily="18" charset="0"/>
            </a:endParaRPr>
          </a:p>
          <a:p>
            <a:pPr algn="just" eaLnBrk="1" hangingPunct="1">
              <a:spcBef>
                <a:spcPct val="50000"/>
              </a:spcBef>
              <a:buFontTx/>
              <a:buChar char="•"/>
            </a:pPr>
            <a:r>
              <a:rPr lang="es-VE" altLang="es-VE" sz="2000">
                <a:latin typeface="Times New Roman" panose="02020603050405020304" pitchFamily="18" charset="0"/>
              </a:rPr>
              <a:t> </a:t>
            </a:r>
            <a:r>
              <a:rPr lang="es-VE" altLang="es-VE" sz="2000" u="sng">
                <a:latin typeface="Times New Roman" panose="02020603050405020304" pitchFamily="18" charset="0"/>
              </a:rPr>
              <a:t>Notas explicativas.</a:t>
            </a:r>
            <a:r>
              <a:rPr lang="es-VE" altLang="es-VE" sz="2000">
                <a:latin typeface="Times New Roman" panose="02020603050405020304" pitchFamily="18" charset="0"/>
              </a:rPr>
              <a:t> Son notas complementarias con anotaciones explicativas con el fin de facilitar la lectura e interpretación de un Balance.</a:t>
            </a:r>
            <a:endParaRPr lang="es-ES" altLang="es-VE" sz="2000" u="sng">
              <a:latin typeface="Times New Roman" panose="02020603050405020304" pitchFamily="18" charset="0"/>
            </a:endParaRPr>
          </a:p>
        </p:txBody>
      </p:sp>
    </p:spTree>
    <p:extLst>
      <p:ext uri="{BB962C8B-B14F-4D97-AF65-F5344CB8AC3E}">
        <p14:creationId xmlns:p14="http://schemas.microsoft.com/office/powerpoint/2010/main" val="2163465340"/>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DC75CD-7421-4B35-865C-719A31250DA1}" type="slidenum">
              <a:rPr lang="es-ES" altLang="es-VE"/>
              <a:pPr eaLnBrk="1" hangingPunct="1"/>
              <a:t>190</a:t>
            </a:fld>
            <a:endParaRPr lang="es-ES" altLang="es-VE"/>
          </a:p>
        </p:txBody>
      </p:sp>
      <p:sp>
        <p:nvSpPr>
          <p:cNvPr id="197635" name="Rectangle 2"/>
          <p:cNvSpPr>
            <a:spLocks noGrp="1" noChangeArrowheads="1"/>
          </p:cNvSpPr>
          <p:nvPr>
            <p:ph type="title"/>
          </p:nvPr>
        </p:nvSpPr>
        <p:spPr>
          <a:xfrm>
            <a:off x="2133600" y="533400"/>
            <a:ext cx="7772400" cy="1219200"/>
          </a:xfrm>
        </p:spPr>
        <p:txBody>
          <a:bodyPr/>
          <a:lstStyle/>
          <a:p>
            <a:pPr eaLnBrk="1" hangingPunct="1"/>
            <a:r>
              <a:rPr lang="es-VE" altLang="es-VE" sz="2800"/>
              <a:t>2. LOS MATERIALES</a:t>
            </a:r>
            <a:endParaRPr lang="es-ES" altLang="es-VE" sz="2800"/>
          </a:p>
        </p:txBody>
      </p:sp>
      <p:sp>
        <p:nvSpPr>
          <p:cNvPr id="197636" name="Text Box 3"/>
          <p:cNvSpPr txBox="1">
            <a:spLocks noChangeArrowheads="1"/>
          </p:cNvSpPr>
          <p:nvPr/>
        </p:nvSpPr>
        <p:spPr bwMode="auto">
          <a:xfrm>
            <a:off x="2667000" y="2057400"/>
            <a:ext cx="69342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2.4 </a:t>
            </a:r>
            <a:r>
              <a:rPr lang="es-VE" altLang="es-VE" sz="2400" u="sng">
                <a:latin typeface="Times New Roman" panose="02020603050405020304" pitchFamily="18" charset="0"/>
              </a:rPr>
              <a:t>MATERIALES INDIRECTOS</a:t>
            </a:r>
          </a:p>
          <a:p>
            <a:pPr eaLnBrk="1" hangingPunct="1">
              <a:spcBef>
                <a:spcPct val="50000"/>
              </a:spcBef>
            </a:pPr>
            <a:r>
              <a:rPr lang="es-VE" altLang="es-VE" sz="2400">
                <a:latin typeface="Times New Roman" panose="02020603050405020304" pitchFamily="18" charset="0"/>
              </a:rPr>
              <a:t>2.4.1 </a:t>
            </a:r>
            <a:r>
              <a:rPr lang="es-VE" altLang="es-VE" sz="2400" u="sng">
                <a:latin typeface="Times New Roman" panose="02020603050405020304" pitchFamily="18" charset="0"/>
              </a:rPr>
              <a:t>Materiales Indirectos.</a:t>
            </a:r>
            <a:r>
              <a:rPr lang="es-VE" altLang="es-VE" sz="2400">
                <a:latin typeface="Times New Roman" panose="02020603050405020304" pitchFamily="18" charset="0"/>
              </a:rPr>
              <a:t> Son aquellos materiales necesarios para la conversión de los materiales directos y no son fáciles de determinar individualmente para cada diseño.</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103604706"/>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4DD98C-45DB-4C3A-9C33-485B3B8D0C9A}" type="slidenum">
              <a:rPr lang="es-ES" altLang="es-VE"/>
              <a:pPr eaLnBrk="1" hangingPunct="1"/>
              <a:t>191</a:t>
            </a:fld>
            <a:endParaRPr lang="es-ES" altLang="es-VE"/>
          </a:p>
        </p:txBody>
      </p:sp>
      <p:sp>
        <p:nvSpPr>
          <p:cNvPr id="198659" name="Rectangle 2"/>
          <p:cNvSpPr>
            <a:spLocks noGrp="1" noChangeArrowheads="1"/>
          </p:cNvSpPr>
          <p:nvPr>
            <p:ph type="title"/>
          </p:nvPr>
        </p:nvSpPr>
        <p:spPr>
          <a:xfrm>
            <a:off x="2057400" y="609600"/>
            <a:ext cx="8077200" cy="1143000"/>
          </a:xfrm>
        </p:spPr>
        <p:txBody>
          <a:bodyPr/>
          <a:lstStyle/>
          <a:p>
            <a:pPr eaLnBrk="1" hangingPunct="1"/>
            <a:r>
              <a:rPr lang="es-VE" altLang="es-VE" sz="2800"/>
              <a:t>3. CANTIDAD DE MATERIALES</a:t>
            </a:r>
            <a:endParaRPr lang="es-ES" altLang="es-VE" sz="2800"/>
          </a:p>
        </p:txBody>
      </p:sp>
      <p:sp>
        <p:nvSpPr>
          <p:cNvPr id="198660" name="Text Box 3"/>
          <p:cNvSpPr txBox="1">
            <a:spLocks noChangeArrowheads="1"/>
          </p:cNvSpPr>
          <p:nvPr/>
        </p:nvSpPr>
        <p:spPr bwMode="auto">
          <a:xfrm>
            <a:off x="2438400" y="1752600"/>
            <a:ext cx="70866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3.1 </a:t>
            </a:r>
            <a:r>
              <a:rPr lang="es-VE" altLang="es-VE" sz="2400" u="sng">
                <a:latin typeface="Times New Roman" panose="02020603050405020304" pitchFamily="18" charset="0"/>
              </a:rPr>
              <a:t>EL COSTO DE LOS MATERIALES DIRECTOS</a:t>
            </a:r>
            <a:r>
              <a:rPr lang="es-VE" altLang="es-VE" sz="2400">
                <a:latin typeface="Times New Roman" panose="02020603050405020304" pitchFamily="18" charset="0"/>
              </a:rPr>
              <a:t> </a:t>
            </a:r>
          </a:p>
          <a:p>
            <a:pPr eaLnBrk="1" hangingPunct="1">
              <a:spcBef>
                <a:spcPct val="50000"/>
              </a:spcBef>
            </a:pPr>
            <a:r>
              <a:rPr lang="es-VE" altLang="es-VE" sz="2400">
                <a:latin typeface="Times New Roman" panose="02020603050405020304" pitchFamily="18" charset="0"/>
              </a:rPr>
              <a:t>3.1.1 </a:t>
            </a:r>
            <a:r>
              <a:rPr lang="es-VE" altLang="es-VE" sz="2400" u="sng">
                <a:latin typeface="Times New Roman" panose="02020603050405020304" pitchFamily="18" charset="0"/>
              </a:rPr>
              <a:t>Estimación de los Costos de Materiales Directos. </a:t>
            </a:r>
            <a:r>
              <a:rPr lang="es-VE" altLang="es-VE" sz="2400">
                <a:latin typeface="Times New Roman" panose="02020603050405020304" pitchFamily="18" charset="0"/>
              </a:rPr>
              <a:t>El problema para estimar el costo de los materiales directos se descompone en tres partes:</a:t>
            </a:r>
          </a:p>
          <a:p>
            <a:pPr eaLnBrk="1" hangingPunct="1">
              <a:spcBef>
                <a:spcPct val="50000"/>
              </a:spcBef>
              <a:buFontTx/>
              <a:buChar char="•"/>
            </a:pPr>
            <a:r>
              <a:rPr lang="es-VE" altLang="es-VE" sz="2400">
                <a:latin typeface="Times New Roman" panose="02020603050405020304" pitchFamily="18" charset="0"/>
              </a:rPr>
              <a:t> Medición de la cantidad de material requerido.</a:t>
            </a:r>
          </a:p>
          <a:p>
            <a:pPr eaLnBrk="1" hangingPunct="1">
              <a:spcBef>
                <a:spcPct val="50000"/>
              </a:spcBef>
              <a:buFontTx/>
              <a:buChar char="•"/>
            </a:pPr>
            <a:r>
              <a:rPr lang="es-VE" altLang="es-VE" sz="2400">
                <a:latin typeface="Times New Roman" panose="02020603050405020304" pitchFamily="18" charset="0"/>
              </a:rPr>
              <a:t> Determinación del valor del costo por unidad de material requerido.</a:t>
            </a:r>
          </a:p>
          <a:p>
            <a:pPr eaLnBrk="1" hangingPunct="1">
              <a:spcBef>
                <a:spcPct val="50000"/>
              </a:spcBef>
              <a:buFontTx/>
              <a:buChar char="•"/>
            </a:pPr>
            <a:r>
              <a:rPr lang="es-VE" altLang="es-VE" sz="2400">
                <a:latin typeface="Times New Roman" panose="02020603050405020304" pitchFamily="18" charset="0"/>
              </a:rPr>
              <a:t> El valor de lo recuperado.</a:t>
            </a:r>
          </a:p>
          <a:p>
            <a:pPr eaLnBrk="1" hangingPunct="1">
              <a:spcBef>
                <a:spcPct val="50000"/>
              </a:spcBef>
            </a:pP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2879336598"/>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F49CFD8-A51C-4811-A0A6-BDF5EB42DB42}" type="slidenum">
              <a:rPr lang="es-ES" altLang="es-VE"/>
              <a:pPr eaLnBrk="1" hangingPunct="1"/>
              <a:t>192</a:t>
            </a:fld>
            <a:endParaRPr lang="es-ES" altLang="es-VE"/>
          </a:p>
        </p:txBody>
      </p:sp>
      <p:sp>
        <p:nvSpPr>
          <p:cNvPr id="199683" name="Rectangle 2"/>
          <p:cNvSpPr>
            <a:spLocks noGrp="1" noChangeArrowheads="1"/>
          </p:cNvSpPr>
          <p:nvPr>
            <p:ph type="title"/>
          </p:nvPr>
        </p:nvSpPr>
        <p:spPr>
          <a:xfrm>
            <a:off x="2057400" y="609600"/>
            <a:ext cx="8077200" cy="1143000"/>
          </a:xfrm>
        </p:spPr>
        <p:txBody>
          <a:bodyPr/>
          <a:lstStyle/>
          <a:p>
            <a:pPr eaLnBrk="1" hangingPunct="1"/>
            <a:r>
              <a:rPr lang="es-VE" altLang="es-VE" sz="2800"/>
              <a:t>3. CANTIDAD DE MATERIALES</a:t>
            </a:r>
            <a:endParaRPr lang="es-ES" altLang="es-VE" sz="2800"/>
          </a:p>
        </p:txBody>
      </p:sp>
      <p:sp>
        <p:nvSpPr>
          <p:cNvPr id="199684" name="Rectangle 3"/>
          <p:cNvSpPr>
            <a:spLocks noChangeArrowheads="1"/>
          </p:cNvSpPr>
          <p:nvPr/>
        </p:nvSpPr>
        <p:spPr bwMode="auto">
          <a:xfrm>
            <a:off x="2514600" y="1600201"/>
            <a:ext cx="69342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3.1 </a:t>
            </a:r>
            <a:r>
              <a:rPr lang="es-VE" altLang="es-VE" sz="2400" u="sng">
                <a:latin typeface="Times New Roman" panose="02020603050405020304" pitchFamily="18" charset="0"/>
              </a:rPr>
              <a:t>EL COSTO DE LOS MATERIALES DIRECTOS</a:t>
            </a:r>
          </a:p>
          <a:p>
            <a:pPr eaLnBrk="1" hangingPunct="1">
              <a:spcBef>
                <a:spcPct val="50000"/>
              </a:spcBef>
            </a:pPr>
            <a:r>
              <a:rPr lang="es-VE" altLang="es-VE" sz="2400">
                <a:latin typeface="Times New Roman" panose="02020603050405020304" pitchFamily="18" charset="0"/>
              </a:rPr>
              <a:t>3.1.2 </a:t>
            </a:r>
            <a:r>
              <a:rPr lang="es-VE" altLang="es-VE" sz="2400" u="sng">
                <a:latin typeface="Times New Roman" panose="02020603050405020304" pitchFamily="18" charset="0"/>
              </a:rPr>
              <a:t>Fórmula para el Cálculo del Costo de Materiales. </a:t>
            </a:r>
            <a:r>
              <a:rPr lang="es-VE" altLang="es-VE" sz="2400">
                <a:latin typeface="Times New Roman" panose="02020603050405020304" pitchFamily="18" charset="0"/>
              </a:rPr>
              <a:t>El costo de materiales directos se determina usando la fórmula siguiente:</a:t>
            </a:r>
          </a:p>
          <a:p>
            <a:pPr eaLnBrk="1" hangingPunct="1">
              <a:spcBef>
                <a:spcPct val="50000"/>
              </a:spcBef>
            </a:pPr>
            <a:r>
              <a:rPr lang="es-VE" altLang="es-VE" sz="2400">
                <a:latin typeface="Times New Roman" panose="02020603050405020304" pitchFamily="18" charset="0"/>
              </a:rPr>
              <a:t>	Cmd = Qmd x Cumd – Vrec.</a:t>
            </a:r>
          </a:p>
          <a:p>
            <a:pPr eaLnBrk="1" hangingPunct="1">
              <a:spcBef>
                <a:spcPct val="50000"/>
              </a:spcBef>
            </a:pPr>
            <a:r>
              <a:rPr lang="es-VE" altLang="es-VE" sz="2400">
                <a:latin typeface="Times New Roman" panose="02020603050405020304" pitchFamily="18" charset="0"/>
              </a:rPr>
              <a:t>En donde:</a:t>
            </a:r>
          </a:p>
          <a:p>
            <a:pPr eaLnBrk="1" hangingPunct="1">
              <a:spcBef>
                <a:spcPct val="50000"/>
              </a:spcBef>
            </a:pPr>
            <a:r>
              <a:rPr lang="es-VE" altLang="es-VE" sz="2400">
                <a:latin typeface="Times New Roman" panose="02020603050405020304" pitchFamily="18" charset="0"/>
              </a:rPr>
              <a:t>Cmd = Costo de los materiales directos</a:t>
            </a:r>
          </a:p>
          <a:p>
            <a:pPr eaLnBrk="1" hangingPunct="1">
              <a:spcBef>
                <a:spcPct val="50000"/>
              </a:spcBef>
            </a:pPr>
            <a:r>
              <a:rPr lang="es-VE" altLang="es-VE" sz="2400">
                <a:latin typeface="Times New Roman" panose="02020603050405020304" pitchFamily="18" charset="0"/>
              </a:rPr>
              <a:t>Qmd = Cantidad de los materiales directos.</a:t>
            </a:r>
          </a:p>
          <a:p>
            <a:pPr eaLnBrk="1" hangingPunct="1">
              <a:spcBef>
                <a:spcPct val="50000"/>
              </a:spcBef>
            </a:pPr>
            <a:r>
              <a:rPr lang="es-VE" altLang="es-VE" sz="2400">
                <a:latin typeface="Times New Roman" panose="02020603050405020304" pitchFamily="18" charset="0"/>
              </a:rPr>
              <a:t>Cumd= Costo unitario de los materiales directos.</a:t>
            </a:r>
          </a:p>
          <a:p>
            <a:pPr eaLnBrk="1" hangingPunct="1">
              <a:spcBef>
                <a:spcPct val="50000"/>
              </a:spcBef>
            </a:pPr>
            <a:r>
              <a:rPr lang="es-VE" altLang="es-VE" sz="2400">
                <a:latin typeface="Times New Roman" panose="02020603050405020304" pitchFamily="18" charset="0"/>
              </a:rPr>
              <a:t>Vrec = Valor del material recuperado</a:t>
            </a:r>
          </a:p>
          <a:p>
            <a:pPr eaLnBrk="1" hangingPunct="1">
              <a:spcBef>
                <a:spcPct val="50000"/>
              </a:spcBef>
            </a:pP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1427735168"/>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E33732-03E6-435A-8348-17AFFE513609}" type="slidenum">
              <a:rPr lang="es-ES" altLang="es-VE"/>
              <a:pPr eaLnBrk="1" hangingPunct="1"/>
              <a:t>193</a:t>
            </a:fld>
            <a:endParaRPr lang="es-ES" altLang="es-VE"/>
          </a:p>
        </p:txBody>
      </p:sp>
      <p:sp>
        <p:nvSpPr>
          <p:cNvPr id="200707" name="Rectangle 2"/>
          <p:cNvSpPr>
            <a:spLocks noGrp="1" noChangeArrowheads="1"/>
          </p:cNvSpPr>
          <p:nvPr>
            <p:ph type="title"/>
          </p:nvPr>
        </p:nvSpPr>
        <p:spPr>
          <a:xfrm>
            <a:off x="2057400" y="609600"/>
            <a:ext cx="8077200" cy="1143000"/>
          </a:xfrm>
        </p:spPr>
        <p:txBody>
          <a:bodyPr/>
          <a:lstStyle/>
          <a:p>
            <a:pPr eaLnBrk="1" hangingPunct="1"/>
            <a:r>
              <a:rPr lang="es-VE" altLang="es-VE" sz="2800"/>
              <a:t>3. CANTIDAD DE MATERIALES</a:t>
            </a:r>
            <a:endParaRPr lang="es-ES" altLang="es-VE" sz="2800"/>
          </a:p>
        </p:txBody>
      </p:sp>
      <p:sp>
        <p:nvSpPr>
          <p:cNvPr id="200708" name="Text Box 3"/>
          <p:cNvSpPr txBox="1">
            <a:spLocks noChangeArrowheads="1"/>
          </p:cNvSpPr>
          <p:nvPr/>
        </p:nvSpPr>
        <p:spPr bwMode="auto">
          <a:xfrm>
            <a:off x="2590800" y="1752601"/>
            <a:ext cx="75438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3.1 </a:t>
            </a:r>
            <a:r>
              <a:rPr lang="es-VE" altLang="es-VE" sz="2400" u="sng">
                <a:latin typeface="Times New Roman" panose="02020603050405020304" pitchFamily="18" charset="0"/>
              </a:rPr>
              <a:t>EL COSTO DE LOS MATERIALES DIRECTOS</a:t>
            </a:r>
          </a:p>
          <a:p>
            <a:pPr eaLnBrk="1" hangingPunct="1">
              <a:spcBef>
                <a:spcPct val="50000"/>
              </a:spcBef>
            </a:pPr>
            <a:r>
              <a:rPr lang="es-VE" altLang="es-VE" sz="2400">
                <a:latin typeface="Times New Roman" panose="02020603050405020304" pitchFamily="18" charset="0"/>
              </a:rPr>
              <a:t>3.1.3 </a:t>
            </a:r>
            <a:r>
              <a:rPr lang="es-VE" altLang="es-VE" sz="2400" u="sng">
                <a:latin typeface="Times New Roman" panose="02020603050405020304" pitchFamily="18" charset="0"/>
              </a:rPr>
              <a:t>Conceptos Relacionados con la Fórmula</a:t>
            </a:r>
          </a:p>
          <a:p>
            <a:pPr eaLnBrk="1" hangingPunct="1">
              <a:spcBef>
                <a:spcPct val="50000"/>
              </a:spcBef>
              <a:buFontTx/>
              <a:buChar char="•"/>
            </a:pPr>
            <a:r>
              <a:rPr lang="es-VE" altLang="es-VE" sz="2400" u="sng">
                <a:latin typeface="Times New Roman" panose="02020603050405020304" pitchFamily="18" charset="0"/>
              </a:rPr>
              <a:t> Cantidad de Materiales Directos.</a:t>
            </a:r>
            <a:r>
              <a:rPr lang="es-VE" altLang="es-VE" sz="2400">
                <a:latin typeface="Times New Roman" panose="02020603050405020304" pitchFamily="18" charset="0"/>
              </a:rPr>
              <a:t> Es la masa o el área o la longitud o el número o una de las tantas unidades de dimensión que se usan en ingeniería.</a:t>
            </a:r>
          </a:p>
          <a:p>
            <a:pPr eaLnBrk="1" hangingPunct="1">
              <a:spcBef>
                <a:spcPct val="50000"/>
              </a:spcBef>
              <a:buFontTx/>
              <a:buChar char="•"/>
            </a:pPr>
            <a:r>
              <a:rPr lang="es-VE" altLang="es-VE" sz="2400">
                <a:latin typeface="Times New Roman" panose="02020603050405020304" pitchFamily="18" charset="0"/>
              </a:rPr>
              <a:t> </a:t>
            </a:r>
            <a:r>
              <a:rPr lang="es-VE" altLang="es-VE" sz="2400" u="sng">
                <a:latin typeface="Times New Roman" panose="02020603050405020304" pitchFamily="18" charset="0"/>
              </a:rPr>
              <a:t>Costo Unitario de los Materiales Directos.</a:t>
            </a:r>
            <a:r>
              <a:rPr lang="es-VE" altLang="es-VE" sz="2400">
                <a:latin typeface="Times New Roman" panose="02020603050405020304" pitchFamily="18" charset="0"/>
              </a:rPr>
              <a:t> Es el costo por unidad de materiales directos, expresado en dimensiones compatibles.</a:t>
            </a:r>
          </a:p>
          <a:p>
            <a:pPr eaLnBrk="1" hangingPunct="1">
              <a:spcBef>
                <a:spcPct val="50000"/>
              </a:spcBef>
              <a:buFontTx/>
              <a:buChar char="•"/>
            </a:pPr>
            <a:r>
              <a:rPr lang="es-VE" altLang="es-VE" sz="2400">
                <a:latin typeface="Times New Roman" panose="02020603050405020304" pitchFamily="18" charset="0"/>
              </a:rPr>
              <a:t> </a:t>
            </a:r>
            <a:r>
              <a:rPr lang="es-VE" altLang="es-VE" sz="2400" u="sng">
                <a:latin typeface="Times New Roman" panose="02020603050405020304" pitchFamily="18" charset="0"/>
              </a:rPr>
              <a:t>Valor del Material Recuperado.</a:t>
            </a:r>
            <a:r>
              <a:rPr lang="es-VE" altLang="es-VE" sz="2400">
                <a:latin typeface="Times New Roman" panose="02020603050405020304" pitchFamily="18" charset="0"/>
              </a:rPr>
              <a:t> Es el material recuperado cuyo valor se deduce del costo de los materiales directos del diseño.   </a:t>
            </a:r>
          </a:p>
          <a:p>
            <a:pPr eaLnBrk="1" hangingPunct="1">
              <a:spcBef>
                <a:spcPct val="50000"/>
              </a:spcBef>
              <a:buFontTx/>
              <a:buChar char="•"/>
            </a:pPr>
            <a:endParaRPr lang="es-VE" altLang="es-VE" sz="2400" u="sng">
              <a:latin typeface="Times New Roman" panose="02020603050405020304" pitchFamily="18" charset="0"/>
            </a:endParaRPr>
          </a:p>
          <a:p>
            <a:pPr eaLnBrk="1" hangingPunct="1">
              <a:spcBef>
                <a:spcPct val="50000"/>
              </a:spcBef>
            </a:pP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2101701977"/>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B69F9BB-5C00-4F41-99E3-FA3E7DA54A71}" type="slidenum">
              <a:rPr lang="es-ES" altLang="es-VE"/>
              <a:pPr eaLnBrk="1" hangingPunct="1"/>
              <a:t>194</a:t>
            </a:fld>
            <a:endParaRPr lang="es-ES" altLang="es-VE"/>
          </a:p>
        </p:txBody>
      </p:sp>
      <p:sp>
        <p:nvSpPr>
          <p:cNvPr id="201731" name="Rectangle 2"/>
          <p:cNvSpPr>
            <a:spLocks noGrp="1" noChangeArrowheads="1"/>
          </p:cNvSpPr>
          <p:nvPr>
            <p:ph type="title"/>
          </p:nvPr>
        </p:nvSpPr>
        <p:spPr/>
        <p:txBody>
          <a:bodyPr/>
          <a:lstStyle/>
          <a:p>
            <a:pPr eaLnBrk="1" hangingPunct="1"/>
            <a:r>
              <a:rPr lang="es-VE" altLang="es-VE" sz="2800"/>
              <a:t>3. CANTIDAD DE MATERIALES</a:t>
            </a:r>
            <a:endParaRPr lang="es-ES" altLang="es-VE" sz="2800"/>
          </a:p>
        </p:txBody>
      </p:sp>
      <p:sp>
        <p:nvSpPr>
          <p:cNvPr id="201732" name="Text Box 3"/>
          <p:cNvSpPr txBox="1">
            <a:spLocks noChangeArrowheads="1"/>
          </p:cNvSpPr>
          <p:nvPr/>
        </p:nvSpPr>
        <p:spPr bwMode="auto">
          <a:xfrm>
            <a:off x="2133600" y="1447801"/>
            <a:ext cx="80010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3.2 </a:t>
            </a:r>
            <a:r>
              <a:rPr lang="es-VE" altLang="es-VE" sz="2400" u="sng">
                <a:latin typeface="Times New Roman" panose="02020603050405020304" pitchFamily="18" charset="0"/>
              </a:rPr>
              <a:t>DETERMINACION DE LA CANTIDAD</a:t>
            </a:r>
          </a:p>
          <a:p>
            <a:pPr eaLnBrk="1" hangingPunct="1">
              <a:spcBef>
                <a:spcPct val="50000"/>
              </a:spcBef>
            </a:pPr>
            <a:r>
              <a:rPr lang="es-VE" altLang="es-VE" sz="2400">
                <a:latin typeface="Times New Roman" panose="02020603050405020304" pitchFamily="18" charset="0"/>
              </a:rPr>
              <a:t>3.2.1 </a:t>
            </a:r>
            <a:r>
              <a:rPr lang="es-VE" altLang="es-VE" sz="2400" u="sng">
                <a:latin typeface="Times New Roman" panose="02020603050405020304" pitchFamily="18" charset="0"/>
              </a:rPr>
              <a:t>Fórmula para la Determinación de la Cantidad.</a:t>
            </a:r>
            <a:r>
              <a:rPr lang="es-VE" altLang="es-VE" sz="2400">
                <a:latin typeface="Times New Roman" panose="02020603050405020304" pitchFamily="18" charset="0"/>
              </a:rPr>
              <a:t> La cantidad de materiales directos requeridos se determina mediante la siguiente fórmula:</a:t>
            </a:r>
          </a:p>
          <a:p>
            <a:pPr algn="ctr" eaLnBrk="1" hangingPunct="1">
              <a:spcBef>
                <a:spcPct val="50000"/>
              </a:spcBef>
            </a:pPr>
            <a:r>
              <a:rPr lang="es-VE" altLang="es-VE" sz="2400">
                <a:latin typeface="Times New Roman" panose="02020603050405020304" pitchFamily="18" charset="0"/>
              </a:rPr>
              <a:t>Qr = Qt (1+ P1+P2+P3) </a:t>
            </a:r>
          </a:p>
          <a:p>
            <a:pPr eaLnBrk="1" hangingPunct="1">
              <a:spcBef>
                <a:spcPct val="50000"/>
              </a:spcBef>
            </a:pPr>
            <a:r>
              <a:rPr lang="es-VE" altLang="es-VE" sz="2400">
                <a:latin typeface="Times New Roman" panose="02020603050405020304" pitchFamily="18" charset="0"/>
              </a:rPr>
              <a:t>En donde:</a:t>
            </a:r>
          </a:p>
          <a:p>
            <a:pPr eaLnBrk="1" hangingPunct="1">
              <a:spcBef>
                <a:spcPct val="50000"/>
              </a:spcBef>
            </a:pPr>
            <a:r>
              <a:rPr lang="es-VE" altLang="es-VE" sz="2400">
                <a:latin typeface="Times New Roman" panose="02020603050405020304" pitchFamily="18" charset="0"/>
              </a:rPr>
              <a:t>Qr  = Cantidad Real					                Qt  = Cantidad Teórica				                P1  = Pérdida debido a errores humanos, en decimales.            P2  = Pérdida debido a rendimiento del material, en decimales.   P3  = Pérdida debido a merma de materiales, en decimales.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2674213932"/>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B8D5EF3-9564-4A2B-9AA7-69CF2CD98A9F}" type="slidenum">
              <a:rPr lang="es-ES" altLang="es-VE"/>
              <a:pPr eaLnBrk="1" hangingPunct="1"/>
              <a:t>195</a:t>
            </a:fld>
            <a:endParaRPr lang="es-ES" altLang="es-VE"/>
          </a:p>
        </p:txBody>
      </p:sp>
      <p:sp>
        <p:nvSpPr>
          <p:cNvPr id="202755" name="Rectangle 2"/>
          <p:cNvSpPr>
            <a:spLocks noGrp="1" noChangeArrowheads="1"/>
          </p:cNvSpPr>
          <p:nvPr>
            <p:ph type="title"/>
          </p:nvPr>
        </p:nvSpPr>
        <p:spPr/>
        <p:txBody>
          <a:bodyPr/>
          <a:lstStyle/>
          <a:p>
            <a:pPr eaLnBrk="1" hangingPunct="1"/>
            <a:r>
              <a:rPr lang="es-VE" altLang="es-VE" sz="2800"/>
              <a:t>3. CANTIDAD DE MATERIALES</a:t>
            </a:r>
            <a:endParaRPr lang="es-ES" altLang="es-VE" sz="2800"/>
          </a:p>
        </p:txBody>
      </p:sp>
      <p:sp>
        <p:nvSpPr>
          <p:cNvPr id="202756" name="Text Box 3"/>
          <p:cNvSpPr txBox="1">
            <a:spLocks noChangeArrowheads="1"/>
          </p:cNvSpPr>
          <p:nvPr/>
        </p:nvSpPr>
        <p:spPr bwMode="auto">
          <a:xfrm>
            <a:off x="2133600" y="1600201"/>
            <a:ext cx="8153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3.2 </a:t>
            </a:r>
            <a:r>
              <a:rPr lang="es-VE" altLang="es-VE" sz="2400" u="sng">
                <a:latin typeface="Times New Roman" panose="02020603050405020304" pitchFamily="18" charset="0"/>
              </a:rPr>
              <a:t>DETERMINACION DE LA CANTIDAD</a:t>
            </a:r>
          </a:p>
          <a:p>
            <a:pPr eaLnBrk="1" hangingPunct="1">
              <a:spcBef>
                <a:spcPct val="50000"/>
              </a:spcBef>
            </a:pPr>
            <a:r>
              <a:rPr lang="es-VE" altLang="es-VE" sz="2400">
                <a:latin typeface="Times New Roman" panose="02020603050405020304" pitchFamily="18" charset="0"/>
              </a:rPr>
              <a:t>3.2.2 </a:t>
            </a:r>
            <a:r>
              <a:rPr lang="es-VE" altLang="es-VE" sz="2400" u="sng">
                <a:latin typeface="Times New Roman" panose="02020603050405020304" pitchFamily="18" charset="0"/>
              </a:rPr>
              <a:t>Conceptos Asociados a la Fórmula.</a:t>
            </a:r>
          </a:p>
          <a:p>
            <a:pPr eaLnBrk="1" hangingPunct="1">
              <a:spcBef>
                <a:spcPct val="50000"/>
              </a:spcBef>
              <a:buFontTx/>
              <a:buChar char="•"/>
            </a:pPr>
            <a:r>
              <a:rPr lang="es-VE" altLang="es-VE" sz="2400" u="sng">
                <a:latin typeface="Times New Roman" panose="02020603050405020304" pitchFamily="18" charset="0"/>
              </a:rPr>
              <a:t> Cantidad Teórica de Materiales.</a:t>
            </a:r>
            <a:r>
              <a:rPr lang="es-VE" altLang="es-VE" sz="2400">
                <a:latin typeface="Times New Roman" panose="02020603050405020304" pitchFamily="18" charset="0"/>
              </a:rPr>
              <a:t> Es la cantidad de materiales determinada a partir del diseño de ingeniería.</a:t>
            </a:r>
          </a:p>
          <a:p>
            <a:pPr eaLnBrk="1" hangingPunct="1">
              <a:spcBef>
                <a:spcPct val="50000"/>
              </a:spcBef>
              <a:buFontTx/>
              <a:buChar char="•"/>
            </a:pPr>
            <a:r>
              <a:rPr lang="es-VE" altLang="es-VE" sz="2400">
                <a:latin typeface="Times New Roman" panose="02020603050405020304" pitchFamily="18" charset="0"/>
              </a:rPr>
              <a:t> </a:t>
            </a:r>
            <a:r>
              <a:rPr lang="es-VE" altLang="es-VE" sz="2400" u="sng">
                <a:latin typeface="Times New Roman" panose="02020603050405020304" pitchFamily="18" charset="0"/>
              </a:rPr>
              <a:t>Pérdida Debida a Errores Humanos.</a:t>
            </a:r>
            <a:r>
              <a:rPr lang="es-VE" altLang="es-VE" sz="2400">
                <a:latin typeface="Times New Roman" panose="02020603050405020304" pitchFamily="18" charset="0"/>
              </a:rPr>
              <a:t> Es la pérdida de materiales debido a errores en la ejecución del trabajo, tales como perfora -ciones equivocadas o problemas del diseño de ingeniería.</a:t>
            </a:r>
          </a:p>
          <a:p>
            <a:pPr eaLnBrk="1" hangingPunct="1">
              <a:spcBef>
                <a:spcPct val="50000"/>
              </a:spcBef>
              <a:buFontTx/>
              <a:buChar char="•"/>
            </a:pPr>
            <a:r>
              <a:rPr lang="es-VE" altLang="es-VE" sz="2400">
                <a:latin typeface="Times New Roman" panose="02020603050405020304" pitchFamily="18" charset="0"/>
              </a:rPr>
              <a:t> </a:t>
            </a:r>
            <a:r>
              <a:rPr lang="es-VE" altLang="es-VE" sz="2400" u="sng">
                <a:latin typeface="Times New Roman" panose="02020603050405020304" pitchFamily="18" charset="0"/>
              </a:rPr>
              <a:t>Pérdida por Rendimiento del Material. </a:t>
            </a:r>
            <a:r>
              <a:rPr lang="es-VE" altLang="es-VE" sz="2400">
                <a:latin typeface="Times New Roman" panose="02020603050405020304" pitchFamily="18" charset="0"/>
              </a:rPr>
              <a:t> Es el desperdicio causado en el proceso de conversión de los materiales directos.</a:t>
            </a:r>
          </a:p>
          <a:p>
            <a:pPr eaLnBrk="1" hangingPunct="1">
              <a:spcBef>
                <a:spcPct val="50000"/>
              </a:spcBef>
              <a:buFontTx/>
              <a:buChar char="•"/>
            </a:pPr>
            <a:r>
              <a:rPr lang="es-VE" altLang="es-VE" sz="2400">
                <a:latin typeface="Times New Roman" panose="02020603050405020304" pitchFamily="18" charset="0"/>
              </a:rPr>
              <a:t> </a:t>
            </a:r>
            <a:r>
              <a:rPr lang="es-VE" altLang="es-VE" sz="2400" u="sng">
                <a:latin typeface="Times New Roman" panose="02020603050405020304" pitchFamily="18" charset="0"/>
              </a:rPr>
              <a:t>Pérdida por Merma.</a:t>
            </a:r>
            <a:r>
              <a:rPr lang="es-VE" altLang="es-VE" sz="2400">
                <a:latin typeface="Times New Roman" panose="02020603050405020304" pitchFamily="18" charset="0"/>
              </a:rPr>
              <a:t> Es la pérdida de materiales debido a robos o leyes físicas (p.ej. evaporación)</a:t>
            </a:r>
            <a:endParaRPr lang="es-VE" altLang="es-VE" sz="2400" u="sng">
              <a:latin typeface="Times New Roman" panose="02020603050405020304" pitchFamily="18" charset="0"/>
            </a:endParaRPr>
          </a:p>
          <a:p>
            <a:pPr eaLnBrk="1" hangingPunct="1">
              <a:spcBef>
                <a:spcPct val="50000"/>
              </a:spcBef>
            </a:pP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1741005071"/>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189242F-218D-4DEA-ADAA-75B1026E0453}" type="slidenum">
              <a:rPr lang="es-ES" altLang="es-VE"/>
              <a:pPr eaLnBrk="1" hangingPunct="1"/>
              <a:t>196</a:t>
            </a:fld>
            <a:endParaRPr lang="es-ES" altLang="es-VE"/>
          </a:p>
        </p:txBody>
      </p:sp>
      <p:sp>
        <p:nvSpPr>
          <p:cNvPr id="203779" name="Rectangle 2"/>
          <p:cNvSpPr>
            <a:spLocks noGrp="1" noChangeArrowheads="1"/>
          </p:cNvSpPr>
          <p:nvPr>
            <p:ph type="title"/>
          </p:nvPr>
        </p:nvSpPr>
        <p:spPr/>
        <p:txBody>
          <a:bodyPr/>
          <a:lstStyle/>
          <a:p>
            <a:pPr eaLnBrk="1" hangingPunct="1"/>
            <a:r>
              <a:rPr lang="es-VE" altLang="es-VE" sz="2800"/>
              <a:t>4. POLITICAS DE COSTO DE MATERIALES</a:t>
            </a:r>
            <a:endParaRPr lang="es-ES" altLang="es-VE" sz="2800"/>
          </a:p>
        </p:txBody>
      </p:sp>
      <p:sp>
        <p:nvSpPr>
          <p:cNvPr id="203780" name="Text Box 3"/>
          <p:cNvSpPr txBox="1">
            <a:spLocks noChangeArrowheads="1"/>
          </p:cNvSpPr>
          <p:nvPr/>
        </p:nvSpPr>
        <p:spPr bwMode="auto">
          <a:xfrm>
            <a:off x="1981200" y="1447801"/>
            <a:ext cx="78486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4.1 </a:t>
            </a:r>
            <a:r>
              <a:rPr lang="es-VE" altLang="es-VE" sz="2400" u="sng">
                <a:latin typeface="Times New Roman" panose="02020603050405020304" pitchFamily="18" charset="0"/>
              </a:rPr>
              <a:t>EL COSTO UNITARIO DE LOS MATERIALES</a:t>
            </a:r>
          </a:p>
          <a:p>
            <a:pPr eaLnBrk="1" hangingPunct="1">
              <a:spcBef>
                <a:spcPct val="50000"/>
              </a:spcBef>
            </a:pPr>
            <a:r>
              <a:rPr lang="es-VE" altLang="es-VE" sz="2400">
                <a:latin typeface="Times New Roman" panose="02020603050405020304" pitchFamily="18" charset="0"/>
              </a:rPr>
              <a:t>4.1.1</a:t>
            </a:r>
            <a:r>
              <a:rPr lang="es-VE" altLang="es-VE" sz="2400" u="sng">
                <a:latin typeface="Times New Roman" panose="02020603050405020304" pitchFamily="18" charset="0"/>
              </a:rPr>
              <a:t> Métodos para el Análisis de Costo de Materiales.</a:t>
            </a:r>
          </a:p>
          <a:p>
            <a:pPr eaLnBrk="1" hangingPunct="1">
              <a:spcBef>
                <a:spcPct val="50000"/>
              </a:spcBef>
            </a:pPr>
            <a:r>
              <a:rPr lang="es-VE" altLang="es-VE" sz="2400">
                <a:latin typeface="Times New Roman" panose="02020603050405020304" pitchFamily="18" charset="0"/>
              </a:rPr>
              <a:t>Existen dos tipos de métodos para el análisis del costo directo de los materiales:</a:t>
            </a:r>
          </a:p>
          <a:p>
            <a:pPr eaLnBrk="1" hangingPunct="1">
              <a:spcBef>
                <a:spcPct val="50000"/>
              </a:spcBef>
              <a:buFontTx/>
              <a:buChar char="•"/>
            </a:pPr>
            <a:r>
              <a:rPr lang="es-VE" altLang="es-VE" sz="2400">
                <a:latin typeface="Times New Roman" panose="02020603050405020304" pitchFamily="18" charset="0"/>
              </a:rPr>
              <a:t> </a:t>
            </a:r>
            <a:r>
              <a:rPr lang="es-VE" altLang="es-VE" sz="2400" u="sng">
                <a:latin typeface="Times New Roman" panose="02020603050405020304" pitchFamily="18" charset="0"/>
              </a:rPr>
              <a:t>El Método Contractual</a:t>
            </a:r>
            <a:r>
              <a:rPr lang="es-VE" altLang="es-VE" sz="2400">
                <a:latin typeface="Times New Roman" panose="02020603050405020304" pitchFamily="18" charset="0"/>
              </a:rPr>
              <a:t>. Existe un acuerdo entre el vendedor y el comprador y la compañía solicita una cotización de materiales para el diseño en estudio. Se excluyen aquellos materiales comprados informalmente o que son ampliamente utilizados y  producidos u ofrecidos  por varias firmas.</a:t>
            </a:r>
          </a:p>
          <a:p>
            <a:pPr eaLnBrk="1" hangingPunct="1">
              <a:spcBef>
                <a:spcPct val="50000"/>
              </a:spcBef>
              <a:buFontTx/>
              <a:buChar char="•"/>
            </a:pPr>
            <a:r>
              <a:rPr lang="es-VE" altLang="es-VE" sz="2400">
                <a:latin typeface="Times New Roman" panose="02020603050405020304" pitchFamily="18" charset="0"/>
              </a:rPr>
              <a:t> </a:t>
            </a:r>
            <a:r>
              <a:rPr lang="es-VE" altLang="es-VE" sz="2400" u="sng">
                <a:latin typeface="Times New Roman" panose="02020603050405020304" pitchFamily="18" charset="0"/>
              </a:rPr>
              <a:t>El Método de Inventarios</a:t>
            </a:r>
            <a:r>
              <a:rPr lang="es-VE" altLang="es-VE" sz="2400">
                <a:latin typeface="Times New Roman" panose="02020603050405020304" pitchFamily="18" charset="0"/>
              </a:rPr>
              <a:t>. Implica que la empresa mantiene inventarios de los materiales a usar y los costos de los mismos dependen del método que se utilice para su valoración.</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39019694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6D24EC-F094-4C2C-A608-A7273BC4F07C}" type="slidenum">
              <a:rPr lang="es-ES" altLang="es-VE"/>
              <a:pPr eaLnBrk="1" hangingPunct="1"/>
              <a:t>197</a:t>
            </a:fld>
            <a:endParaRPr lang="es-ES" altLang="es-VE"/>
          </a:p>
        </p:txBody>
      </p:sp>
      <p:sp>
        <p:nvSpPr>
          <p:cNvPr id="204803" name="Rectangle 2"/>
          <p:cNvSpPr>
            <a:spLocks noGrp="1" noChangeArrowheads="1"/>
          </p:cNvSpPr>
          <p:nvPr>
            <p:ph type="title"/>
          </p:nvPr>
        </p:nvSpPr>
        <p:spPr/>
        <p:txBody>
          <a:bodyPr/>
          <a:lstStyle/>
          <a:p>
            <a:pPr eaLnBrk="1" hangingPunct="1"/>
            <a:r>
              <a:rPr lang="es-VE" altLang="es-VE" sz="2800"/>
              <a:t>4. POLITICAS DE COSTO DE MATERIALES</a:t>
            </a:r>
            <a:endParaRPr lang="es-ES" altLang="es-VE" sz="2800"/>
          </a:p>
        </p:txBody>
      </p:sp>
      <p:sp>
        <p:nvSpPr>
          <p:cNvPr id="204804" name="Text Box 3"/>
          <p:cNvSpPr txBox="1">
            <a:spLocks noChangeArrowheads="1"/>
          </p:cNvSpPr>
          <p:nvPr/>
        </p:nvSpPr>
        <p:spPr bwMode="auto">
          <a:xfrm>
            <a:off x="2209800" y="20574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204805" name="Text Box 4"/>
          <p:cNvSpPr txBox="1">
            <a:spLocks noChangeArrowheads="1"/>
          </p:cNvSpPr>
          <p:nvPr/>
        </p:nvSpPr>
        <p:spPr bwMode="auto">
          <a:xfrm>
            <a:off x="2133600" y="22098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204806" name="Text Box 5"/>
          <p:cNvSpPr txBox="1">
            <a:spLocks noChangeArrowheads="1"/>
          </p:cNvSpPr>
          <p:nvPr/>
        </p:nvSpPr>
        <p:spPr bwMode="auto">
          <a:xfrm>
            <a:off x="2514600" y="18288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204807" name="Text Box 6"/>
          <p:cNvSpPr txBox="1">
            <a:spLocks noChangeArrowheads="1"/>
          </p:cNvSpPr>
          <p:nvPr/>
        </p:nvSpPr>
        <p:spPr bwMode="auto">
          <a:xfrm>
            <a:off x="2514600" y="1447801"/>
            <a:ext cx="73152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4.2 </a:t>
            </a:r>
            <a:r>
              <a:rPr lang="es-VE" altLang="es-VE" sz="2400" u="sng">
                <a:latin typeface="Times New Roman" panose="02020603050405020304" pitchFamily="18" charset="0"/>
              </a:rPr>
              <a:t>LOS METODOS CONTRACTUALES</a:t>
            </a:r>
          </a:p>
          <a:p>
            <a:pPr eaLnBrk="1" hangingPunct="1">
              <a:spcBef>
                <a:spcPct val="50000"/>
              </a:spcBef>
            </a:pPr>
            <a:r>
              <a:rPr lang="es-VE" altLang="es-VE" sz="2400">
                <a:latin typeface="Times New Roman" panose="02020603050405020304" pitchFamily="18" charset="0"/>
              </a:rPr>
              <a:t>4.2.1 </a:t>
            </a:r>
            <a:r>
              <a:rPr lang="es-VE" altLang="es-VE" sz="2400" u="sng">
                <a:latin typeface="Times New Roman" panose="02020603050405020304" pitchFamily="18" charset="0"/>
              </a:rPr>
              <a:t>El Método Contractual de Costo por Cotizaciones.</a:t>
            </a:r>
            <a:r>
              <a:rPr lang="es-VE" altLang="es-VE" sz="2400">
                <a:latin typeface="Times New Roman" panose="02020603050405020304" pitchFamily="18" charset="0"/>
              </a:rPr>
              <a:t> Es el método más usado. El costo de los materiales es establecido por el vendedor. El precio de entrega es con- siderado fijo sujeto a las garantías mutuamente acordadas. </a:t>
            </a:r>
          </a:p>
          <a:p>
            <a:pPr eaLnBrk="1" hangingPunct="1">
              <a:spcBef>
                <a:spcPct val="50000"/>
              </a:spcBef>
            </a:pPr>
            <a:r>
              <a:rPr lang="es-VE" altLang="es-VE" sz="2400">
                <a:latin typeface="Times New Roman" panose="02020603050405020304" pitchFamily="18" charset="0"/>
              </a:rPr>
              <a:t>4.2.2 </a:t>
            </a:r>
            <a:r>
              <a:rPr lang="es-VE" altLang="es-VE" sz="2400" u="sng">
                <a:latin typeface="Times New Roman" panose="02020603050405020304" pitchFamily="18" charset="0"/>
              </a:rPr>
              <a:t>El Método Contractual de Precios Vigentes.</a:t>
            </a:r>
            <a:r>
              <a:rPr lang="es-VE" altLang="es-VE" sz="2400">
                <a:latin typeface="Times New Roman" panose="02020603050405020304" pitchFamily="18" charset="0"/>
              </a:rPr>
              <a:t> Es un acuerdo de colaboración legal entre el comprador y el vendedor. El contrato permite el ajuste del precio original si el vendedor incurre en costos de materiales mayores que los estimados. Si el precio de los materiales cae por debajo del costo estimado en el contrato, entonces el comprador acuerda pagar el precio original y el precio no es ajustado. </a:t>
            </a:r>
            <a:r>
              <a:rPr lang="es-VE" altLang="es-VE" sz="2400" u="sng">
                <a:latin typeface="Times New Roman" panose="02020603050405020304" pitchFamily="18" charset="0"/>
              </a:rPr>
              <a:t> </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2206070871"/>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A39A15A-146E-4A0F-B9BB-AFB3B4C5E3D3}" type="slidenum">
              <a:rPr lang="es-ES" altLang="es-VE"/>
              <a:pPr eaLnBrk="1" hangingPunct="1"/>
              <a:t>198</a:t>
            </a:fld>
            <a:endParaRPr lang="es-ES" altLang="es-VE"/>
          </a:p>
        </p:txBody>
      </p:sp>
      <p:sp>
        <p:nvSpPr>
          <p:cNvPr id="205827" name="Rectangle 2"/>
          <p:cNvSpPr>
            <a:spLocks noGrp="1" noChangeArrowheads="1"/>
          </p:cNvSpPr>
          <p:nvPr>
            <p:ph type="title"/>
          </p:nvPr>
        </p:nvSpPr>
        <p:spPr/>
        <p:txBody>
          <a:bodyPr/>
          <a:lstStyle/>
          <a:p>
            <a:pPr eaLnBrk="1" hangingPunct="1"/>
            <a:r>
              <a:rPr lang="es-VE" altLang="es-VE" sz="2800"/>
              <a:t>4. POLITICAS DE COSTO DE MATERIALES</a:t>
            </a:r>
            <a:endParaRPr lang="es-ES" altLang="es-VE" sz="2800"/>
          </a:p>
        </p:txBody>
      </p:sp>
      <p:sp>
        <p:nvSpPr>
          <p:cNvPr id="205828" name="Text Box 3"/>
          <p:cNvSpPr txBox="1">
            <a:spLocks noChangeArrowheads="1"/>
          </p:cNvSpPr>
          <p:nvPr/>
        </p:nvSpPr>
        <p:spPr bwMode="auto">
          <a:xfrm>
            <a:off x="2438400" y="1524001"/>
            <a:ext cx="75438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4.3 </a:t>
            </a:r>
            <a:r>
              <a:rPr lang="es-VE" altLang="es-VE" sz="2400" u="sng">
                <a:latin typeface="Times New Roman" panose="02020603050405020304" pitchFamily="18" charset="0"/>
              </a:rPr>
              <a:t>LOS METODOS DE INVENTARIOS</a:t>
            </a:r>
          </a:p>
          <a:p>
            <a:pPr eaLnBrk="1" hangingPunct="1">
              <a:spcBef>
                <a:spcPct val="50000"/>
              </a:spcBef>
            </a:pPr>
            <a:r>
              <a:rPr lang="es-VE" altLang="es-VE" sz="2400">
                <a:latin typeface="Times New Roman" panose="02020603050405020304" pitchFamily="18" charset="0"/>
              </a:rPr>
              <a:t>4.3.1 </a:t>
            </a:r>
            <a:r>
              <a:rPr lang="es-VE" altLang="es-VE" sz="2400" u="sng">
                <a:latin typeface="Times New Roman" panose="02020603050405020304" pitchFamily="18" charset="0"/>
              </a:rPr>
              <a:t>El Método del Costo Original (PEPS).</a:t>
            </a:r>
            <a:r>
              <a:rPr lang="es-VE" altLang="es-VE" sz="2400">
                <a:latin typeface="Times New Roman" panose="02020603050405020304" pitchFamily="18" charset="0"/>
              </a:rPr>
              <a:t> Asume que los materiales son usados en el orden en que son recibidos y establece como costo estimado el costo unitario del material más viejo que existe en inventario.</a:t>
            </a:r>
          </a:p>
          <a:p>
            <a:pPr eaLnBrk="1" hangingPunct="1">
              <a:spcBef>
                <a:spcPct val="50000"/>
              </a:spcBef>
            </a:pPr>
            <a:r>
              <a:rPr lang="es-VE" altLang="es-VE" sz="2400">
                <a:latin typeface="Times New Roman" panose="02020603050405020304" pitchFamily="18" charset="0"/>
              </a:rPr>
              <a:t>4.3.2 </a:t>
            </a:r>
            <a:r>
              <a:rPr lang="es-VE" altLang="es-VE" sz="2400" u="sng">
                <a:latin typeface="Times New Roman" panose="02020603050405020304" pitchFamily="18" charset="0"/>
              </a:rPr>
              <a:t>El Método del Ultimo Costo (UEPS) .</a:t>
            </a:r>
            <a:r>
              <a:rPr lang="es-VE" altLang="es-VE" sz="2400">
                <a:latin typeface="Times New Roman" panose="02020603050405020304" pitchFamily="18" charset="0"/>
              </a:rPr>
              <a:t> Asume que los últimos materiales en ser comprados son los primeros a ser usados y establece como costo estimado el costo unitario del material más reciente que existe en inventario.</a:t>
            </a:r>
          </a:p>
          <a:p>
            <a:pPr eaLnBrk="1" hangingPunct="1">
              <a:spcBef>
                <a:spcPct val="50000"/>
              </a:spcBef>
            </a:pPr>
            <a:r>
              <a:rPr lang="es-VE" altLang="es-VE" sz="2400">
                <a:latin typeface="Times New Roman" panose="02020603050405020304" pitchFamily="18" charset="0"/>
              </a:rPr>
              <a:t>4.3.3 </a:t>
            </a:r>
            <a:r>
              <a:rPr lang="es-VE" altLang="es-VE" sz="2400" u="sng">
                <a:latin typeface="Times New Roman" panose="02020603050405020304" pitchFamily="18" charset="0"/>
              </a:rPr>
              <a:t>El Método del Costo Corriente.</a:t>
            </a:r>
            <a:r>
              <a:rPr lang="es-VE" altLang="es-VE" sz="2400">
                <a:latin typeface="Times New Roman" panose="02020603050405020304" pitchFamily="18" charset="0"/>
              </a:rPr>
              <a:t> En este método se utiliza el costo actual (corriente) unitario como el costo estimado.</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3885095781"/>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A8B3A17-B75C-45F5-A50D-7F77EC4940B1}" type="slidenum">
              <a:rPr lang="es-ES" altLang="es-VE"/>
              <a:pPr eaLnBrk="1" hangingPunct="1"/>
              <a:t>199</a:t>
            </a:fld>
            <a:endParaRPr lang="es-ES" altLang="es-VE"/>
          </a:p>
        </p:txBody>
      </p:sp>
      <p:sp>
        <p:nvSpPr>
          <p:cNvPr id="266242" name="Rectangle 2"/>
          <p:cNvSpPr>
            <a:spLocks noChangeArrowheads="1"/>
          </p:cNvSpPr>
          <p:nvPr/>
        </p:nvSpPr>
        <p:spPr bwMode="auto">
          <a:xfrm>
            <a:off x="2209800" y="304800"/>
            <a:ext cx="7772400" cy="1143000"/>
          </a:xfrm>
          <a:prstGeom prst="rect">
            <a:avLst/>
          </a:prstGeom>
          <a:noFill/>
          <a:ln w="9525">
            <a:noFill/>
            <a:miter lim="800000"/>
            <a:headEnd/>
            <a:tailEnd/>
          </a:ln>
          <a:effectLst/>
        </p:spPr>
        <p:txBody>
          <a:bodyPr anchor="ct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4. POLITICAS DE COSTO DE MATERIALES</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06852" name="Text Box 3"/>
          <p:cNvSpPr txBox="1">
            <a:spLocks noChangeArrowheads="1"/>
          </p:cNvSpPr>
          <p:nvPr/>
        </p:nvSpPr>
        <p:spPr bwMode="auto">
          <a:xfrm>
            <a:off x="2438400" y="1371601"/>
            <a:ext cx="75438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4.3 </a:t>
            </a:r>
            <a:r>
              <a:rPr lang="es-VE" altLang="es-VE" sz="2400" u="sng">
                <a:latin typeface="Times New Roman" panose="02020603050405020304" pitchFamily="18" charset="0"/>
              </a:rPr>
              <a:t>LOS METODOS DE INVENTARIOS</a:t>
            </a:r>
          </a:p>
          <a:p>
            <a:pPr eaLnBrk="1" hangingPunct="1">
              <a:spcBef>
                <a:spcPct val="50000"/>
              </a:spcBef>
            </a:pPr>
            <a:r>
              <a:rPr lang="es-VE" altLang="es-VE" sz="2400">
                <a:latin typeface="Times New Roman" panose="02020603050405020304" pitchFamily="18" charset="0"/>
              </a:rPr>
              <a:t>4.3.4 </a:t>
            </a:r>
            <a:r>
              <a:rPr lang="es-VE" altLang="es-VE" sz="2400" u="sng">
                <a:latin typeface="Times New Roman" panose="02020603050405020304" pitchFamily="18" charset="0"/>
              </a:rPr>
              <a:t>El Método del Costo del Reposición.</a:t>
            </a:r>
            <a:r>
              <a:rPr lang="es-VE" altLang="es-VE" sz="2400">
                <a:latin typeface="Times New Roman" panose="02020603050405020304" pitchFamily="18" charset="0"/>
              </a:rPr>
              <a:t> Este método es conocido como el próximo en entrar, primero en salir. Trabaja con los costos de reposición. Este método establece como costo estimado el costo unitario del material de reposición.</a:t>
            </a:r>
          </a:p>
          <a:p>
            <a:pPr eaLnBrk="1" hangingPunct="1">
              <a:spcBef>
                <a:spcPct val="50000"/>
              </a:spcBef>
            </a:pPr>
            <a:r>
              <a:rPr lang="es-VE" altLang="es-VE" sz="2400">
                <a:latin typeface="Times New Roman" panose="02020603050405020304" pitchFamily="18" charset="0"/>
              </a:rPr>
              <a:t>4.3.5 </a:t>
            </a:r>
            <a:r>
              <a:rPr lang="es-VE" altLang="es-VE" sz="2400" u="sng">
                <a:latin typeface="Times New Roman" panose="02020603050405020304" pitchFamily="18" charset="0"/>
              </a:rPr>
              <a:t>El Método del Costo a la Entrega .</a:t>
            </a:r>
            <a:r>
              <a:rPr lang="es-VE" altLang="es-VE" sz="2400">
                <a:latin typeface="Times New Roman" panose="02020603050405020304" pitchFamily="18" charset="0"/>
              </a:rPr>
              <a:t> Asume como costo estimado el costo unitario del material para el momento de entrega de la orden de producción.</a:t>
            </a:r>
          </a:p>
          <a:p>
            <a:pPr eaLnBrk="1" hangingPunct="1">
              <a:spcBef>
                <a:spcPct val="50000"/>
              </a:spcBef>
            </a:pPr>
            <a:r>
              <a:rPr lang="es-VE" altLang="es-VE" sz="2400">
                <a:latin typeface="Times New Roman" panose="02020603050405020304" pitchFamily="18" charset="0"/>
              </a:rPr>
              <a:t>4.3.6 </a:t>
            </a:r>
            <a:r>
              <a:rPr lang="es-VE" altLang="es-VE" sz="2400" u="sng">
                <a:latin typeface="Times New Roman" panose="02020603050405020304" pitchFamily="18" charset="0"/>
              </a:rPr>
              <a:t>El Método de Costo Pagado.</a:t>
            </a:r>
            <a:r>
              <a:rPr lang="es-VE" altLang="es-VE" sz="2400">
                <a:latin typeface="Times New Roman" panose="02020603050405020304" pitchFamily="18" charset="0"/>
              </a:rPr>
              <a:t> Se refiere a una técnica general en donde se espera que el costo estimado refleje  el gasto real en materiales.</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693175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9ABAB27-48E0-4B2A-8560-CCDA2BC7EA8D}" type="slidenum">
              <a:rPr lang="es-ES" altLang="es-VE"/>
              <a:pPr eaLnBrk="1" hangingPunct="1"/>
              <a:t>2</a:t>
            </a:fld>
            <a:endParaRPr lang="es-ES" altLang="es-VE"/>
          </a:p>
        </p:txBody>
      </p:sp>
      <p:sp>
        <p:nvSpPr>
          <p:cNvPr id="12291" name="Rectangle 2"/>
          <p:cNvSpPr>
            <a:spLocks noGrp="1" noChangeArrowheads="1"/>
          </p:cNvSpPr>
          <p:nvPr>
            <p:ph type="title"/>
          </p:nvPr>
        </p:nvSpPr>
        <p:spPr/>
        <p:txBody>
          <a:bodyPr/>
          <a:lstStyle/>
          <a:p>
            <a:pPr eaLnBrk="1" hangingPunct="1"/>
            <a:r>
              <a:rPr lang="en-US" altLang="es-VE" sz="3200"/>
              <a:t>INTRODUCCION A LOS PRINCIPALES ESTADOS FINANCIEROS</a:t>
            </a:r>
          </a:p>
        </p:txBody>
      </p:sp>
      <p:sp>
        <p:nvSpPr>
          <p:cNvPr id="12292" name="Rectangle 3"/>
          <p:cNvSpPr>
            <a:spLocks noGrp="1" noChangeArrowheads="1"/>
          </p:cNvSpPr>
          <p:nvPr>
            <p:ph type="body" idx="1"/>
          </p:nvPr>
        </p:nvSpPr>
        <p:spPr>
          <a:xfrm>
            <a:off x="1979613" y="1600201"/>
            <a:ext cx="8229600" cy="4525963"/>
          </a:xfrm>
        </p:spPr>
        <p:txBody>
          <a:bodyPr>
            <a:normAutofit lnSpcReduction="10000"/>
          </a:bodyPr>
          <a:lstStyle/>
          <a:p>
            <a:pPr marL="609600" indent="-609600" algn="ctr">
              <a:buNone/>
            </a:pPr>
            <a:r>
              <a:rPr lang="en-US" altLang="es-VE" u="sng">
                <a:solidFill>
                  <a:schemeClr val="tx2"/>
                </a:solidFill>
              </a:rPr>
              <a:t>AGENDA</a:t>
            </a:r>
          </a:p>
          <a:p>
            <a:pPr marL="609600" indent="-609600">
              <a:lnSpc>
                <a:spcPct val="150000"/>
              </a:lnSpc>
              <a:buNone/>
            </a:pPr>
            <a:r>
              <a:rPr lang="en-US" altLang="es-VE" sz="2400"/>
              <a:t>1. La contabilidad y los reportes financieros</a:t>
            </a:r>
          </a:p>
          <a:p>
            <a:pPr marL="609600" indent="-609600">
              <a:lnSpc>
                <a:spcPct val="150000"/>
              </a:lnSpc>
              <a:buNone/>
            </a:pPr>
            <a:r>
              <a:rPr lang="en-US" altLang="es-VE" sz="2400"/>
              <a:t>2. Los principales estados financieros</a:t>
            </a:r>
          </a:p>
          <a:p>
            <a:pPr marL="609600" indent="-609600">
              <a:lnSpc>
                <a:spcPct val="150000"/>
              </a:lnSpc>
              <a:buNone/>
            </a:pPr>
            <a:r>
              <a:rPr lang="en-US" altLang="es-VE" sz="2400"/>
              <a:t>3. Relaci</a:t>
            </a:r>
            <a:r>
              <a:rPr lang="es-VE" altLang="es-VE" sz="2400"/>
              <a:t>ó</a:t>
            </a:r>
            <a:r>
              <a:rPr lang="en-US" altLang="es-VE" sz="2400"/>
              <a:t>n entre los tres estados financieros</a:t>
            </a:r>
          </a:p>
          <a:p>
            <a:pPr marL="609600" indent="-609600">
              <a:lnSpc>
                <a:spcPct val="150000"/>
              </a:lnSpc>
              <a:buNone/>
            </a:pPr>
            <a:r>
              <a:rPr lang="es-VE" altLang="es-VE" sz="2400"/>
              <a:t>4. El balance general</a:t>
            </a:r>
          </a:p>
          <a:p>
            <a:pPr marL="609600" indent="-609600">
              <a:lnSpc>
                <a:spcPct val="150000"/>
              </a:lnSpc>
              <a:buNone/>
            </a:pPr>
            <a:r>
              <a:rPr lang="es-VE" altLang="es-VE" sz="2400"/>
              <a:t>5. El estado de ganancias y pérdidas</a:t>
            </a:r>
          </a:p>
          <a:p>
            <a:pPr marL="609600" indent="-609600">
              <a:lnSpc>
                <a:spcPct val="150000"/>
              </a:lnSpc>
              <a:buNone/>
            </a:pPr>
            <a:r>
              <a:rPr lang="es-VE" altLang="es-VE" sz="2400"/>
              <a:t>6. El estado de cambios de la situación financiera</a:t>
            </a:r>
          </a:p>
          <a:p>
            <a:pPr marL="609600" indent="-609600">
              <a:lnSpc>
                <a:spcPct val="150000"/>
              </a:lnSpc>
              <a:buNone/>
            </a:pPr>
            <a:endParaRPr lang="en-US" altLang="es-VE" sz="2400"/>
          </a:p>
        </p:txBody>
      </p:sp>
    </p:spTree>
    <p:extLst>
      <p:ext uri="{BB962C8B-B14F-4D97-AF65-F5344CB8AC3E}">
        <p14:creationId xmlns:p14="http://schemas.microsoft.com/office/powerpoint/2010/main" val="3497243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07C3D0-1A40-4391-87E1-8A3D3D8E2086}" type="slidenum">
              <a:rPr lang="es-ES" altLang="es-VE"/>
              <a:pPr eaLnBrk="1" hangingPunct="1"/>
              <a:t>20</a:t>
            </a:fld>
            <a:endParaRPr lang="es-ES" altLang="es-VE"/>
          </a:p>
        </p:txBody>
      </p:sp>
      <p:sp>
        <p:nvSpPr>
          <p:cNvPr id="30723" name="Rectangle 2"/>
          <p:cNvSpPr>
            <a:spLocks noGrp="1" noChangeArrowheads="1"/>
          </p:cNvSpPr>
          <p:nvPr>
            <p:ph type="title"/>
          </p:nvPr>
        </p:nvSpPr>
        <p:spPr/>
        <p:txBody>
          <a:bodyPr/>
          <a:lstStyle/>
          <a:p>
            <a:pPr eaLnBrk="1" hangingPunct="1"/>
            <a:r>
              <a:rPr lang="es-VE" altLang="es-VE" sz="3600"/>
              <a:t>2. PARTIDAS DEL BALANCE GENERAL</a:t>
            </a:r>
            <a:endParaRPr lang="es-ES" altLang="es-VE" sz="3600"/>
          </a:p>
        </p:txBody>
      </p:sp>
      <p:sp>
        <p:nvSpPr>
          <p:cNvPr id="30724" name="Text Box 3"/>
          <p:cNvSpPr txBox="1">
            <a:spLocks noChangeArrowheads="1"/>
          </p:cNvSpPr>
          <p:nvPr/>
        </p:nvSpPr>
        <p:spPr bwMode="auto">
          <a:xfrm>
            <a:off x="2362200" y="1524001"/>
            <a:ext cx="7620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Clasificación de las Partidas del Balance</a:t>
            </a:r>
            <a:r>
              <a:rPr lang="es-VE" altLang="es-VE" sz="2400" b="1">
                <a:latin typeface="Times New Roman" panose="02020603050405020304" pitchFamily="18" charset="0"/>
              </a:rPr>
              <a:t>		         </a:t>
            </a:r>
            <a:r>
              <a:rPr lang="es-VE" altLang="es-VE" sz="2400">
                <a:latin typeface="Times New Roman" panose="02020603050405020304" pitchFamily="18" charset="0"/>
              </a:rPr>
              <a:t>Activos, Pasivos y Capital.</a:t>
            </a:r>
          </a:p>
          <a:p>
            <a:pPr eaLnBrk="1" hangingPunct="1">
              <a:spcBef>
                <a:spcPct val="50000"/>
              </a:spcBef>
            </a:pPr>
            <a:r>
              <a:rPr lang="es-VE" altLang="es-VE" sz="2400" b="1" u="sng">
                <a:latin typeface="Times New Roman" panose="02020603050405020304" pitchFamily="18" charset="0"/>
              </a:rPr>
              <a:t>Activos</a:t>
            </a:r>
          </a:p>
          <a:p>
            <a:pPr eaLnBrk="1" hangingPunct="1">
              <a:spcBef>
                <a:spcPct val="50000"/>
              </a:spcBef>
              <a:buFontTx/>
              <a:buChar char="•"/>
            </a:pPr>
            <a:r>
              <a:rPr lang="es-VE" altLang="es-VE" sz="2400">
                <a:latin typeface="Times New Roman" panose="02020603050405020304" pitchFamily="18" charset="0"/>
              </a:rPr>
              <a:t> Activo Circulante.</a:t>
            </a:r>
          </a:p>
          <a:p>
            <a:pPr eaLnBrk="1" hangingPunct="1">
              <a:spcBef>
                <a:spcPct val="50000"/>
              </a:spcBef>
              <a:buFontTx/>
              <a:buChar char="•"/>
            </a:pPr>
            <a:r>
              <a:rPr lang="es-VE" altLang="es-VE" sz="2400">
                <a:latin typeface="Times New Roman" panose="02020603050405020304" pitchFamily="18" charset="0"/>
              </a:rPr>
              <a:t> Activo Fijo o Permanente.</a:t>
            </a:r>
          </a:p>
          <a:p>
            <a:pPr eaLnBrk="1" hangingPunct="1">
              <a:spcBef>
                <a:spcPct val="50000"/>
              </a:spcBef>
              <a:buFontTx/>
              <a:buChar char="•"/>
            </a:pPr>
            <a:r>
              <a:rPr lang="es-VE" altLang="es-VE" sz="2400">
                <a:latin typeface="Times New Roman" panose="02020603050405020304" pitchFamily="18" charset="0"/>
              </a:rPr>
              <a:t> Cargos Diferidos.</a:t>
            </a:r>
          </a:p>
          <a:p>
            <a:pPr eaLnBrk="1" hangingPunct="1">
              <a:spcBef>
                <a:spcPct val="50000"/>
              </a:spcBef>
              <a:buFontTx/>
              <a:buChar char="•"/>
            </a:pPr>
            <a:r>
              <a:rPr lang="es-VE" altLang="es-VE" sz="2400">
                <a:latin typeface="Times New Roman" panose="02020603050405020304" pitchFamily="18" charset="0"/>
              </a:rPr>
              <a:t> Activo Intangible.</a:t>
            </a:r>
          </a:p>
          <a:p>
            <a:pPr eaLnBrk="1" hangingPunct="1">
              <a:spcBef>
                <a:spcPct val="50000"/>
              </a:spcBef>
              <a:buFontTx/>
              <a:buChar char="•"/>
            </a:pPr>
            <a:r>
              <a:rPr lang="es-VE" altLang="es-VE" sz="2400">
                <a:latin typeface="Times New Roman" panose="02020603050405020304" pitchFamily="18" charset="0"/>
              </a:rPr>
              <a:t> Inversiones.</a:t>
            </a:r>
          </a:p>
          <a:p>
            <a:pPr eaLnBrk="1" hangingPunct="1">
              <a:spcBef>
                <a:spcPct val="50000"/>
              </a:spcBef>
              <a:buFontTx/>
              <a:buChar char="•"/>
            </a:pPr>
            <a:r>
              <a:rPr lang="es-VE" altLang="es-VE" sz="2400">
                <a:latin typeface="Times New Roman" panose="02020603050405020304" pitchFamily="18" charset="0"/>
              </a:rPr>
              <a:t> Otros Activos.</a:t>
            </a:r>
          </a:p>
        </p:txBody>
      </p:sp>
    </p:spTree>
    <p:extLst>
      <p:ext uri="{BB962C8B-B14F-4D97-AF65-F5344CB8AC3E}">
        <p14:creationId xmlns:p14="http://schemas.microsoft.com/office/powerpoint/2010/main" val="99970571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3901932-32A5-4422-A417-57C872432656}" type="slidenum">
              <a:rPr lang="es-ES" altLang="es-VE"/>
              <a:pPr eaLnBrk="1" hangingPunct="1"/>
              <a:t>200</a:t>
            </a:fld>
            <a:endParaRPr lang="es-ES" altLang="es-VE"/>
          </a:p>
        </p:txBody>
      </p:sp>
      <p:sp>
        <p:nvSpPr>
          <p:cNvPr id="207875" name="Rectangle 2"/>
          <p:cNvSpPr>
            <a:spLocks noGrp="1" noChangeArrowheads="1"/>
          </p:cNvSpPr>
          <p:nvPr>
            <p:ph type="title"/>
          </p:nvPr>
        </p:nvSpPr>
        <p:spPr/>
        <p:txBody>
          <a:bodyPr/>
          <a:lstStyle/>
          <a:p>
            <a:pPr eaLnBrk="1" hangingPunct="1"/>
            <a:r>
              <a:rPr lang="es-VE" altLang="es-VE" sz="2800"/>
              <a:t>5. COSTO DE MATERIALES CONJUNTOS</a:t>
            </a:r>
            <a:endParaRPr lang="es-ES" altLang="es-VE" sz="2800"/>
          </a:p>
        </p:txBody>
      </p:sp>
      <p:sp>
        <p:nvSpPr>
          <p:cNvPr id="207876" name="Text Box 3"/>
          <p:cNvSpPr txBox="1">
            <a:spLocks noChangeArrowheads="1"/>
          </p:cNvSpPr>
          <p:nvPr/>
        </p:nvSpPr>
        <p:spPr bwMode="auto">
          <a:xfrm>
            <a:off x="2133600" y="1524001"/>
            <a:ext cx="8001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5.1 </a:t>
            </a:r>
            <a:r>
              <a:rPr lang="es-VE" altLang="es-VE" sz="2400" u="sng">
                <a:latin typeface="Times New Roman" panose="02020603050405020304" pitchFamily="18" charset="0"/>
              </a:rPr>
              <a:t>DEFINICIONES Y CONCEPTOS</a:t>
            </a:r>
          </a:p>
          <a:p>
            <a:pPr eaLnBrk="1" hangingPunct="1">
              <a:spcBef>
                <a:spcPct val="50000"/>
              </a:spcBef>
            </a:pPr>
            <a:r>
              <a:rPr lang="es-VE" altLang="es-VE" sz="2400">
                <a:latin typeface="Times New Roman" panose="02020603050405020304" pitchFamily="18" charset="0"/>
              </a:rPr>
              <a:t>5.1.1 </a:t>
            </a:r>
            <a:r>
              <a:rPr lang="es-VE" altLang="es-VE" sz="2400" u="sng">
                <a:latin typeface="Times New Roman" panose="02020603050405020304" pitchFamily="18" charset="0"/>
              </a:rPr>
              <a:t>Definición de Materiales Conjuntos.</a:t>
            </a:r>
            <a:r>
              <a:rPr lang="es-VE" altLang="es-VE" sz="2400">
                <a:latin typeface="Times New Roman" panose="02020603050405020304" pitchFamily="18" charset="0"/>
              </a:rPr>
              <a:t> </a:t>
            </a:r>
          </a:p>
          <a:p>
            <a:pPr eaLnBrk="1" hangingPunct="1">
              <a:spcBef>
                <a:spcPct val="50000"/>
              </a:spcBef>
              <a:buFontTx/>
              <a:buChar char="•"/>
            </a:pPr>
            <a:r>
              <a:rPr lang="es-VE" altLang="es-VE" sz="2400">
                <a:latin typeface="Times New Roman" panose="02020603050405020304" pitchFamily="18" charset="0"/>
              </a:rPr>
              <a:t>Son aquellos materiales (productos múltiples) que resultan del procesamiento de un material o materia prima determinada. </a:t>
            </a:r>
          </a:p>
          <a:p>
            <a:pPr eaLnBrk="1" hangingPunct="1">
              <a:spcBef>
                <a:spcPct val="50000"/>
              </a:spcBef>
              <a:buFontTx/>
              <a:buChar char="•"/>
            </a:pPr>
            <a:r>
              <a:rPr lang="es-VE" altLang="es-VE" sz="2400">
                <a:latin typeface="Times New Roman" panose="02020603050405020304" pitchFamily="18" charset="0"/>
              </a:rPr>
              <a:t>Los materiales conjuntos están entremezclados hasta el punto en el que se dividen en dos unidades separadas.</a:t>
            </a:r>
          </a:p>
          <a:p>
            <a:pPr eaLnBrk="1" hangingPunct="1">
              <a:spcBef>
                <a:spcPct val="50000"/>
              </a:spcBef>
              <a:buFontTx/>
              <a:buChar char="•"/>
            </a:pPr>
            <a:r>
              <a:rPr lang="es-VE" altLang="es-VE" sz="2400">
                <a:latin typeface="Times New Roman" panose="02020603050405020304" pitchFamily="18" charset="0"/>
              </a:rPr>
              <a:t> El punto de división es denominado punto de separación.</a:t>
            </a:r>
          </a:p>
          <a:p>
            <a:pPr eaLnBrk="1" hangingPunct="1">
              <a:spcBef>
                <a:spcPct val="50000"/>
              </a:spcBef>
              <a:buFontTx/>
              <a:buChar char="•"/>
            </a:pPr>
            <a:r>
              <a:rPr lang="es-VE" altLang="es-VE" sz="2400">
                <a:latin typeface="Times New Roman" panose="02020603050405020304" pitchFamily="18" charset="0"/>
              </a:rPr>
              <a:t>Los costos de materiales y de mano de obra directa hasta el punto de separación son considerados costos conjuntos; de allí en adelante son llamados costos unitarios.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445083244"/>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929F428-0A49-42BE-9B3A-E193778C3D07}" type="slidenum">
              <a:rPr lang="es-ES" altLang="es-VE"/>
              <a:pPr eaLnBrk="1" hangingPunct="1"/>
              <a:t>201</a:t>
            </a:fld>
            <a:endParaRPr lang="es-ES" altLang="es-VE"/>
          </a:p>
        </p:txBody>
      </p:sp>
      <p:sp>
        <p:nvSpPr>
          <p:cNvPr id="208899" name="Rectangle 2"/>
          <p:cNvSpPr>
            <a:spLocks noGrp="1" noChangeArrowheads="1"/>
          </p:cNvSpPr>
          <p:nvPr>
            <p:ph type="title"/>
          </p:nvPr>
        </p:nvSpPr>
        <p:spPr/>
        <p:txBody>
          <a:bodyPr/>
          <a:lstStyle/>
          <a:p>
            <a:pPr eaLnBrk="1" hangingPunct="1"/>
            <a:r>
              <a:rPr lang="es-VE" altLang="es-VE" sz="2800"/>
              <a:t>5. COSTOS DE MATERIALES CONJUNTOS</a:t>
            </a:r>
            <a:endParaRPr lang="es-ES" altLang="es-VE" sz="2800"/>
          </a:p>
        </p:txBody>
      </p:sp>
      <p:sp>
        <p:nvSpPr>
          <p:cNvPr id="208900" name="Text Box 3"/>
          <p:cNvSpPr txBox="1">
            <a:spLocks noChangeArrowheads="1"/>
          </p:cNvSpPr>
          <p:nvPr/>
        </p:nvSpPr>
        <p:spPr bwMode="auto">
          <a:xfrm>
            <a:off x="2209800" y="1828800"/>
            <a:ext cx="76962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5.2 </a:t>
            </a:r>
            <a:r>
              <a:rPr lang="es-VE" altLang="es-VE" sz="2400" u="sng">
                <a:latin typeface="Times New Roman" panose="02020603050405020304" pitchFamily="18" charset="0"/>
              </a:rPr>
              <a:t>TIPOS DE COSTOS CONJUNTOS</a:t>
            </a:r>
          </a:p>
          <a:p>
            <a:pPr eaLnBrk="1" hangingPunct="1">
              <a:spcBef>
                <a:spcPct val="50000"/>
              </a:spcBef>
            </a:pPr>
            <a:r>
              <a:rPr lang="es-VE" altLang="es-VE" sz="2400">
                <a:latin typeface="Times New Roman" panose="02020603050405020304" pitchFamily="18" charset="0"/>
              </a:rPr>
              <a:t>5.2.1 </a:t>
            </a:r>
            <a:r>
              <a:rPr lang="es-VE" altLang="es-VE" sz="2400" u="sng">
                <a:latin typeface="Times New Roman" panose="02020603050405020304" pitchFamily="18" charset="0"/>
              </a:rPr>
              <a:t>Costos Conjuntos Distribuidos.</a:t>
            </a:r>
            <a:r>
              <a:rPr lang="es-VE" altLang="es-VE" sz="2400">
                <a:latin typeface="Times New Roman" panose="02020603050405020304" pitchFamily="18" charset="0"/>
              </a:rPr>
              <a:t> Se trata de aquellos casos en los cuales el material es procesado y luego distribuido entre distintos productos finales.</a:t>
            </a:r>
          </a:p>
          <a:p>
            <a:pPr eaLnBrk="1" hangingPunct="1">
              <a:spcBef>
                <a:spcPct val="50000"/>
              </a:spcBef>
            </a:pPr>
            <a:r>
              <a:rPr lang="es-VE" altLang="es-VE" sz="2400">
                <a:latin typeface="Times New Roman" panose="02020603050405020304" pitchFamily="18" charset="0"/>
              </a:rPr>
              <a:t>5.2.2 </a:t>
            </a:r>
            <a:r>
              <a:rPr lang="es-VE" altLang="es-VE" sz="2400" u="sng">
                <a:latin typeface="Times New Roman" panose="02020603050405020304" pitchFamily="18" charset="0"/>
              </a:rPr>
              <a:t>Costos Conjuntos Convertidos.</a:t>
            </a:r>
            <a:r>
              <a:rPr lang="es-VE" altLang="es-VE" sz="2400">
                <a:latin typeface="Times New Roman" panose="02020603050405020304" pitchFamily="18" charset="0"/>
              </a:rPr>
              <a:t> Se trata de aquellos casos en que una materia prima es procesada y convertida en más de un producto  o material  con diferentes características y dimensiones físicas o valores.</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3599090351"/>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F1E99C-AA01-452A-8253-E689D7CBC020}" type="slidenum">
              <a:rPr lang="es-ES" altLang="es-VE"/>
              <a:pPr eaLnBrk="1" hangingPunct="1"/>
              <a:t>202</a:t>
            </a:fld>
            <a:endParaRPr lang="es-ES" altLang="es-VE"/>
          </a:p>
        </p:txBody>
      </p:sp>
      <p:sp>
        <p:nvSpPr>
          <p:cNvPr id="209923" name="Text Box 2"/>
          <p:cNvSpPr txBox="1">
            <a:spLocks noChangeArrowheads="1"/>
          </p:cNvSpPr>
          <p:nvPr/>
        </p:nvSpPr>
        <p:spPr bwMode="auto">
          <a:xfrm>
            <a:off x="2819400" y="990601"/>
            <a:ext cx="6477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en-US" altLang="es-VE" sz="2000">
              <a:latin typeface="Times New Roman" panose="02020603050405020304" pitchFamily="18" charset="0"/>
            </a:endParaRPr>
          </a:p>
          <a:p>
            <a:pPr algn="ctr">
              <a:spcBef>
                <a:spcPct val="50000"/>
              </a:spcBef>
            </a:pPr>
            <a:endParaRPr lang="en-US" altLang="es-VE" sz="2000">
              <a:latin typeface="Times New Roman" panose="02020603050405020304" pitchFamily="18" charset="0"/>
            </a:endParaRPr>
          </a:p>
        </p:txBody>
      </p:sp>
      <p:sp>
        <p:nvSpPr>
          <p:cNvPr id="269315" name="Text Box 3"/>
          <p:cNvSpPr txBox="1">
            <a:spLocks noChangeArrowheads="1"/>
          </p:cNvSpPr>
          <p:nvPr/>
        </p:nvSpPr>
        <p:spPr bwMode="auto">
          <a:xfrm>
            <a:off x="2590801" y="533400"/>
            <a:ext cx="7250113" cy="12001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b="1" dirty="0">
                <a:solidFill>
                  <a:schemeClr val="tx2"/>
                </a:solidFill>
                <a:effectLst>
                  <a:outerShdw blurRad="38100" dist="38100" dir="2700000" algn="tl">
                    <a:srgbClr val="C0C0C0"/>
                  </a:outerShdw>
                </a:effectLst>
                <a:latin typeface="Times New Roman" pitchFamily="18" charset="0"/>
                <a:cs typeface="Arial" charset="0"/>
              </a:rPr>
              <a:t>INGENIERIA Y CONTABILIDAD DE COSTOS</a:t>
            </a:r>
          </a:p>
        </p:txBody>
      </p:sp>
      <p:sp>
        <p:nvSpPr>
          <p:cNvPr id="269316" name="Text Box 4"/>
          <p:cNvSpPr txBox="1">
            <a:spLocks noChangeArrowheads="1"/>
          </p:cNvSpPr>
          <p:nvPr/>
        </p:nvSpPr>
        <p:spPr bwMode="auto">
          <a:xfrm>
            <a:off x="4419600" y="2209800"/>
            <a:ext cx="33528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dirty="0">
                <a:effectLst>
                  <a:outerShdw blurRad="38100" dist="38100" dir="2700000" algn="tl">
                    <a:srgbClr val="C0C0C0"/>
                  </a:outerShdw>
                </a:effectLst>
                <a:latin typeface="Times New Roman" pitchFamily="18" charset="0"/>
                <a:cs typeface="Arial" charset="0"/>
              </a:rPr>
              <a:t>TEMA 10</a:t>
            </a:r>
          </a:p>
        </p:txBody>
      </p:sp>
      <p:sp>
        <p:nvSpPr>
          <p:cNvPr id="269317" name="Text Box 5"/>
          <p:cNvSpPr txBox="1">
            <a:spLocks noChangeArrowheads="1"/>
          </p:cNvSpPr>
          <p:nvPr/>
        </p:nvSpPr>
        <p:spPr bwMode="auto">
          <a:xfrm>
            <a:off x="2514600" y="3276600"/>
            <a:ext cx="73914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effectLst>
                  <a:outerShdw blurRad="38100" dist="38100" dir="2700000" algn="tl">
                    <a:srgbClr val="C0C0C0"/>
                  </a:outerShdw>
                </a:effectLst>
                <a:latin typeface="Times New Roman" pitchFamily="18" charset="0"/>
                <a:cs typeface="Arial" charset="0"/>
              </a:rPr>
              <a:t>ANALISIS DE LA MANO DE OBRA</a:t>
            </a:r>
          </a:p>
        </p:txBody>
      </p:sp>
    </p:spTree>
    <p:extLst>
      <p:ext uri="{BB962C8B-B14F-4D97-AF65-F5344CB8AC3E}">
        <p14:creationId xmlns:p14="http://schemas.microsoft.com/office/powerpoint/2010/main" val="3936314312"/>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E372B52-11B5-4BC8-8797-3F7146416222}" type="slidenum">
              <a:rPr lang="es-ES" altLang="es-VE"/>
              <a:pPr eaLnBrk="1" hangingPunct="1"/>
              <a:t>203</a:t>
            </a:fld>
            <a:endParaRPr lang="es-ES" altLang="es-VE"/>
          </a:p>
        </p:txBody>
      </p:sp>
      <p:sp>
        <p:nvSpPr>
          <p:cNvPr id="210947" name="Rectangle 2"/>
          <p:cNvSpPr>
            <a:spLocks noGrp="1" noChangeArrowheads="1"/>
          </p:cNvSpPr>
          <p:nvPr>
            <p:ph type="title"/>
          </p:nvPr>
        </p:nvSpPr>
        <p:spPr/>
        <p:txBody>
          <a:bodyPr/>
          <a:lstStyle/>
          <a:p>
            <a:pPr eaLnBrk="1" hangingPunct="1"/>
            <a:r>
              <a:rPr lang="en-US" altLang="es-VE" sz="2800"/>
              <a:t>ANALISIS DE LA MANO DE OBRA</a:t>
            </a:r>
            <a:endParaRPr lang="es-ES" altLang="es-VE" sz="2800"/>
          </a:p>
        </p:txBody>
      </p:sp>
      <p:sp>
        <p:nvSpPr>
          <p:cNvPr id="270339" name="Text Box 3"/>
          <p:cNvSpPr txBox="1">
            <a:spLocks noChangeArrowheads="1"/>
          </p:cNvSpPr>
          <p:nvPr/>
        </p:nvSpPr>
        <p:spPr bwMode="auto">
          <a:xfrm>
            <a:off x="4953000" y="1371601"/>
            <a:ext cx="1752600" cy="519113"/>
          </a:xfrm>
          <a:prstGeom prst="rect">
            <a:avLst/>
          </a:prstGeom>
          <a:noFill/>
          <a:ln w="9525">
            <a:noFill/>
            <a:miter lim="800000"/>
            <a:headEnd/>
            <a:tailEnd/>
          </a:ln>
          <a:effectLst/>
        </p:spPr>
        <p:txBody>
          <a:bodyPr>
            <a:spAutoFit/>
          </a:bodyPr>
          <a:lstStyle/>
          <a:p>
            <a:pPr>
              <a:spcBef>
                <a:spcPct val="50000"/>
              </a:spcBef>
              <a:defRPr/>
            </a:pPr>
            <a:r>
              <a:rPr lang="en-US" sz="2800" u="sng">
                <a:solidFill>
                  <a:schemeClr val="tx2"/>
                </a:solidFill>
                <a:effectLst>
                  <a:outerShdw blurRad="38100" dist="38100" dir="2700000" algn="tl">
                    <a:srgbClr val="C0C0C0"/>
                  </a:outerShdw>
                </a:effectLst>
                <a:latin typeface="Times New Roman" pitchFamily="18" charset="0"/>
                <a:cs typeface="Arial" charset="0"/>
              </a:rPr>
              <a:t>AGENDA</a:t>
            </a:r>
            <a:endParaRPr lang="es-ES" sz="2800" u="sng">
              <a:solidFill>
                <a:schemeClr val="tx2"/>
              </a:solidFill>
              <a:effectLst>
                <a:outerShdw blurRad="38100" dist="38100" dir="2700000" algn="tl">
                  <a:srgbClr val="C0C0C0"/>
                </a:outerShdw>
              </a:effectLst>
              <a:latin typeface="Times New Roman" pitchFamily="18" charset="0"/>
              <a:cs typeface="Arial" charset="0"/>
            </a:endParaRPr>
          </a:p>
        </p:txBody>
      </p:sp>
      <p:sp>
        <p:nvSpPr>
          <p:cNvPr id="210949" name="Text Box 4"/>
          <p:cNvSpPr txBox="1">
            <a:spLocks noChangeArrowheads="1"/>
          </p:cNvSpPr>
          <p:nvPr/>
        </p:nvSpPr>
        <p:spPr bwMode="auto">
          <a:xfrm>
            <a:off x="3048000" y="1836739"/>
            <a:ext cx="65532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914400" indent="-45720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s-VE" sz="2400">
                <a:latin typeface="Times New Roman" panose="02020603050405020304" pitchFamily="18" charset="0"/>
              </a:rPr>
              <a:t>1. Mano de Obra</a:t>
            </a:r>
          </a:p>
          <a:p>
            <a:pPr eaLnBrk="1" hangingPunct="1">
              <a:spcBef>
                <a:spcPct val="50000"/>
              </a:spcBef>
            </a:pPr>
            <a:r>
              <a:rPr lang="en-US" altLang="es-VE" sz="2400">
                <a:latin typeface="Times New Roman" panose="02020603050405020304" pitchFamily="18" charset="0"/>
              </a:rPr>
              <a:t>2. M</a:t>
            </a:r>
            <a:r>
              <a:rPr lang="es-VE" altLang="es-VE" sz="2400">
                <a:latin typeface="Times New Roman" panose="02020603050405020304" pitchFamily="18" charset="0"/>
              </a:rPr>
              <a:t>étodos de Medición de Tiempo		             2.1 Estudios de Tiempo.                                                                                                    2.2 Reportes de Horas Hombre..		       2.3	Muestreo de Trabajo.</a:t>
            </a:r>
          </a:p>
          <a:p>
            <a:pPr eaLnBrk="1" hangingPunct="1">
              <a:spcBef>
                <a:spcPct val="50000"/>
              </a:spcBef>
            </a:pPr>
            <a:r>
              <a:rPr lang="es-VE" altLang="es-VE" sz="2400">
                <a:latin typeface="Times New Roman" panose="02020603050405020304" pitchFamily="18" charset="0"/>
              </a:rPr>
              <a:t>3. Salarios y Beneficios Sociales.		           3.1 Método de Solo Salario.                            3.2 Costo Bruto por Hora.</a:t>
            </a:r>
          </a:p>
          <a:p>
            <a:pPr eaLnBrk="1" hangingPunct="1">
              <a:spcBef>
                <a:spcPct val="50000"/>
              </a:spcBef>
            </a:pPr>
            <a:r>
              <a:rPr lang="es-VE" altLang="es-VE" sz="2400">
                <a:latin typeface="Times New Roman" panose="02020603050405020304" pitchFamily="18" charset="0"/>
              </a:rPr>
              <a:t>4. Costo de Mano de Obra Conjunta.</a:t>
            </a:r>
          </a:p>
          <a:p>
            <a:pPr eaLnBrk="1" hangingPunct="1">
              <a:spcBef>
                <a:spcPct val="50000"/>
              </a:spcBef>
            </a:pPr>
            <a:r>
              <a:rPr lang="es-VE" altLang="es-VE" sz="2400">
                <a:latin typeface="Times New Roman" panose="02020603050405020304" pitchFamily="18" charset="0"/>
              </a:rPr>
              <a:t>5. Aprendizaje</a:t>
            </a:r>
          </a:p>
          <a:p>
            <a:pPr lvl="1" eaLnBrk="1" hangingPunct="1">
              <a:spcBef>
                <a:spcPct val="50000"/>
              </a:spcBef>
            </a:pPr>
            <a:r>
              <a:rPr lang="es-VE" altLang="es-VE" sz="2400">
                <a:latin typeface="Times New Roman" panose="02020603050405020304" pitchFamily="18" charset="0"/>
              </a:rPr>
              <a:t>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2548670701"/>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047CE28-105A-462C-88AF-11B0F310C766}" type="slidenum">
              <a:rPr lang="es-ES" altLang="es-VE"/>
              <a:pPr eaLnBrk="1" hangingPunct="1"/>
              <a:t>204</a:t>
            </a:fld>
            <a:endParaRPr lang="es-ES" altLang="es-VE"/>
          </a:p>
        </p:txBody>
      </p:sp>
      <p:sp>
        <p:nvSpPr>
          <p:cNvPr id="211971" name="Rectangle 2"/>
          <p:cNvSpPr>
            <a:spLocks noGrp="1" noChangeArrowheads="1"/>
          </p:cNvSpPr>
          <p:nvPr>
            <p:ph type="title"/>
          </p:nvPr>
        </p:nvSpPr>
        <p:spPr/>
        <p:txBody>
          <a:bodyPr/>
          <a:lstStyle/>
          <a:p>
            <a:pPr eaLnBrk="1" hangingPunct="1"/>
            <a:r>
              <a:rPr lang="es-VE" altLang="es-VE" sz="2800"/>
              <a:t>1. MANO DE OBRA</a:t>
            </a:r>
            <a:endParaRPr lang="es-ES" altLang="es-VE" sz="2800"/>
          </a:p>
        </p:txBody>
      </p:sp>
      <p:sp>
        <p:nvSpPr>
          <p:cNvPr id="211972" name="Text Box 3"/>
          <p:cNvSpPr txBox="1">
            <a:spLocks noChangeArrowheads="1"/>
          </p:cNvSpPr>
          <p:nvPr/>
        </p:nvSpPr>
        <p:spPr bwMode="auto">
          <a:xfrm>
            <a:off x="2514600" y="1524001"/>
            <a:ext cx="7010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1.1 </a:t>
            </a:r>
            <a:r>
              <a:rPr lang="es-VE" altLang="es-VE" sz="2400" u="sng">
                <a:latin typeface="Times New Roman" panose="02020603050405020304" pitchFamily="18" charset="0"/>
              </a:rPr>
              <a:t>Clasificación de Costos</a:t>
            </a:r>
            <a:r>
              <a:rPr lang="es-VE" altLang="es-VE" sz="2400">
                <a:latin typeface="Times New Roman" panose="02020603050405020304" pitchFamily="18" charset="0"/>
              </a:rPr>
              <a:t>                                 Directos e Indirectos; Recurrentes y No Recurrentes; Sueldos y Salarios.</a:t>
            </a:r>
          </a:p>
          <a:p>
            <a:pPr eaLnBrk="1" hangingPunct="1">
              <a:spcBef>
                <a:spcPct val="50000"/>
              </a:spcBef>
            </a:pPr>
            <a:r>
              <a:rPr lang="es-VE" altLang="es-VE" sz="2400">
                <a:latin typeface="Times New Roman" panose="02020603050405020304" pitchFamily="18" charset="0"/>
              </a:rPr>
              <a:t>1.2 </a:t>
            </a:r>
            <a:r>
              <a:rPr lang="es-VE" altLang="es-VE" sz="2400" u="sng">
                <a:latin typeface="Times New Roman" panose="02020603050405020304" pitchFamily="18" charset="0"/>
              </a:rPr>
              <a:t>Costo de Mano de Obra Directa</a:t>
            </a:r>
          </a:p>
          <a:p>
            <a:pPr eaLnBrk="1" hangingPunct="1">
              <a:spcBef>
                <a:spcPct val="50000"/>
              </a:spcBef>
            </a:pPr>
            <a:r>
              <a:rPr lang="es-VE" altLang="es-VE" sz="2400">
                <a:latin typeface="Times New Roman" panose="02020603050405020304" pitchFamily="18" charset="0"/>
              </a:rPr>
              <a:t>	Cmod = Tiempo x Salario (Tasa de Labor)</a:t>
            </a:r>
          </a:p>
          <a:p>
            <a:pPr eaLnBrk="1" hangingPunct="1">
              <a:spcBef>
                <a:spcPct val="50000"/>
              </a:spcBef>
            </a:pPr>
            <a:r>
              <a:rPr lang="es-VE" altLang="es-VE" sz="2400">
                <a:latin typeface="Times New Roman" panose="02020603050405020304" pitchFamily="18" charset="0"/>
              </a:rPr>
              <a:t>1.3 </a:t>
            </a:r>
            <a:r>
              <a:rPr lang="es-VE" altLang="es-VE" sz="2400" u="sng">
                <a:latin typeface="Times New Roman" panose="02020603050405020304" pitchFamily="18" charset="0"/>
              </a:rPr>
              <a:t>Selección de Tiempo                                                 </a:t>
            </a:r>
            <a:r>
              <a:rPr lang="es-VE" altLang="es-VE" sz="2400">
                <a:latin typeface="Times New Roman" panose="02020603050405020304" pitchFamily="18" charset="0"/>
              </a:rPr>
              <a:t>Tiempo por unidad de medida.</a:t>
            </a:r>
          </a:p>
          <a:p>
            <a:pPr eaLnBrk="1" hangingPunct="1">
              <a:spcBef>
                <a:spcPct val="50000"/>
              </a:spcBef>
            </a:pPr>
            <a:r>
              <a:rPr lang="es-VE" altLang="es-VE" sz="2400">
                <a:latin typeface="Times New Roman" panose="02020603050405020304" pitchFamily="18" charset="0"/>
              </a:rPr>
              <a:t>1.4 </a:t>
            </a:r>
            <a:r>
              <a:rPr lang="es-VE" altLang="es-VE" sz="2400" u="sng">
                <a:latin typeface="Times New Roman" panose="02020603050405020304" pitchFamily="18" charset="0"/>
              </a:rPr>
              <a:t>Salario</a:t>
            </a:r>
            <a:r>
              <a:rPr lang="es-VE" altLang="es-VE" sz="2400">
                <a:latin typeface="Times New Roman" panose="02020603050405020304" pitchFamily="18" charset="0"/>
              </a:rPr>
              <a:t>						                                                                                                                                                                                                              Puede referirse a una persona, a una cuadrilla, etc.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3029383228"/>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E7297D9-0B2F-47C0-AAA0-C5AF20D1CD76}" type="slidenum">
              <a:rPr lang="es-ES" altLang="es-VE"/>
              <a:pPr eaLnBrk="1" hangingPunct="1"/>
              <a:t>205</a:t>
            </a:fld>
            <a:endParaRPr lang="es-ES" altLang="es-VE"/>
          </a:p>
        </p:txBody>
      </p:sp>
      <p:sp>
        <p:nvSpPr>
          <p:cNvPr id="212995" name="Rectangle 2"/>
          <p:cNvSpPr>
            <a:spLocks noGrp="1" noChangeArrowheads="1"/>
          </p:cNvSpPr>
          <p:nvPr>
            <p:ph type="title"/>
          </p:nvPr>
        </p:nvSpPr>
        <p:spPr/>
        <p:txBody>
          <a:bodyPr/>
          <a:lstStyle/>
          <a:p>
            <a:pPr eaLnBrk="1" hangingPunct="1"/>
            <a:r>
              <a:rPr lang="es-VE" altLang="es-VE" sz="2800"/>
              <a:t>2. METODOS DE MEDICION DE TIEMPO</a:t>
            </a:r>
            <a:endParaRPr lang="es-ES" altLang="es-VE" sz="2800"/>
          </a:p>
        </p:txBody>
      </p:sp>
      <p:sp>
        <p:nvSpPr>
          <p:cNvPr id="212996" name="Text Box 3"/>
          <p:cNvSpPr txBox="1">
            <a:spLocks noChangeArrowheads="1"/>
          </p:cNvSpPr>
          <p:nvPr/>
        </p:nvSpPr>
        <p:spPr bwMode="auto">
          <a:xfrm>
            <a:off x="2895600" y="2209801"/>
            <a:ext cx="7315200" cy="436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800">
                <a:latin typeface="Times New Roman" panose="02020603050405020304" pitchFamily="18" charset="0"/>
              </a:rPr>
              <a:t>2.1 Estudios de Tiempo</a:t>
            </a:r>
          </a:p>
          <a:p>
            <a:pPr eaLnBrk="1" hangingPunct="1">
              <a:spcBef>
                <a:spcPct val="50000"/>
              </a:spcBef>
            </a:pPr>
            <a:endParaRPr lang="es-VE" altLang="es-VE" sz="2800">
              <a:latin typeface="Times New Roman" panose="02020603050405020304" pitchFamily="18" charset="0"/>
            </a:endParaRPr>
          </a:p>
          <a:p>
            <a:pPr eaLnBrk="1" hangingPunct="1">
              <a:spcBef>
                <a:spcPct val="50000"/>
              </a:spcBef>
            </a:pPr>
            <a:r>
              <a:rPr lang="es-VE" altLang="es-VE" sz="2800">
                <a:latin typeface="Times New Roman" panose="02020603050405020304" pitchFamily="18" charset="0"/>
              </a:rPr>
              <a:t>2.2 Reportes de Horas Hombre</a:t>
            </a:r>
          </a:p>
          <a:p>
            <a:pPr eaLnBrk="1" hangingPunct="1">
              <a:spcBef>
                <a:spcPct val="50000"/>
              </a:spcBef>
            </a:pPr>
            <a:endParaRPr lang="es-VE" altLang="es-VE" sz="2800">
              <a:latin typeface="Times New Roman" panose="02020603050405020304" pitchFamily="18" charset="0"/>
            </a:endParaRPr>
          </a:p>
          <a:p>
            <a:pPr eaLnBrk="1" hangingPunct="1">
              <a:spcBef>
                <a:spcPct val="50000"/>
              </a:spcBef>
            </a:pPr>
            <a:r>
              <a:rPr lang="es-VE" altLang="es-VE" sz="2800">
                <a:latin typeface="Times New Roman" panose="02020603050405020304" pitchFamily="18" charset="0"/>
              </a:rPr>
              <a:t>2.3 Muestreo de Trabajo</a:t>
            </a:r>
          </a:p>
          <a:p>
            <a:pPr eaLnBrk="1" hangingPunct="1">
              <a:spcBef>
                <a:spcPct val="50000"/>
              </a:spcBef>
            </a:pPr>
            <a:endParaRPr lang="es-VE" altLang="es-VE" sz="2800">
              <a:latin typeface="Times New Roman" panose="02020603050405020304" pitchFamily="18" charset="0"/>
            </a:endParaRPr>
          </a:p>
          <a:p>
            <a:pPr eaLnBrk="1" hangingPunct="1">
              <a:spcBef>
                <a:spcPct val="50000"/>
              </a:spcBef>
            </a:pPr>
            <a:endParaRPr lang="es-ES" altLang="es-VE" sz="2800">
              <a:latin typeface="Times New Roman" panose="02020603050405020304" pitchFamily="18" charset="0"/>
            </a:endParaRPr>
          </a:p>
        </p:txBody>
      </p:sp>
    </p:spTree>
    <p:extLst>
      <p:ext uri="{BB962C8B-B14F-4D97-AF65-F5344CB8AC3E}">
        <p14:creationId xmlns:p14="http://schemas.microsoft.com/office/powerpoint/2010/main" val="2734383938"/>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CB1A897-4FB8-42A6-8BD8-91F4B12FE258}" type="slidenum">
              <a:rPr lang="es-ES" altLang="es-VE"/>
              <a:pPr eaLnBrk="1" hangingPunct="1"/>
              <a:t>206</a:t>
            </a:fld>
            <a:endParaRPr lang="es-ES" altLang="es-VE"/>
          </a:p>
        </p:txBody>
      </p:sp>
      <p:sp>
        <p:nvSpPr>
          <p:cNvPr id="214019" name="Rectangle 2"/>
          <p:cNvSpPr>
            <a:spLocks noGrp="1" noChangeArrowheads="1"/>
          </p:cNvSpPr>
          <p:nvPr>
            <p:ph type="title"/>
          </p:nvPr>
        </p:nvSpPr>
        <p:spPr/>
        <p:txBody>
          <a:bodyPr/>
          <a:lstStyle/>
          <a:p>
            <a:pPr eaLnBrk="1" hangingPunct="1"/>
            <a:r>
              <a:rPr lang="es-VE" altLang="es-VE" sz="2800"/>
              <a:t>2.1 ESTUDIOS DE TIEMPO</a:t>
            </a:r>
            <a:endParaRPr lang="es-ES" altLang="es-VE" sz="2800"/>
          </a:p>
        </p:txBody>
      </p:sp>
      <p:sp>
        <p:nvSpPr>
          <p:cNvPr id="214020" name="Text Box 3"/>
          <p:cNvSpPr txBox="1">
            <a:spLocks noChangeArrowheads="1"/>
          </p:cNvSpPr>
          <p:nvPr/>
        </p:nvSpPr>
        <p:spPr bwMode="auto">
          <a:xfrm>
            <a:off x="2362200" y="1828800"/>
            <a:ext cx="7162800"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2.1.1 </a:t>
            </a:r>
            <a:r>
              <a:rPr lang="es-VE" altLang="es-VE" sz="2400" u="sng">
                <a:latin typeface="Times New Roman" panose="02020603050405020304" pitchFamily="18" charset="0"/>
              </a:rPr>
              <a:t>Definición</a:t>
            </a:r>
            <a:r>
              <a:rPr lang="es-VE" altLang="es-VE" sz="2400">
                <a:latin typeface="Times New Roman" panose="02020603050405020304" pitchFamily="18" charset="0"/>
              </a:rPr>
              <a:t>: Es el análisis de una operación para eliminar elementos innecesarios y determinar el método mejor y más barato de desempeñar la operación; para estandarizar métodos, equipos y condiciones; y entonces, y solo entonces, determinar por medición el número de horas estándares requeridas por un trabajador promedio para hacer el trabajo.</a:t>
            </a:r>
          </a:p>
          <a:p>
            <a:pPr eaLnBrk="1" hangingPunct="1">
              <a:spcBef>
                <a:spcPct val="50000"/>
              </a:spcBef>
            </a:pPr>
            <a:r>
              <a:rPr lang="es-VE" altLang="es-VE" sz="2400" u="sng">
                <a:latin typeface="Times New Roman" panose="02020603050405020304" pitchFamily="18" charset="0"/>
              </a:rPr>
              <a:t>Aplicación</a:t>
            </a:r>
            <a:r>
              <a:rPr lang="es-VE" altLang="es-VE" sz="2400">
                <a:latin typeface="Times New Roman" panose="02020603050405020304" pitchFamily="18" charset="0"/>
              </a:rPr>
              <a:t>: Ciclos de producción cortos.</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212203454"/>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39E9037-885A-4F9C-8932-20BD6754333D}" type="slidenum">
              <a:rPr lang="es-ES" altLang="es-VE"/>
              <a:pPr eaLnBrk="1" hangingPunct="1"/>
              <a:t>207</a:t>
            </a:fld>
            <a:endParaRPr lang="es-ES" altLang="es-VE"/>
          </a:p>
        </p:txBody>
      </p:sp>
      <p:sp>
        <p:nvSpPr>
          <p:cNvPr id="215043" name="Rectangle 2"/>
          <p:cNvSpPr>
            <a:spLocks noGrp="1" noChangeArrowheads="1"/>
          </p:cNvSpPr>
          <p:nvPr>
            <p:ph type="title"/>
          </p:nvPr>
        </p:nvSpPr>
        <p:spPr>
          <a:xfrm>
            <a:off x="2133600" y="304800"/>
            <a:ext cx="7772400" cy="1143000"/>
          </a:xfrm>
        </p:spPr>
        <p:txBody>
          <a:bodyPr/>
          <a:lstStyle/>
          <a:p>
            <a:pPr eaLnBrk="1" hangingPunct="1"/>
            <a:r>
              <a:rPr lang="es-VE" altLang="es-VE" sz="2800"/>
              <a:t>2.1 ESTUDIOS DE TIEMPO</a:t>
            </a:r>
            <a:endParaRPr lang="es-ES" altLang="es-VE" sz="2800"/>
          </a:p>
        </p:txBody>
      </p:sp>
      <p:sp>
        <p:nvSpPr>
          <p:cNvPr id="215044" name="Text Box 3"/>
          <p:cNvSpPr txBox="1">
            <a:spLocks noChangeArrowheads="1"/>
          </p:cNvSpPr>
          <p:nvPr/>
        </p:nvSpPr>
        <p:spPr bwMode="auto">
          <a:xfrm>
            <a:off x="2133600" y="2209800"/>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215045" name="Text Box 4"/>
          <p:cNvSpPr txBox="1">
            <a:spLocks noChangeArrowheads="1"/>
          </p:cNvSpPr>
          <p:nvPr/>
        </p:nvSpPr>
        <p:spPr bwMode="auto">
          <a:xfrm>
            <a:off x="2133600" y="1219201"/>
            <a:ext cx="78486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2.1.2 </a:t>
            </a:r>
            <a:r>
              <a:rPr lang="es-VE" altLang="es-VE" sz="2400" u="sng">
                <a:latin typeface="Times New Roman" panose="02020603050405020304" pitchFamily="18" charset="0"/>
              </a:rPr>
              <a:t>Procedimiento</a:t>
            </a:r>
            <a:r>
              <a:rPr lang="es-VE" altLang="es-VE" sz="2400">
                <a:latin typeface="Times New Roman" panose="02020603050405020304" pitchFamily="18" charset="0"/>
              </a:rPr>
              <a:t>:</a:t>
            </a:r>
          </a:p>
          <a:p>
            <a:pPr eaLnBrk="1" hangingPunct="1">
              <a:spcBef>
                <a:spcPct val="50000"/>
              </a:spcBef>
            </a:pPr>
            <a:r>
              <a:rPr lang="es-VE" altLang="es-VE" sz="2400">
                <a:latin typeface="Times New Roman" panose="02020603050405020304" pitchFamily="18" charset="0"/>
              </a:rPr>
              <a:t>1. Conduzca un análisis de métodos y mejórelo si es necesario.</a:t>
            </a:r>
          </a:p>
          <a:p>
            <a:pPr eaLnBrk="1" hangingPunct="1">
              <a:spcBef>
                <a:spcPct val="50000"/>
              </a:spcBef>
            </a:pPr>
            <a:r>
              <a:rPr lang="es-VE" altLang="es-VE" sz="2400">
                <a:latin typeface="Times New Roman" panose="02020603050405020304" pitchFamily="18" charset="0"/>
              </a:rPr>
              <a:t>2. Registre data significativa.</a:t>
            </a:r>
          </a:p>
          <a:p>
            <a:pPr eaLnBrk="1" hangingPunct="1">
              <a:spcBef>
                <a:spcPct val="50000"/>
              </a:spcBef>
            </a:pPr>
            <a:r>
              <a:rPr lang="es-VE" altLang="es-VE" sz="2400">
                <a:latin typeface="Times New Roman" panose="02020603050405020304" pitchFamily="18" charset="0"/>
              </a:rPr>
              <a:t>3. Divida la operación en elementos.</a:t>
            </a:r>
          </a:p>
          <a:p>
            <a:pPr eaLnBrk="1" hangingPunct="1">
              <a:spcBef>
                <a:spcPct val="50000"/>
              </a:spcBef>
            </a:pPr>
            <a:r>
              <a:rPr lang="es-VE" altLang="es-VE" sz="2400">
                <a:latin typeface="Times New Roman" panose="02020603050405020304" pitchFamily="18" charset="0"/>
              </a:rPr>
              <a:t>4. Registre el tiempo consumido por cada elemento .</a:t>
            </a:r>
          </a:p>
          <a:p>
            <a:pPr eaLnBrk="1" hangingPunct="1">
              <a:spcBef>
                <a:spcPct val="50000"/>
              </a:spcBef>
            </a:pPr>
            <a:r>
              <a:rPr lang="es-VE" altLang="es-VE" sz="2400">
                <a:latin typeface="Times New Roman" panose="02020603050405020304" pitchFamily="18" charset="0"/>
              </a:rPr>
              <a:t>5. Evalúe la tasa de desempeño de  los elementos de trabajo. </a:t>
            </a:r>
          </a:p>
          <a:p>
            <a:pPr eaLnBrk="1" hangingPunct="1">
              <a:spcBef>
                <a:spcPct val="50000"/>
              </a:spcBef>
            </a:pPr>
            <a:r>
              <a:rPr lang="es-VE" altLang="es-VE" sz="2400">
                <a:latin typeface="Times New Roman" panose="02020603050405020304" pitchFamily="18" charset="0"/>
              </a:rPr>
              <a:t>6. Determine las tolerancias </a:t>
            </a:r>
          </a:p>
          <a:p>
            <a:pPr eaLnBrk="1" hangingPunct="1">
              <a:spcBef>
                <a:spcPct val="50000"/>
              </a:spcBef>
            </a:pPr>
            <a:r>
              <a:rPr lang="es-VE" altLang="es-VE" sz="2400">
                <a:latin typeface="Times New Roman" panose="02020603050405020304" pitchFamily="18" charset="0"/>
              </a:rPr>
              <a:t>7. Convierta tiempos medidos de elementos en tiempo normal, incluyendo tolerancias. Exprese estándares en unidades comunes de producción.</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666134561"/>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958D507-5953-4874-9F45-44800546DB17}" type="slidenum">
              <a:rPr lang="es-ES" altLang="es-VE"/>
              <a:pPr eaLnBrk="1" hangingPunct="1"/>
              <a:t>208</a:t>
            </a:fld>
            <a:endParaRPr lang="es-ES" altLang="es-VE"/>
          </a:p>
        </p:txBody>
      </p:sp>
      <p:sp>
        <p:nvSpPr>
          <p:cNvPr id="216067" name="Rectangle 2"/>
          <p:cNvSpPr>
            <a:spLocks noGrp="1" noChangeArrowheads="1"/>
          </p:cNvSpPr>
          <p:nvPr>
            <p:ph type="title"/>
          </p:nvPr>
        </p:nvSpPr>
        <p:spPr>
          <a:xfrm>
            <a:off x="2209800" y="381000"/>
            <a:ext cx="7772400" cy="1143000"/>
          </a:xfrm>
        </p:spPr>
        <p:txBody>
          <a:bodyPr/>
          <a:lstStyle/>
          <a:p>
            <a:pPr eaLnBrk="1" hangingPunct="1"/>
            <a:r>
              <a:rPr lang="es-VE" altLang="es-VE" sz="2800"/>
              <a:t>2.1 ESTUDIOS DE TIEMPO</a:t>
            </a:r>
            <a:endParaRPr lang="es-ES" altLang="es-VE" sz="2800"/>
          </a:p>
        </p:txBody>
      </p:sp>
      <p:sp>
        <p:nvSpPr>
          <p:cNvPr id="216068" name="Text Box 3"/>
          <p:cNvSpPr txBox="1">
            <a:spLocks noChangeArrowheads="1"/>
          </p:cNvSpPr>
          <p:nvPr/>
        </p:nvSpPr>
        <p:spPr bwMode="auto">
          <a:xfrm>
            <a:off x="2514600" y="1289051"/>
            <a:ext cx="7010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2.1.3 </a:t>
            </a:r>
            <a:r>
              <a:rPr lang="es-VE" altLang="es-VE" sz="2400" u="sng">
                <a:latin typeface="Times New Roman" panose="02020603050405020304" pitchFamily="18" charset="0"/>
              </a:rPr>
              <a:t>Conceptos Importantes</a:t>
            </a:r>
            <a:r>
              <a:rPr lang="es-VE" altLang="es-VE" sz="2400">
                <a:latin typeface="Times New Roman" panose="02020603050405020304" pitchFamily="18" charset="0"/>
              </a:rPr>
              <a:t>:</a:t>
            </a:r>
          </a:p>
          <a:p>
            <a:pPr eaLnBrk="1" hangingPunct="1">
              <a:spcBef>
                <a:spcPct val="50000"/>
              </a:spcBef>
            </a:pPr>
            <a:r>
              <a:rPr lang="es-VE" altLang="es-VE" sz="2400" u="sng">
                <a:latin typeface="Times New Roman" panose="02020603050405020304" pitchFamily="18" charset="0"/>
              </a:rPr>
              <a:t>Tasa de Desempeño</a:t>
            </a:r>
            <a:r>
              <a:rPr lang="es-VE" altLang="es-VE" sz="2400">
                <a:latin typeface="Times New Roman" panose="02020603050405020304" pitchFamily="18" charset="0"/>
              </a:rPr>
              <a:t>:  Es el juicio del evaluador en relación al esfuerzo del operador en el desempeño de cada elemento de la operación o del grupo en el ciclo completo. Es una comparación mental con respecto a lo que el evaluador considera una velocidad del 100%.</a:t>
            </a:r>
          </a:p>
          <a:p>
            <a:pPr eaLnBrk="1" hangingPunct="1">
              <a:spcBef>
                <a:spcPct val="50000"/>
              </a:spcBef>
            </a:pPr>
            <a:r>
              <a:rPr lang="es-VE" altLang="es-VE" sz="2400" u="sng">
                <a:latin typeface="Times New Roman" panose="02020603050405020304" pitchFamily="18" charset="0"/>
              </a:rPr>
              <a:t>Tiempo Normal de cada Elemento de Trabajo</a:t>
            </a:r>
            <a:r>
              <a:rPr lang="es-VE" altLang="es-VE" sz="2400">
                <a:latin typeface="Times New Roman" panose="02020603050405020304" pitchFamily="18" charset="0"/>
              </a:rPr>
              <a:t>: Es el producto de multiplicar el tiempo promedio registrado para el elemento de trabajo por la tasa de desempeño.</a:t>
            </a:r>
          </a:p>
          <a:p>
            <a:pPr eaLnBrk="1" hangingPunct="1">
              <a:spcBef>
                <a:spcPct val="50000"/>
              </a:spcBef>
            </a:pPr>
            <a:r>
              <a:rPr lang="es-VE" altLang="es-VE" sz="2400" u="sng">
                <a:latin typeface="Times New Roman" panose="02020603050405020304" pitchFamily="18" charset="0"/>
              </a:rPr>
              <a:t>Tiempo Normal del Ciclo</a:t>
            </a:r>
            <a:r>
              <a:rPr lang="es-VE" altLang="es-VE" sz="2400">
                <a:latin typeface="Times New Roman" panose="02020603050405020304" pitchFamily="18" charset="0"/>
              </a:rPr>
              <a:t>: Es el producto de multiplicar el tiempo promedio registrado para el ciclo por la tasa de desempeño del ciclo.</a:t>
            </a:r>
            <a:endParaRPr lang="es-VE" altLang="es-VE" sz="2400" u="sng">
              <a:latin typeface="Times New Roman" panose="02020603050405020304" pitchFamily="18" charset="0"/>
            </a:endParaRPr>
          </a:p>
          <a:p>
            <a:pPr eaLnBrk="1" hangingPunct="1">
              <a:spcBef>
                <a:spcPct val="50000"/>
              </a:spcBef>
            </a:pP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3551103410"/>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0CECA8-8C6A-4AD6-88F8-458AB420948F}" type="slidenum">
              <a:rPr lang="es-ES" altLang="es-VE"/>
              <a:pPr eaLnBrk="1" hangingPunct="1"/>
              <a:t>209</a:t>
            </a:fld>
            <a:endParaRPr lang="es-ES" altLang="es-VE"/>
          </a:p>
        </p:txBody>
      </p:sp>
      <p:sp>
        <p:nvSpPr>
          <p:cNvPr id="217091" name="Rectangle 2"/>
          <p:cNvSpPr>
            <a:spLocks noGrp="1" noChangeArrowheads="1"/>
          </p:cNvSpPr>
          <p:nvPr>
            <p:ph type="title"/>
          </p:nvPr>
        </p:nvSpPr>
        <p:spPr>
          <a:xfrm>
            <a:off x="2209800" y="381000"/>
            <a:ext cx="7772400" cy="1143000"/>
          </a:xfrm>
        </p:spPr>
        <p:txBody>
          <a:bodyPr/>
          <a:lstStyle/>
          <a:p>
            <a:pPr eaLnBrk="1" hangingPunct="1"/>
            <a:r>
              <a:rPr lang="es-VE" altLang="es-VE" sz="2800"/>
              <a:t>2.1 ESTUDIOS DE TIEMPO</a:t>
            </a:r>
            <a:endParaRPr lang="es-ES" altLang="es-VE" sz="2800"/>
          </a:p>
        </p:txBody>
      </p:sp>
      <p:sp>
        <p:nvSpPr>
          <p:cNvPr id="217092" name="Text Box 3"/>
          <p:cNvSpPr txBox="1">
            <a:spLocks noChangeArrowheads="1"/>
          </p:cNvSpPr>
          <p:nvPr/>
        </p:nvSpPr>
        <p:spPr bwMode="auto">
          <a:xfrm>
            <a:off x="2057400" y="1371601"/>
            <a:ext cx="8305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2.1.3 </a:t>
            </a:r>
            <a:r>
              <a:rPr lang="es-VE" altLang="es-VE" sz="2400" u="sng">
                <a:latin typeface="Times New Roman" panose="02020603050405020304" pitchFamily="18" charset="0"/>
              </a:rPr>
              <a:t>Conceptos Importantes</a:t>
            </a:r>
            <a:r>
              <a:rPr lang="es-VE" altLang="es-VE" sz="2400">
                <a:latin typeface="Times New Roman" panose="02020603050405020304" pitchFamily="18" charset="0"/>
              </a:rPr>
              <a:t>:</a:t>
            </a:r>
          </a:p>
          <a:p>
            <a:pPr eaLnBrk="1" hangingPunct="1">
              <a:spcBef>
                <a:spcPct val="50000"/>
              </a:spcBef>
            </a:pPr>
            <a:r>
              <a:rPr lang="es-VE" altLang="es-VE" sz="2400" u="sng">
                <a:latin typeface="Times New Roman" panose="02020603050405020304" pitchFamily="18" charset="0"/>
              </a:rPr>
              <a:t>Tolerancias</a:t>
            </a:r>
            <a:r>
              <a:rPr lang="es-VE" altLang="es-VE" sz="2400">
                <a:latin typeface="Times New Roman" panose="02020603050405020304" pitchFamily="18" charset="0"/>
              </a:rPr>
              <a:t>: Es el tiempo que debe ser adicionado al tiempo normal por concepto de interrupciones o demoras inevitables. Se clasifican en tres grupos: personales, demoras y fatigas.</a:t>
            </a:r>
          </a:p>
          <a:p>
            <a:pPr eaLnBrk="1" hangingPunct="1">
              <a:spcBef>
                <a:spcPct val="50000"/>
              </a:spcBef>
            </a:pPr>
            <a:r>
              <a:rPr lang="es-VE" altLang="es-VE" sz="2400" u="sng">
                <a:latin typeface="Times New Roman" panose="02020603050405020304" pitchFamily="18" charset="0"/>
              </a:rPr>
              <a:t>Personales</a:t>
            </a:r>
            <a:r>
              <a:rPr lang="es-VE" altLang="es-VE" sz="2400">
                <a:latin typeface="Times New Roman" panose="02020603050405020304" pitchFamily="18" charset="0"/>
              </a:rPr>
              <a:t>: Corresponde al tiempo requerido para satisfacer las necesidades funcionales de los trabajadores. Usualmente oscilan entre 4% y 5 %.</a:t>
            </a:r>
          </a:p>
          <a:p>
            <a:pPr eaLnBrk="1" hangingPunct="1">
              <a:spcBef>
                <a:spcPct val="50000"/>
              </a:spcBef>
            </a:pPr>
            <a:r>
              <a:rPr lang="es-VE" altLang="es-VE" sz="2400" u="sng">
                <a:latin typeface="Times New Roman" panose="02020603050405020304" pitchFamily="18" charset="0"/>
              </a:rPr>
              <a:t>Demoras</a:t>
            </a:r>
            <a:r>
              <a:rPr lang="es-VE" altLang="es-VE" sz="2400">
                <a:latin typeface="Times New Roman" panose="02020603050405020304" pitchFamily="18" charset="0"/>
              </a:rPr>
              <a:t>: Son interrupciones fuera del control del trabajador tales como cambio de herramientas, instrucciones de los supervisores, fallas de suministro, etc. Usualmente oscila entre 2% y 8%.</a:t>
            </a:r>
          </a:p>
          <a:p>
            <a:pPr eaLnBrk="1" hangingPunct="1">
              <a:spcBef>
                <a:spcPct val="50000"/>
              </a:spcBef>
            </a:pPr>
            <a:r>
              <a:rPr lang="es-VE" altLang="es-VE" sz="2400" u="sng">
                <a:latin typeface="Times New Roman" panose="02020603050405020304" pitchFamily="18" charset="0"/>
              </a:rPr>
              <a:t>Fatiga</a:t>
            </a:r>
            <a:r>
              <a:rPr lang="es-VE" altLang="es-VE" sz="2400">
                <a:latin typeface="Times New Roman" panose="02020603050405020304" pitchFamily="18" charset="0"/>
              </a:rPr>
              <a:t>: Reducción de la habilidad del trabajador debido al cansancio. Oscila entre 0 y 25%.</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3887297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B959B8E-7056-4DF8-B520-A3B4B819083C}" type="slidenum">
              <a:rPr lang="es-ES" altLang="es-VE"/>
              <a:pPr eaLnBrk="1" hangingPunct="1"/>
              <a:t>21</a:t>
            </a:fld>
            <a:endParaRPr lang="es-ES" altLang="es-VE"/>
          </a:p>
        </p:txBody>
      </p:sp>
      <p:sp>
        <p:nvSpPr>
          <p:cNvPr id="31747" name="Rectangle 2"/>
          <p:cNvSpPr>
            <a:spLocks noGrp="1" noChangeArrowheads="1"/>
          </p:cNvSpPr>
          <p:nvPr>
            <p:ph type="title"/>
          </p:nvPr>
        </p:nvSpPr>
        <p:spPr/>
        <p:txBody>
          <a:bodyPr/>
          <a:lstStyle/>
          <a:p>
            <a:pPr eaLnBrk="1" hangingPunct="1"/>
            <a:r>
              <a:rPr lang="es-VE" altLang="es-VE" sz="3600"/>
              <a:t>2. PARTIDAS DEL BALANCE GENERAL</a:t>
            </a:r>
            <a:endParaRPr lang="es-ES" altLang="es-VE" sz="3600"/>
          </a:p>
        </p:txBody>
      </p:sp>
      <p:sp>
        <p:nvSpPr>
          <p:cNvPr id="28675" name="Rectangle 3"/>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endParaRPr lang="en-U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31749" name="Text Box 4"/>
          <p:cNvSpPr txBox="1">
            <a:spLocks noChangeArrowheads="1"/>
          </p:cNvSpPr>
          <p:nvPr/>
        </p:nvSpPr>
        <p:spPr bwMode="auto">
          <a:xfrm>
            <a:off x="2362200" y="1524000"/>
            <a:ext cx="76200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Clasificación de las Partidas del Balance</a:t>
            </a:r>
            <a:r>
              <a:rPr lang="es-VE" altLang="es-VE" sz="2400" b="1">
                <a:latin typeface="Times New Roman" panose="02020603050405020304" pitchFamily="18" charset="0"/>
              </a:rPr>
              <a:t>		         </a:t>
            </a:r>
            <a:r>
              <a:rPr lang="es-VE" altLang="es-VE" sz="2400">
                <a:latin typeface="Times New Roman" panose="02020603050405020304" pitchFamily="18" charset="0"/>
              </a:rPr>
              <a:t>Activos, Pasivos y Capital.</a:t>
            </a:r>
          </a:p>
          <a:p>
            <a:pPr eaLnBrk="1" hangingPunct="1">
              <a:spcBef>
                <a:spcPct val="50000"/>
              </a:spcBef>
            </a:pPr>
            <a:r>
              <a:rPr lang="es-VE" altLang="es-VE" sz="2400" b="1" u="sng">
                <a:latin typeface="Times New Roman" panose="02020603050405020304" pitchFamily="18" charset="0"/>
              </a:rPr>
              <a:t>Pasivos</a:t>
            </a:r>
          </a:p>
          <a:p>
            <a:pPr eaLnBrk="1" hangingPunct="1">
              <a:spcBef>
                <a:spcPct val="50000"/>
              </a:spcBef>
              <a:buFontTx/>
              <a:buChar char="•"/>
            </a:pPr>
            <a:r>
              <a:rPr lang="es-VE" altLang="es-VE" sz="2400">
                <a:latin typeface="Times New Roman" panose="02020603050405020304" pitchFamily="18" charset="0"/>
              </a:rPr>
              <a:t> Pasivo Circulante.</a:t>
            </a:r>
          </a:p>
          <a:p>
            <a:pPr eaLnBrk="1" hangingPunct="1">
              <a:spcBef>
                <a:spcPct val="50000"/>
              </a:spcBef>
              <a:buFontTx/>
              <a:buChar char="•"/>
            </a:pPr>
            <a:r>
              <a:rPr lang="es-VE" altLang="es-VE" sz="2400">
                <a:latin typeface="Times New Roman" panose="02020603050405020304" pitchFamily="18" charset="0"/>
              </a:rPr>
              <a:t> Pasivo a Largo Plazo.</a:t>
            </a:r>
          </a:p>
          <a:p>
            <a:pPr eaLnBrk="1" hangingPunct="1">
              <a:spcBef>
                <a:spcPct val="50000"/>
              </a:spcBef>
              <a:buFontTx/>
              <a:buChar char="•"/>
            </a:pPr>
            <a:r>
              <a:rPr lang="es-VE" altLang="es-VE" sz="2400">
                <a:latin typeface="Times New Roman" panose="02020603050405020304" pitchFamily="18" charset="0"/>
              </a:rPr>
              <a:t> Créditos Diferidos.</a:t>
            </a:r>
          </a:p>
          <a:p>
            <a:pPr eaLnBrk="1" hangingPunct="1">
              <a:spcBef>
                <a:spcPct val="50000"/>
              </a:spcBef>
              <a:buFontTx/>
              <a:buChar char="•"/>
            </a:pPr>
            <a:r>
              <a:rPr lang="es-VE" altLang="es-VE" sz="2400">
                <a:latin typeface="Times New Roman" panose="02020603050405020304" pitchFamily="18" charset="0"/>
              </a:rPr>
              <a:t> Otros Pasivos.</a:t>
            </a:r>
          </a:p>
        </p:txBody>
      </p:sp>
    </p:spTree>
    <p:extLst>
      <p:ext uri="{BB962C8B-B14F-4D97-AF65-F5344CB8AC3E}">
        <p14:creationId xmlns:p14="http://schemas.microsoft.com/office/powerpoint/2010/main" val="292536973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6A68C3-4CAA-49F4-B74D-C787E0E2352D}" type="slidenum">
              <a:rPr lang="es-ES" altLang="es-VE"/>
              <a:pPr eaLnBrk="1" hangingPunct="1"/>
              <a:t>210</a:t>
            </a:fld>
            <a:endParaRPr lang="es-ES" altLang="es-VE"/>
          </a:p>
        </p:txBody>
      </p:sp>
      <p:sp>
        <p:nvSpPr>
          <p:cNvPr id="218115" name="Rectangle 2"/>
          <p:cNvSpPr>
            <a:spLocks noGrp="1" noChangeArrowheads="1"/>
          </p:cNvSpPr>
          <p:nvPr>
            <p:ph type="title"/>
          </p:nvPr>
        </p:nvSpPr>
        <p:spPr/>
        <p:txBody>
          <a:bodyPr/>
          <a:lstStyle/>
          <a:p>
            <a:pPr eaLnBrk="1" hangingPunct="1"/>
            <a:r>
              <a:rPr lang="es-VE" altLang="es-VE" sz="2800"/>
              <a:t>2.1 ESTUDIOS DE TIEMPO</a:t>
            </a:r>
            <a:endParaRPr lang="es-ES" altLang="es-VE" sz="2800"/>
          </a:p>
        </p:txBody>
      </p:sp>
      <p:sp>
        <p:nvSpPr>
          <p:cNvPr id="218116" name="Text Box 3"/>
          <p:cNvSpPr txBox="1">
            <a:spLocks noChangeArrowheads="1"/>
          </p:cNvSpPr>
          <p:nvPr/>
        </p:nvSpPr>
        <p:spPr bwMode="auto">
          <a:xfrm>
            <a:off x="2590800" y="1676400"/>
            <a:ext cx="739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218117" name="Text Box 4"/>
          <p:cNvSpPr txBox="1">
            <a:spLocks noChangeArrowheads="1"/>
          </p:cNvSpPr>
          <p:nvPr/>
        </p:nvSpPr>
        <p:spPr bwMode="auto">
          <a:xfrm>
            <a:off x="2514600" y="1371601"/>
            <a:ext cx="6858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2.1.3 </a:t>
            </a:r>
            <a:r>
              <a:rPr lang="es-VE" altLang="es-VE" sz="2400" u="sng">
                <a:latin typeface="Times New Roman" panose="02020603050405020304" pitchFamily="18" charset="0"/>
              </a:rPr>
              <a:t>Conceptos Importantes</a:t>
            </a:r>
            <a:r>
              <a:rPr lang="es-VE" altLang="es-VE" sz="2400">
                <a:latin typeface="Times New Roman" panose="02020603050405020304" pitchFamily="18" charset="0"/>
              </a:rPr>
              <a:t>:</a:t>
            </a:r>
          </a:p>
          <a:p>
            <a:pPr eaLnBrk="1" hangingPunct="1">
              <a:spcBef>
                <a:spcPct val="50000"/>
              </a:spcBef>
            </a:pPr>
            <a:r>
              <a:rPr lang="es-VE" altLang="es-VE" sz="2400" u="sng">
                <a:latin typeface="Times New Roman" panose="02020603050405020304" pitchFamily="18" charset="0"/>
              </a:rPr>
              <a:t>Tolerancia Total</a:t>
            </a:r>
            <a:r>
              <a:rPr lang="es-VE" altLang="es-VE" sz="2400">
                <a:latin typeface="Times New Roman" panose="02020603050405020304" pitchFamily="18" charset="0"/>
              </a:rPr>
              <a:t>: Es la sumatoria de las tolerancias por concepto personal, demoras y fatigas. Usualmente varía entre 8% y 35%. Una tolerancia típica es 15%.</a:t>
            </a:r>
            <a:endParaRPr lang="es-VE" altLang="es-VE" sz="2400" u="sng">
              <a:latin typeface="Times New Roman" panose="02020603050405020304" pitchFamily="18" charset="0"/>
            </a:endParaRPr>
          </a:p>
          <a:p>
            <a:pPr eaLnBrk="1" hangingPunct="1">
              <a:spcBef>
                <a:spcPct val="50000"/>
              </a:spcBef>
            </a:pPr>
            <a:r>
              <a:rPr lang="es-VE" altLang="es-VE" sz="2400" u="sng">
                <a:latin typeface="Times New Roman" panose="02020603050405020304" pitchFamily="18" charset="0"/>
              </a:rPr>
              <a:t>Factor de Tolerancia</a:t>
            </a:r>
            <a:r>
              <a:rPr lang="es-VE" altLang="es-VE" sz="2400">
                <a:latin typeface="Times New Roman" panose="02020603050405020304" pitchFamily="18" charset="0"/>
              </a:rPr>
              <a:t>: El factor de tolerancia es el resultante de tomar en consideración el tiempo de tolerancia como parte integrante del tiempo de trabajo y se determina dividiendo 100% entre el valor resultante de restarle a 100% el tiempo de tolerancia expresado en porcentaje.</a:t>
            </a:r>
          </a:p>
          <a:p>
            <a:pPr eaLnBrk="1" hangingPunct="1">
              <a:spcBef>
                <a:spcPct val="50000"/>
              </a:spcBef>
            </a:pPr>
            <a:r>
              <a:rPr lang="es-VE" altLang="es-VE" sz="2400">
                <a:latin typeface="Times New Roman" panose="02020603050405020304" pitchFamily="18" charset="0"/>
              </a:rPr>
              <a:t>Ejemplo:  Ft = 100%/ 100%-15%= 1,176</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2701781096"/>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5492FC-F90C-458A-877C-80C910C4E84E}" type="slidenum">
              <a:rPr lang="es-ES" altLang="es-VE"/>
              <a:pPr eaLnBrk="1" hangingPunct="1"/>
              <a:t>211</a:t>
            </a:fld>
            <a:endParaRPr lang="es-ES" altLang="es-VE"/>
          </a:p>
        </p:txBody>
      </p:sp>
      <p:sp>
        <p:nvSpPr>
          <p:cNvPr id="278530" name="Rectangle 2"/>
          <p:cNvSpPr>
            <a:spLocks noChangeArrowheads="1"/>
          </p:cNvSpPr>
          <p:nvPr/>
        </p:nvSpPr>
        <p:spPr bwMode="auto">
          <a:xfrm>
            <a:off x="3887788" y="685801"/>
            <a:ext cx="4418012" cy="519113"/>
          </a:xfrm>
          <a:prstGeom prst="rect">
            <a:avLst/>
          </a:prstGeom>
          <a:noFill/>
          <a:ln w="9525">
            <a:noFill/>
            <a:miter lim="800000"/>
            <a:headEnd/>
            <a:tailEnd/>
          </a:ln>
          <a:effectLst/>
        </p:spPr>
        <p:txBody>
          <a:bodyPr>
            <a:spAutoFit/>
          </a:bodyPr>
          <a:lstStyle/>
          <a:p>
            <a:pPr>
              <a:defRPr/>
            </a:pPr>
            <a:r>
              <a:rPr lang="es-VE" sz="2800">
                <a:solidFill>
                  <a:schemeClr val="tx2"/>
                </a:solidFill>
                <a:effectLst>
                  <a:outerShdw blurRad="38100" dist="38100" dir="2700000" algn="tl">
                    <a:srgbClr val="C0C0C0"/>
                  </a:outerShdw>
                </a:effectLst>
                <a:latin typeface="Times New Roman" pitchFamily="18" charset="0"/>
                <a:cs typeface="Arial" charset="0"/>
              </a:rPr>
              <a:t>2.1 ESTUDIOS DE TIEMPO</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19140" name="Text Box 3"/>
          <p:cNvSpPr txBox="1">
            <a:spLocks noChangeArrowheads="1"/>
          </p:cNvSpPr>
          <p:nvPr/>
        </p:nvSpPr>
        <p:spPr bwMode="auto">
          <a:xfrm>
            <a:off x="2514600" y="1524001"/>
            <a:ext cx="7010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2.1.3 </a:t>
            </a:r>
            <a:r>
              <a:rPr lang="es-VE" altLang="es-VE" sz="2400" u="sng">
                <a:latin typeface="Times New Roman" panose="02020603050405020304" pitchFamily="18" charset="0"/>
              </a:rPr>
              <a:t>Conceptos Importantes</a:t>
            </a:r>
          </a:p>
          <a:p>
            <a:pPr eaLnBrk="1" hangingPunct="1">
              <a:spcBef>
                <a:spcPct val="50000"/>
              </a:spcBef>
            </a:pPr>
            <a:r>
              <a:rPr lang="es-VE" altLang="es-VE" sz="2400" u="sng">
                <a:latin typeface="Times New Roman" panose="02020603050405020304" pitchFamily="18" charset="0"/>
              </a:rPr>
              <a:t>Tiempo Estándar</a:t>
            </a:r>
            <a:r>
              <a:rPr lang="es-VE" altLang="es-VE" sz="2400">
                <a:latin typeface="Times New Roman" panose="02020603050405020304" pitchFamily="18" charset="0"/>
              </a:rPr>
              <a:t>: El tiempo estándar es el producto de multiplicar el tiempo normal de un trabajo determinado por el factor de tolerancia.</a:t>
            </a:r>
          </a:p>
          <a:p>
            <a:pPr eaLnBrk="1" hangingPunct="1">
              <a:spcBef>
                <a:spcPct val="50000"/>
              </a:spcBef>
            </a:pPr>
            <a:r>
              <a:rPr lang="es-VE" altLang="es-VE" sz="2400">
                <a:latin typeface="Times New Roman" panose="02020603050405020304" pitchFamily="18" charset="0"/>
              </a:rPr>
              <a:t>                     Te = Tn x Ft</a:t>
            </a:r>
          </a:p>
          <a:p>
            <a:pPr eaLnBrk="1" hangingPunct="1">
              <a:spcBef>
                <a:spcPct val="50000"/>
              </a:spcBef>
            </a:pPr>
            <a:r>
              <a:rPr lang="es-VE" altLang="es-VE" sz="2400" u="sng">
                <a:latin typeface="Times New Roman" panose="02020603050405020304" pitchFamily="18" charset="0"/>
              </a:rPr>
              <a:t>Tasa de Producción</a:t>
            </a:r>
            <a:r>
              <a:rPr lang="es-VE" altLang="es-VE" sz="2400">
                <a:latin typeface="Times New Roman" panose="02020603050405020304" pitchFamily="18" charset="0"/>
              </a:rPr>
              <a:t>: La determinación de la tasa de  producción  se hace dividiendo la unidad de tiempo entre el tiempo estándar. Si el tiempo estándar está expresado en minutos, la tasa de producción sería:</a:t>
            </a:r>
          </a:p>
          <a:p>
            <a:pPr eaLnBrk="1" hangingPunct="1">
              <a:spcBef>
                <a:spcPct val="50000"/>
              </a:spcBef>
            </a:pPr>
            <a:r>
              <a:rPr lang="es-VE" altLang="es-VE" sz="2400">
                <a:latin typeface="Times New Roman" panose="02020603050405020304" pitchFamily="18" charset="0"/>
              </a:rPr>
              <a:t>		Tp = 60 / Te</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4186438224"/>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2638759-6566-4EDB-B1BF-7E46D22DABBC}" type="slidenum">
              <a:rPr lang="es-ES" altLang="es-VE"/>
              <a:pPr eaLnBrk="1" hangingPunct="1"/>
              <a:t>212</a:t>
            </a:fld>
            <a:endParaRPr lang="es-ES" altLang="es-VE"/>
          </a:p>
        </p:txBody>
      </p:sp>
      <p:sp>
        <p:nvSpPr>
          <p:cNvPr id="220163" name="Rectangle 2"/>
          <p:cNvSpPr>
            <a:spLocks noGrp="1" noChangeArrowheads="1"/>
          </p:cNvSpPr>
          <p:nvPr>
            <p:ph type="title"/>
          </p:nvPr>
        </p:nvSpPr>
        <p:spPr/>
        <p:txBody>
          <a:bodyPr/>
          <a:lstStyle/>
          <a:p>
            <a:pPr eaLnBrk="1" hangingPunct="1"/>
            <a:r>
              <a:rPr lang="es-VE" altLang="es-VE" sz="2800"/>
              <a:t>2.1 ESTUDIOS DE TIEMPO</a:t>
            </a:r>
            <a:endParaRPr lang="es-ES" altLang="es-VE" sz="2800"/>
          </a:p>
        </p:txBody>
      </p:sp>
      <p:sp>
        <p:nvSpPr>
          <p:cNvPr id="220164" name="Text Box 3"/>
          <p:cNvSpPr txBox="1">
            <a:spLocks noChangeArrowheads="1"/>
          </p:cNvSpPr>
          <p:nvPr/>
        </p:nvSpPr>
        <p:spPr bwMode="auto">
          <a:xfrm>
            <a:off x="2286000" y="1828800"/>
            <a:ext cx="76962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2.1.4 </a:t>
            </a:r>
            <a:r>
              <a:rPr lang="es-VE" altLang="es-VE" sz="2400" u="sng">
                <a:latin typeface="Times New Roman" panose="02020603050405020304" pitchFamily="18" charset="0"/>
              </a:rPr>
              <a:t>Estudios de Tiempo Operaciones No Repetitivas </a:t>
            </a:r>
            <a:r>
              <a:rPr lang="es-VE" altLang="es-VE" sz="2400">
                <a:latin typeface="Times New Roman" panose="02020603050405020304" pitchFamily="18" charset="0"/>
              </a:rPr>
              <a:t>                  Ejemplo: manejo de materiales, mantenimiento y actividades de secretarias. Una metodología diferente.</a:t>
            </a:r>
            <a:r>
              <a:rPr lang="es-VE" altLang="es-VE" sz="2400" u="sng">
                <a:latin typeface="Times New Roman" panose="02020603050405020304" pitchFamily="18" charset="0"/>
              </a:rPr>
              <a:t>               </a:t>
            </a:r>
          </a:p>
          <a:p>
            <a:pPr eaLnBrk="1" hangingPunct="1">
              <a:spcBef>
                <a:spcPct val="50000"/>
              </a:spcBef>
            </a:pPr>
            <a:r>
              <a:rPr lang="es-VE" altLang="es-VE" sz="2400">
                <a:latin typeface="Times New Roman" panose="02020603050405020304" pitchFamily="18" charset="0"/>
              </a:rPr>
              <a:t>2.1.5 </a:t>
            </a:r>
            <a:r>
              <a:rPr lang="es-VE" altLang="es-VE" sz="2400" u="sng">
                <a:latin typeface="Times New Roman" panose="02020603050405020304" pitchFamily="18" charset="0"/>
              </a:rPr>
              <a:t>Data Predeterminada de Movimientos y Tiempos.</a:t>
            </a:r>
            <a:r>
              <a:rPr lang="es-VE" altLang="es-VE" sz="2400">
                <a:latin typeface="Times New Roman" panose="02020603050405020304" pitchFamily="18" charset="0"/>
              </a:rPr>
              <a:t>                   Se trata de una información organizada en forma de manual, cuya data es expresada en términos de horas o minutos para los distintos movimientos u operaciones. El análisis divide a  los elementos de una operación en movimientos y le asigna un valor de tiempo a cada uno, tiempo éste que ha sido previamente determinado y tabulado. </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1667876469"/>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0D271B0-6E4B-44FC-8D0C-FCB2143C4B37}" type="slidenum">
              <a:rPr lang="es-ES" altLang="es-VE"/>
              <a:pPr eaLnBrk="1" hangingPunct="1"/>
              <a:t>213</a:t>
            </a:fld>
            <a:endParaRPr lang="es-ES" altLang="es-VE"/>
          </a:p>
        </p:txBody>
      </p:sp>
      <p:graphicFrame>
        <p:nvGraphicFramePr>
          <p:cNvPr id="8194" name="Object 2"/>
          <p:cNvGraphicFramePr>
            <a:graphicFrameLocks noChangeAspect="1"/>
          </p:cNvGraphicFramePr>
          <p:nvPr/>
        </p:nvGraphicFramePr>
        <p:xfrm>
          <a:off x="2057400" y="1524000"/>
          <a:ext cx="8153400" cy="4419600"/>
        </p:xfrm>
        <a:graphic>
          <a:graphicData uri="http://schemas.openxmlformats.org/presentationml/2006/ole">
            <mc:AlternateContent xmlns:mc="http://schemas.openxmlformats.org/markup-compatibility/2006">
              <mc:Choice xmlns:v="urn:schemas-microsoft-com:vml" Requires="v">
                <p:oleObj spid="_x0000_s8194" name="Hoja de cálculo" r:id="rId3" imgW="6829687" imgH="2924639" progId="Excel.Sheet.8">
                  <p:embed/>
                </p:oleObj>
              </mc:Choice>
              <mc:Fallback>
                <p:oleObj name="Hoja de cálculo" r:id="rId3" imgW="6829687" imgH="2924639"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524000"/>
                        <a:ext cx="8153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0579" name="Text Box 3"/>
          <p:cNvSpPr txBox="1">
            <a:spLocks noChangeArrowheads="1"/>
          </p:cNvSpPr>
          <p:nvPr/>
        </p:nvSpPr>
        <p:spPr bwMode="auto">
          <a:xfrm>
            <a:off x="3124200" y="457201"/>
            <a:ext cx="6324600" cy="830997"/>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2400" b="1">
                <a:solidFill>
                  <a:schemeClr val="tx2"/>
                </a:solidFill>
                <a:effectLst>
                  <a:outerShdw blurRad="38100" dist="38100" dir="2700000" algn="tl">
                    <a:srgbClr val="C0C0C0"/>
                  </a:outerShdw>
                </a:effectLst>
                <a:latin typeface="Times New Roman" pitchFamily="18" charset="0"/>
                <a:cs typeface="Arial" charset="0"/>
              </a:rPr>
              <a:t>ESTUDIO DE TIEMPO            OBSERVACIONES REALIZADAS</a:t>
            </a:r>
            <a:endParaRPr lang="es-ES" sz="2400" b="1">
              <a:solidFill>
                <a:schemeClr val="tx2"/>
              </a:solidFill>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852154080"/>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FB410EF-8F8F-494E-A67B-610084BEA119}" type="slidenum">
              <a:rPr lang="es-ES" altLang="es-VE"/>
              <a:pPr eaLnBrk="1" hangingPunct="1"/>
              <a:t>214</a:t>
            </a:fld>
            <a:endParaRPr lang="es-ES" altLang="es-VE"/>
          </a:p>
        </p:txBody>
      </p:sp>
      <p:graphicFrame>
        <p:nvGraphicFramePr>
          <p:cNvPr id="9218" name="Object 2"/>
          <p:cNvGraphicFramePr>
            <a:graphicFrameLocks noChangeAspect="1"/>
          </p:cNvGraphicFramePr>
          <p:nvPr/>
        </p:nvGraphicFramePr>
        <p:xfrm>
          <a:off x="2286000" y="1447800"/>
          <a:ext cx="7543800" cy="1905000"/>
        </p:xfrm>
        <a:graphic>
          <a:graphicData uri="http://schemas.openxmlformats.org/presentationml/2006/ole">
            <mc:AlternateContent xmlns:mc="http://schemas.openxmlformats.org/markup-compatibility/2006">
              <mc:Choice xmlns:v="urn:schemas-microsoft-com:vml" Requires="v">
                <p:oleObj spid="_x0000_s9218" name="Hoja de cálculo" r:id="rId3" imgW="6124900" imgH="1143405" progId="Excel.Sheet.8">
                  <p:embed/>
                </p:oleObj>
              </mc:Choice>
              <mc:Fallback>
                <p:oleObj name="Hoja de cálculo" r:id="rId3" imgW="6124900" imgH="114340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1447800"/>
                        <a:ext cx="7543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19" name="Object 3"/>
          <p:cNvGraphicFramePr>
            <a:graphicFrameLocks noChangeAspect="1"/>
          </p:cNvGraphicFramePr>
          <p:nvPr/>
        </p:nvGraphicFramePr>
        <p:xfrm>
          <a:off x="2438400" y="4419600"/>
          <a:ext cx="7162800" cy="1676400"/>
        </p:xfrm>
        <a:graphic>
          <a:graphicData uri="http://schemas.openxmlformats.org/presentationml/2006/ole">
            <mc:AlternateContent xmlns:mc="http://schemas.openxmlformats.org/markup-compatibility/2006">
              <mc:Choice xmlns:v="urn:schemas-microsoft-com:vml" Requires="v">
                <p:oleObj spid="_x0000_s9219" name="Hoja de cálculo" r:id="rId5" imgW="5410719" imgH="981606" progId="Excel.Sheet.8">
                  <p:embed/>
                </p:oleObj>
              </mc:Choice>
              <mc:Fallback>
                <p:oleObj name="Hoja de cálculo" r:id="rId5" imgW="5410719" imgH="981606"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4419600"/>
                        <a:ext cx="71628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1604" name="Text Box 4"/>
          <p:cNvSpPr txBox="1">
            <a:spLocks noChangeArrowheads="1"/>
          </p:cNvSpPr>
          <p:nvPr/>
        </p:nvSpPr>
        <p:spPr bwMode="auto">
          <a:xfrm>
            <a:off x="3962400" y="609601"/>
            <a:ext cx="3352800" cy="701675"/>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2000">
                <a:solidFill>
                  <a:schemeClr val="tx2"/>
                </a:solidFill>
                <a:effectLst>
                  <a:outerShdw blurRad="38100" dist="38100" dir="2700000" algn="tl">
                    <a:srgbClr val="C0C0C0"/>
                  </a:outerShdw>
                </a:effectLst>
                <a:latin typeface="Times New Roman" pitchFamily="18" charset="0"/>
                <a:cs typeface="Arial" charset="0"/>
              </a:rPr>
              <a:t>ESTUDIO DE TIEMPO ANALISIS POR ELEMENTO</a:t>
            </a:r>
            <a:endParaRPr lang="es-ES" sz="2000">
              <a:solidFill>
                <a:schemeClr val="tx2"/>
              </a:solidFill>
              <a:effectLst>
                <a:outerShdw blurRad="38100" dist="38100" dir="2700000" algn="tl">
                  <a:srgbClr val="C0C0C0"/>
                </a:outerShdw>
              </a:effectLst>
              <a:latin typeface="Times New Roman" pitchFamily="18" charset="0"/>
              <a:cs typeface="Arial" charset="0"/>
            </a:endParaRPr>
          </a:p>
        </p:txBody>
      </p:sp>
      <p:sp>
        <p:nvSpPr>
          <p:cNvPr id="281605" name="Text Box 5"/>
          <p:cNvSpPr txBox="1">
            <a:spLocks noChangeArrowheads="1"/>
          </p:cNvSpPr>
          <p:nvPr/>
        </p:nvSpPr>
        <p:spPr bwMode="auto">
          <a:xfrm>
            <a:off x="4038600" y="3581401"/>
            <a:ext cx="3429000" cy="701675"/>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2000">
                <a:solidFill>
                  <a:schemeClr val="tx2"/>
                </a:solidFill>
                <a:effectLst>
                  <a:outerShdw blurRad="38100" dist="38100" dir="2700000" algn="tl">
                    <a:srgbClr val="C0C0C0"/>
                  </a:outerShdw>
                </a:effectLst>
                <a:latin typeface="Times New Roman" pitchFamily="18" charset="0"/>
                <a:cs typeface="Arial" charset="0"/>
              </a:rPr>
              <a:t>ESTUDIO DE TIEMPO ANALISIS DEL CICLO</a:t>
            </a:r>
            <a:endParaRPr lang="es-ES" sz="2000">
              <a:solidFill>
                <a:schemeClr val="tx2"/>
              </a:solidFill>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83215496"/>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F1DF7D-54FD-46A6-8C10-270F40F5202B}" type="slidenum">
              <a:rPr lang="es-ES" altLang="es-VE"/>
              <a:pPr eaLnBrk="1" hangingPunct="1"/>
              <a:t>215</a:t>
            </a:fld>
            <a:endParaRPr lang="es-ES" altLang="es-VE"/>
          </a:p>
        </p:txBody>
      </p:sp>
      <p:sp>
        <p:nvSpPr>
          <p:cNvPr id="221187" name="Rectangle 2"/>
          <p:cNvSpPr>
            <a:spLocks noGrp="1" noChangeArrowheads="1"/>
          </p:cNvSpPr>
          <p:nvPr>
            <p:ph type="title"/>
          </p:nvPr>
        </p:nvSpPr>
        <p:spPr/>
        <p:txBody>
          <a:bodyPr/>
          <a:lstStyle/>
          <a:p>
            <a:pPr eaLnBrk="1" hangingPunct="1"/>
            <a:r>
              <a:rPr lang="es-VE" altLang="es-VE" sz="2800"/>
              <a:t>2.2 REPORTES DE HORAS HOMBRE </a:t>
            </a:r>
            <a:endParaRPr lang="es-ES" altLang="es-VE" sz="2800"/>
          </a:p>
        </p:txBody>
      </p:sp>
      <p:sp>
        <p:nvSpPr>
          <p:cNvPr id="221188" name="Text Box 3"/>
          <p:cNvSpPr txBox="1">
            <a:spLocks noChangeArrowheads="1"/>
          </p:cNvSpPr>
          <p:nvPr/>
        </p:nvSpPr>
        <p:spPr bwMode="auto">
          <a:xfrm>
            <a:off x="2209800" y="1981201"/>
            <a:ext cx="784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800">
              <a:latin typeface="Times New Roman" panose="02020603050405020304" pitchFamily="18" charset="0"/>
            </a:endParaRPr>
          </a:p>
        </p:txBody>
      </p:sp>
      <p:sp>
        <p:nvSpPr>
          <p:cNvPr id="221189" name="Text Box 4"/>
          <p:cNvSpPr txBox="1">
            <a:spLocks noChangeArrowheads="1"/>
          </p:cNvSpPr>
          <p:nvPr/>
        </p:nvSpPr>
        <p:spPr bwMode="auto">
          <a:xfrm>
            <a:off x="2438400" y="1447801"/>
            <a:ext cx="75438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2.2.1</a:t>
            </a:r>
            <a:r>
              <a:rPr lang="es-VE" altLang="es-VE" sz="2400" u="sng">
                <a:latin typeface="Times New Roman" panose="02020603050405020304" pitchFamily="18" charset="0"/>
              </a:rPr>
              <a:t>Definición</a:t>
            </a:r>
            <a:r>
              <a:rPr lang="es-VE" altLang="es-VE" sz="2400">
                <a:latin typeface="Times New Roman" panose="02020603050405020304" pitchFamily="18" charset="0"/>
              </a:rPr>
              <a:t>: Los reportes de horas hombre son métodos utilizados para obtener información sobre el tiempo empleado en un  trabajo y sirven también para analizar y estimar costos de mano de obra. Usualmente se usan boletas de tiempo y es evidente que la data no es homogénea, razón por la que es necesario el buen juicio y la habilidad del empleado y del supervisor para hacer corresponder el trabajo con las horas hombre permitidas.</a:t>
            </a:r>
            <a:endParaRPr lang="es-VE" altLang="es-VE" sz="2400" u="sng">
              <a:latin typeface="Times New Roman" panose="02020603050405020304" pitchFamily="18" charset="0"/>
            </a:endParaRPr>
          </a:p>
          <a:p>
            <a:pPr eaLnBrk="1" hangingPunct="1">
              <a:spcBef>
                <a:spcPct val="50000"/>
              </a:spcBef>
            </a:pPr>
            <a:r>
              <a:rPr lang="es-VE" altLang="es-VE" sz="2400" u="sng">
                <a:latin typeface="Times New Roman" panose="02020603050405020304" pitchFamily="18" charset="0"/>
              </a:rPr>
              <a:t>Aplicación</a:t>
            </a:r>
            <a:r>
              <a:rPr lang="es-VE" altLang="es-VE" sz="2400">
                <a:latin typeface="Times New Roman" panose="02020603050405020304" pitchFamily="18" charset="0"/>
              </a:rPr>
              <a:t>: Los reportes de horas hombre son usualmente utilizados en trabajos no repetitivos.</a:t>
            </a:r>
          </a:p>
          <a:p>
            <a:pPr eaLnBrk="1" hangingPunct="1">
              <a:spcBef>
                <a:spcPct val="50000"/>
              </a:spcBef>
            </a:pPr>
            <a:r>
              <a:rPr lang="es-VE" altLang="es-VE" sz="2400" u="sng">
                <a:latin typeface="Times New Roman" panose="02020603050405020304" pitchFamily="18" charset="0"/>
              </a:rPr>
              <a:t>Unidad de Medición</a:t>
            </a:r>
            <a:r>
              <a:rPr lang="es-VE" altLang="es-VE" sz="2400">
                <a:latin typeface="Times New Roman" panose="02020603050405020304" pitchFamily="18" charset="0"/>
              </a:rPr>
              <a:t>: Un hombre trabajando una hora. </a:t>
            </a:r>
          </a:p>
          <a:p>
            <a:pPr eaLnBrk="1" hangingPunct="1">
              <a:spcBef>
                <a:spcPct val="50000"/>
              </a:spcBef>
            </a:pPr>
            <a:r>
              <a:rPr lang="es-VE" altLang="es-VE" sz="2400" u="sng">
                <a:latin typeface="Times New Roman" panose="02020603050405020304" pitchFamily="18" charset="0"/>
              </a:rPr>
              <a:t>Medios Utilizados</a:t>
            </a:r>
            <a:r>
              <a:rPr lang="es-VE" altLang="es-VE" sz="2400">
                <a:latin typeface="Times New Roman" panose="02020603050405020304" pitchFamily="18" charset="0"/>
              </a:rPr>
              <a:t>: Boleta de Tiempo y Hoja de Análisis.</a:t>
            </a:r>
          </a:p>
        </p:txBody>
      </p:sp>
    </p:spTree>
    <p:extLst>
      <p:ext uri="{BB962C8B-B14F-4D97-AF65-F5344CB8AC3E}">
        <p14:creationId xmlns:p14="http://schemas.microsoft.com/office/powerpoint/2010/main" val="2054702466"/>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2728663-CB8E-440B-A822-8FDF5C335E80}" type="slidenum">
              <a:rPr lang="es-ES" altLang="es-VE"/>
              <a:pPr eaLnBrk="1" hangingPunct="1"/>
              <a:t>216</a:t>
            </a:fld>
            <a:endParaRPr lang="es-ES" altLang="es-VE"/>
          </a:p>
        </p:txBody>
      </p:sp>
      <p:sp>
        <p:nvSpPr>
          <p:cNvPr id="222211" name="Rectangle 2"/>
          <p:cNvSpPr>
            <a:spLocks noGrp="1" noChangeArrowheads="1"/>
          </p:cNvSpPr>
          <p:nvPr>
            <p:ph type="title"/>
          </p:nvPr>
        </p:nvSpPr>
        <p:spPr/>
        <p:txBody>
          <a:bodyPr/>
          <a:lstStyle/>
          <a:p>
            <a:pPr eaLnBrk="1" hangingPunct="1"/>
            <a:r>
              <a:rPr lang="es-VE" altLang="es-VE" sz="2800"/>
              <a:t>2.2 REPORTES DE HORAS HOMBRE</a:t>
            </a:r>
            <a:endParaRPr lang="es-ES" altLang="es-VE" sz="2800"/>
          </a:p>
        </p:txBody>
      </p:sp>
      <p:sp>
        <p:nvSpPr>
          <p:cNvPr id="222212" name="Rectangle 3"/>
          <p:cNvSpPr>
            <a:spLocks noChangeArrowheads="1"/>
          </p:cNvSpPr>
          <p:nvPr/>
        </p:nvSpPr>
        <p:spPr bwMode="auto">
          <a:xfrm>
            <a:off x="2286000" y="1676400"/>
            <a:ext cx="7391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2.2.2 </a:t>
            </a:r>
            <a:r>
              <a:rPr lang="es-VE" altLang="es-VE" sz="2400" u="sng">
                <a:latin typeface="Times New Roman" panose="02020603050405020304" pitchFamily="18" charset="0"/>
              </a:rPr>
              <a:t>Medios utilizados</a:t>
            </a:r>
          </a:p>
          <a:p>
            <a:pPr eaLnBrk="1" hangingPunct="1">
              <a:spcBef>
                <a:spcPct val="50000"/>
              </a:spcBef>
            </a:pPr>
            <a:r>
              <a:rPr lang="es-VE" altLang="es-VE" sz="2400" u="sng">
                <a:latin typeface="Times New Roman" panose="02020603050405020304" pitchFamily="18" charset="0"/>
              </a:rPr>
              <a:t>Boleta de Tiempo</a:t>
            </a:r>
            <a:r>
              <a:rPr lang="es-VE" altLang="es-VE" sz="2400">
                <a:latin typeface="Times New Roman" panose="02020603050405020304" pitchFamily="18" charset="0"/>
              </a:rPr>
              <a:t>: Registra el trabajo realizado por cada trabajador. Inicialmente es utilizado para el registro del número de horas hombre. Posteriormente es utilizado para control de tiempos y costos.</a:t>
            </a:r>
          </a:p>
          <a:p>
            <a:pPr eaLnBrk="1" hangingPunct="1">
              <a:spcBef>
                <a:spcPct val="50000"/>
              </a:spcBef>
            </a:pPr>
            <a:r>
              <a:rPr lang="es-VE" altLang="es-VE" sz="2400" u="sng">
                <a:latin typeface="Times New Roman" panose="02020603050405020304" pitchFamily="18" charset="0"/>
              </a:rPr>
              <a:t>Hoja de Análisis</a:t>
            </a:r>
            <a:r>
              <a:rPr lang="es-VE" altLang="es-VE" sz="2400">
                <a:latin typeface="Times New Roman" panose="02020603050405020304" pitchFamily="18" charset="0"/>
              </a:rPr>
              <a:t>: Sirven para llevar el registro permanente de tiempo  y debe incluir una variedad de información que le permita al ingeniero evaluar las desviaciones con respecto a las observaciones realizadas.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1854862687"/>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72DB2E3-7464-4FEF-A7D9-AD156CCC5B81}" type="slidenum">
              <a:rPr lang="es-ES" altLang="es-VE"/>
              <a:pPr eaLnBrk="1" hangingPunct="1"/>
              <a:t>217</a:t>
            </a:fld>
            <a:endParaRPr lang="es-ES" altLang="es-VE"/>
          </a:p>
        </p:txBody>
      </p:sp>
      <p:sp>
        <p:nvSpPr>
          <p:cNvPr id="223235" name="Rectangle 2"/>
          <p:cNvSpPr>
            <a:spLocks noGrp="1" noChangeArrowheads="1"/>
          </p:cNvSpPr>
          <p:nvPr>
            <p:ph type="title"/>
          </p:nvPr>
        </p:nvSpPr>
        <p:spPr/>
        <p:txBody>
          <a:bodyPr/>
          <a:lstStyle/>
          <a:p>
            <a:pPr eaLnBrk="1" hangingPunct="1"/>
            <a:r>
              <a:rPr lang="es-VE" altLang="es-VE" sz="2800"/>
              <a:t>2.3 MUESTREO DE TRABAJO</a:t>
            </a:r>
            <a:endParaRPr lang="es-ES" altLang="es-VE" sz="2800"/>
          </a:p>
        </p:txBody>
      </p:sp>
      <p:sp>
        <p:nvSpPr>
          <p:cNvPr id="223236" name="Text Box 3"/>
          <p:cNvSpPr txBox="1">
            <a:spLocks noChangeArrowheads="1"/>
          </p:cNvSpPr>
          <p:nvPr/>
        </p:nvSpPr>
        <p:spPr bwMode="auto">
          <a:xfrm>
            <a:off x="2133600" y="1752600"/>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2.3.1 </a:t>
            </a:r>
            <a:r>
              <a:rPr lang="es-VE" altLang="es-VE" sz="2400" u="sng">
                <a:latin typeface="Times New Roman" panose="02020603050405020304" pitchFamily="18" charset="0"/>
              </a:rPr>
              <a:t>Definición</a:t>
            </a:r>
            <a:r>
              <a:rPr lang="es-VE" altLang="es-VE" sz="2400">
                <a:latin typeface="Times New Roman" panose="02020603050405020304" pitchFamily="18" charset="0"/>
              </a:rPr>
              <a:t>: Es una técnica para la recolección de información de grandes segmentos de población de la fuerza laboral. Es un método para el análisis cuantitativo en términos de tiempo o porcentaje de actividades de trabajadores, máquinas o cualquier estado observable de una operación. Consiste en la medición de tiempo de actividades específicas de personas o máquinas. </a:t>
            </a:r>
          </a:p>
          <a:p>
            <a:pPr eaLnBrk="1" hangingPunct="1">
              <a:spcBef>
                <a:spcPct val="50000"/>
              </a:spcBef>
            </a:pPr>
            <a:r>
              <a:rPr lang="es-VE" altLang="es-VE" sz="2400" u="sng">
                <a:latin typeface="Times New Roman" panose="02020603050405020304" pitchFamily="18" charset="0"/>
              </a:rPr>
              <a:t>Aplicación</a:t>
            </a:r>
            <a:r>
              <a:rPr lang="es-VE" altLang="es-VE" sz="2400">
                <a:latin typeface="Times New Roman" panose="02020603050405020304" pitchFamily="18" charset="0"/>
              </a:rPr>
              <a:t>: Es útil en el análisis de actividades y tolerancias de trabajos no diseñados o no repetitivos.</a:t>
            </a:r>
          </a:p>
          <a:p>
            <a:pPr eaLnBrk="1" hangingPunct="1">
              <a:spcBef>
                <a:spcPct val="50000"/>
              </a:spcBef>
            </a:pP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2066392505"/>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2F436A-E513-4D42-908A-E125BE150570}" type="slidenum">
              <a:rPr lang="es-ES" altLang="es-VE"/>
              <a:pPr eaLnBrk="1" hangingPunct="1"/>
              <a:t>218</a:t>
            </a:fld>
            <a:endParaRPr lang="es-ES" altLang="es-VE"/>
          </a:p>
        </p:txBody>
      </p:sp>
      <p:sp>
        <p:nvSpPr>
          <p:cNvPr id="224259" name="Rectangle 2"/>
          <p:cNvSpPr>
            <a:spLocks noGrp="1" noChangeArrowheads="1"/>
          </p:cNvSpPr>
          <p:nvPr>
            <p:ph type="title"/>
          </p:nvPr>
        </p:nvSpPr>
        <p:spPr/>
        <p:txBody>
          <a:bodyPr/>
          <a:lstStyle/>
          <a:p>
            <a:pPr eaLnBrk="1" hangingPunct="1"/>
            <a:r>
              <a:rPr lang="es-VE" altLang="es-VE" sz="2800"/>
              <a:t>2.3 MUESTREO DE TRABAJO</a:t>
            </a:r>
            <a:endParaRPr lang="es-ES" altLang="es-VE" sz="2800"/>
          </a:p>
        </p:txBody>
      </p:sp>
      <p:sp>
        <p:nvSpPr>
          <p:cNvPr id="224260" name="Text Box 3"/>
          <p:cNvSpPr txBox="1">
            <a:spLocks noChangeArrowheads="1"/>
          </p:cNvSpPr>
          <p:nvPr/>
        </p:nvSpPr>
        <p:spPr bwMode="auto">
          <a:xfrm>
            <a:off x="2133600" y="1828800"/>
            <a:ext cx="76200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	2.3.2 </a:t>
            </a:r>
            <a:r>
              <a:rPr lang="es-VE" altLang="es-VE" sz="2400" u="sng">
                <a:latin typeface="Times New Roman" panose="02020603050405020304" pitchFamily="18" charset="0"/>
              </a:rPr>
              <a:t>Procedimiento</a:t>
            </a:r>
            <a:r>
              <a:rPr lang="es-VE" altLang="es-VE" sz="2400">
                <a:latin typeface="Times New Roman" panose="02020603050405020304" pitchFamily="18" charset="0"/>
              </a:rPr>
              <a:t>: El método de determinación de tiempo por muestreo es una técnica estadística que exige se sigan las leyes de probabilidad.</a:t>
            </a:r>
          </a:p>
          <a:p>
            <a:pPr eaLnBrk="1" hangingPunct="1">
              <a:spcBef>
                <a:spcPct val="50000"/>
              </a:spcBef>
              <a:buFontTx/>
              <a:buAutoNum type="arabicPeriod"/>
            </a:pPr>
            <a:r>
              <a:rPr lang="es-VE" altLang="es-VE" sz="2400">
                <a:latin typeface="Times New Roman" panose="02020603050405020304" pitchFamily="18" charset="0"/>
              </a:rPr>
              <a:t>Se hace un número de observaciones significativas al azar a actividades específicas de personas o máquinas.</a:t>
            </a:r>
          </a:p>
          <a:p>
            <a:pPr eaLnBrk="1" hangingPunct="1">
              <a:spcBef>
                <a:spcPct val="50000"/>
              </a:spcBef>
              <a:buFontTx/>
              <a:buAutoNum type="arabicPeriod"/>
            </a:pPr>
            <a:r>
              <a:rPr lang="es-VE" altLang="es-VE" sz="2400">
                <a:latin typeface="Times New Roman" panose="02020603050405020304" pitchFamily="18" charset="0"/>
              </a:rPr>
              <a:t>Estas observaciones son clasificadas en categorías predefinidas relacionadas con la situación de trabajo.</a:t>
            </a:r>
          </a:p>
          <a:p>
            <a:pPr eaLnBrk="1" hangingPunct="1">
              <a:spcBef>
                <a:spcPct val="50000"/>
              </a:spcBef>
              <a:buFontTx/>
              <a:buAutoNum type="arabicPeriod"/>
            </a:pPr>
            <a:r>
              <a:rPr lang="es-VE" altLang="es-VE" sz="2400">
                <a:latin typeface="Times New Roman" panose="02020603050405020304" pitchFamily="18" charset="0"/>
              </a:rPr>
              <a:t>Se hacen anotaciones sobre lo observado durante el muestreo,  tales como ausente, ocioso, trabajando, etc.</a:t>
            </a:r>
          </a:p>
        </p:txBody>
      </p:sp>
    </p:spTree>
    <p:extLst>
      <p:ext uri="{BB962C8B-B14F-4D97-AF65-F5344CB8AC3E}">
        <p14:creationId xmlns:p14="http://schemas.microsoft.com/office/powerpoint/2010/main" val="848019864"/>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C8D4403-5925-405B-A133-B1D0009A43B4}" type="slidenum">
              <a:rPr lang="es-ES" altLang="es-VE"/>
              <a:pPr eaLnBrk="1" hangingPunct="1"/>
              <a:t>219</a:t>
            </a:fld>
            <a:endParaRPr lang="es-ES" altLang="es-VE"/>
          </a:p>
        </p:txBody>
      </p:sp>
      <p:sp>
        <p:nvSpPr>
          <p:cNvPr id="225283" name="Rectangle 2"/>
          <p:cNvSpPr>
            <a:spLocks noGrp="1" noChangeArrowheads="1"/>
          </p:cNvSpPr>
          <p:nvPr>
            <p:ph type="title"/>
          </p:nvPr>
        </p:nvSpPr>
        <p:spPr/>
        <p:txBody>
          <a:bodyPr/>
          <a:lstStyle/>
          <a:p>
            <a:pPr eaLnBrk="1" hangingPunct="1"/>
            <a:r>
              <a:rPr lang="es-VE" altLang="es-VE" sz="2800"/>
              <a:t>2.3 MUESTREO DE TRABAJO</a:t>
            </a:r>
            <a:endParaRPr lang="es-ES" altLang="es-VE" sz="2800"/>
          </a:p>
        </p:txBody>
      </p:sp>
      <p:sp>
        <p:nvSpPr>
          <p:cNvPr id="225284" name="Text Box 3"/>
          <p:cNvSpPr txBox="1">
            <a:spLocks noChangeArrowheads="1"/>
          </p:cNvSpPr>
          <p:nvPr/>
        </p:nvSpPr>
        <p:spPr bwMode="auto">
          <a:xfrm>
            <a:off x="2590800" y="1676401"/>
            <a:ext cx="67818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2.3.2 </a:t>
            </a:r>
            <a:r>
              <a:rPr lang="es-VE" altLang="es-VE" sz="2400" u="sng">
                <a:latin typeface="Times New Roman" panose="02020603050405020304" pitchFamily="18" charset="0"/>
              </a:rPr>
              <a:t>Procedimiento</a:t>
            </a:r>
            <a:endParaRPr lang="es-VE" altLang="es-VE" sz="2400">
              <a:latin typeface="Times New Roman" panose="02020603050405020304" pitchFamily="18" charset="0"/>
            </a:endParaRPr>
          </a:p>
          <a:p>
            <a:pPr eaLnBrk="1" hangingPunct="1">
              <a:spcBef>
                <a:spcPct val="50000"/>
              </a:spcBef>
              <a:buFontTx/>
              <a:buChar char="•"/>
            </a:pPr>
            <a:r>
              <a:rPr lang="es-VE" altLang="es-VE" sz="2400">
                <a:latin typeface="Times New Roman" panose="02020603050405020304" pitchFamily="18" charset="0"/>
              </a:rPr>
              <a:t>La clave de la exactitud es el número de observaciones que puede variar de acuerdo con los requerimientos.</a:t>
            </a:r>
          </a:p>
          <a:p>
            <a:pPr eaLnBrk="1" hangingPunct="1">
              <a:spcBef>
                <a:spcPct val="50000"/>
              </a:spcBef>
              <a:buFontTx/>
              <a:buChar char="•"/>
            </a:pPr>
            <a:r>
              <a:rPr lang="es-VE" altLang="es-VE" sz="2400">
                <a:latin typeface="Times New Roman" panose="02020603050405020304" pitchFamily="18" charset="0"/>
              </a:rPr>
              <a:t>El técnico deberá predecir la exactitud de sus resultados. </a:t>
            </a:r>
            <a:endParaRPr lang="es-ES" altLang="es-VE" sz="2400">
              <a:latin typeface="Times New Roman" panose="02020603050405020304" pitchFamily="18" charset="0"/>
            </a:endParaRPr>
          </a:p>
          <a:p>
            <a:pPr eaLnBrk="1" hangingPunct="1">
              <a:spcBef>
                <a:spcPct val="50000"/>
              </a:spcBef>
            </a:pPr>
            <a:endParaRPr lang="es-ES" altLang="es-VE" sz="2800">
              <a:latin typeface="Times New Roman" panose="02020603050405020304" pitchFamily="18" charset="0"/>
            </a:endParaRPr>
          </a:p>
        </p:txBody>
      </p:sp>
    </p:spTree>
    <p:extLst>
      <p:ext uri="{BB962C8B-B14F-4D97-AF65-F5344CB8AC3E}">
        <p14:creationId xmlns:p14="http://schemas.microsoft.com/office/powerpoint/2010/main" val="36972593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F2D55C2-5DB7-4A6A-AAC5-9116020B87E9}" type="slidenum">
              <a:rPr lang="es-ES" altLang="es-VE"/>
              <a:pPr eaLnBrk="1" hangingPunct="1"/>
              <a:t>22</a:t>
            </a:fld>
            <a:endParaRPr lang="es-ES" altLang="es-VE"/>
          </a:p>
        </p:txBody>
      </p:sp>
      <p:sp>
        <p:nvSpPr>
          <p:cNvPr id="29698"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2. PARTIDAS DEL BALANCE GENERAL</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29699" name="Rectangle 3"/>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endParaRPr lang="en-U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32773" name="Text Box 4"/>
          <p:cNvSpPr txBox="1">
            <a:spLocks noChangeArrowheads="1"/>
          </p:cNvSpPr>
          <p:nvPr/>
        </p:nvSpPr>
        <p:spPr bwMode="auto">
          <a:xfrm>
            <a:off x="2362200" y="1524000"/>
            <a:ext cx="7620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Clasificación de las Partidas del Balance</a:t>
            </a:r>
            <a:r>
              <a:rPr lang="es-VE" altLang="es-VE" sz="2400" b="1">
                <a:latin typeface="Times New Roman" panose="02020603050405020304" pitchFamily="18" charset="0"/>
              </a:rPr>
              <a:t>		         </a:t>
            </a:r>
            <a:r>
              <a:rPr lang="es-VE" altLang="es-VE" sz="2400">
                <a:latin typeface="Times New Roman" panose="02020603050405020304" pitchFamily="18" charset="0"/>
              </a:rPr>
              <a:t>Activos, Pasivos y Capital.</a:t>
            </a:r>
          </a:p>
          <a:p>
            <a:pPr eaLnBrk="1" hangingPunct="1">
              <a:spcBef>
                <a:spcPct val="50000"/>
              </a:spcBef>
            </a:pPr>
            <a:r>
              <a:rPr lang="es-VE" altLang="es-VE" sz="2400" b="1" u="sng">
                <a:latin typeface="Times New Roman" panose="02020603050405020304" pitchFamily="18" charset="0"/>
              </a:rPr>
              <a:t>Patrimonio</a:t>
            </a:r>
          </a:p>
          <a:p>
            <a:pPr eaLnBrk="1" hangingPunct="1">
              <a:spcBef>
                <a:spcPct val="50000"/>
              </a:spcBef>
              <a:buFontTx/>
              <a:buChar char="•"/>
            </a:pPr>
            <a:r>
              <a:rPr lang="es-VE" altLang="es-VE" sz="2400">
                <a:latin typeface="Times New Roman" panose="02020603050405020304" pitchFamily="18" charset="0"/>
              </a:rPr>
              <a:t> Capital en Acciones (Capital Social).</a:t>
            </a:r>
          </a:p>
          <a:p>
            <a:pPr eaLnBrk="1" hangingPunct="1">
              <a:spcBef>
                <a:spcPct val="50000"/>
              </a:spcBef>
              <a:buFontTx/>
              <a:buChar char="•"/>
            </a:pPr>
            <a:r>
              <a:rPr lang="es-VE" altLang="es-VE" sz="2400">
                <a:latin typeface="Times New Roman" panose="02020603050405020304" pitchFamily="18" charset="0"/>
              </a:rPr>
              <a:t> Utilidades No Distribuidas.</a:t>
            </a:r>
          </a:p>
          <a:p>
            <a:pPr eaLnBrk="1" hangingPunct="1">
              <a:spcBef>
                <a:spcPct val="50000"/>
              </a:spcBef>
              <a:buFontTx/>
              <a:buChar char="•"/>
            </a:pPr>
            <a:r>
              <a:rPr lang="es-VE" altLang="es-VE" sz="2400">
                <a:latin typeface="Times New Roman" panose="02020603050405020304" pitchFamily="18" charset="0"/>
              </a:rPr>
              <a:t> Reservas.</a:t>
            </a:r>
          </a:p>
          <a:p>
            <a:pPr eaLnBrk="1" hangingPunct="1">
              <a:spcBef>
                <a:spcPct val="50000"/>
              </a:spcBef>
              <a:buFontTx/>
              <a:buChar char="•"/>
            </a:pPr>
            <a:endParaRPr lang="es-VE" altLang="es-VE" sz="2400">
              <a:latin typeface="Times New Roman" panose="02020603050405020304" pitchFamily="18" charset="0"/>
            </a:endParaRPr>
          </a:p>
          <a:p>
            <a:pPr eaLnBrk="1" hangingPunct="1">
              <a:spcBef>
                <a:spcPct val="50000"/>
              </a:spcBef>
              <a:buFontTx/>
              <a:buChar char="•"/>
            </a:pPr>
            <a:endParaRPr lang="es-VE" altLang="es-VE" sz="2400">
              <a:latin typeface="Times New Roman" panose="02020603050405020304" pitchFamily="18" charset="0"/>
            </a:endParaRPr>
          </a:p>
        </p:txBody>
      </p:sp>
    </p:spTree>
    <p:extLst>
      <p:ext uri="{BB962C8B-B14F-4D97-AF65-F5344CB8AC3E}">
        <p14:creationId xmlns:p14="http://schemas.microsoft.com/office/powerpoint/2010/main" val="2763217201"/>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33B1E9A-5A96-430B-93AB-63A69F0178A9}" type="slidenum">
              <a:rPr lang="es-ES" altLang="es-VE"/>
              <a:pPr eaLnBrk="1" hangingPunct="1"/>
              <a:t>220</a:t>
            </a:fld>
            <a:endParaRPr lang="es-ES" altLang="es-VE"/>
          </a:p>
        </p:txBody>
      </p:sp>
      <p:sp>
        <p:nvSpPr>
          <p:cNvPr id="226307" name="Rectangle 2"/>
          <p:cNvSpPr>
            <a:spLocks noGrp="1" noChangeArrowheads="1"/>
          </p:cNvSpPr>
          <p:nvPr>
            <p:ph type="title"/>
          </p:nvPr>
        </p:nvSpPr>
        <p:spPr/>
        <p:txBody>
          <a:bodyPr/>
          <a:lstStyle/>
          <a:p>
            <a:pPr eaLnBrk="1" hangingPunct="1"/>
            <a:r>
              <a:rPr lang="es-VE" altLang="es-VE" sz="2800"/>
              <a:t>3. SALARIOS Y BENEFICIOS SOCIALES</a:t>
            </a:r>
            <a:endParaRPr lang="es-ES" altLang="es-VE" sz="2800"/>
          </a:p>
        </p:txBody>
      </p:sp>
      <p:sp>
        <p:nvSpPr>
          <p:cNvPr id="226308" name="Text Box 3"/>
          <p:cNvSpPr txBox="1">
            <a:spLocks noChangeArrowheads="1"/>
          </p:cNvSpPr>
          <p:nvPr/>
        </p:nvSpPr>
        <p:spPr bwMode="auto">
          <a:xfrm>
            <a:off x="2286000" y="1828800"/>
            <a:ext cx="77724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3.1 </a:t>
            </a:r>
            <a:r>
              <a:rPr lang="es-VE" altLang="es-VE" sz="2400" u="sng">
                <a:latin typeface="Times New Roman" panose="02020603050405020304" pitchFamily="18" charset="0"/>
              </a:rPr>
              <a:t>Definiciones</a:t>
            </a:r>
            <a:endParaRPr lang="es-VE" altLang="es-VE" sz="2400">
              <a:latin typeface="Times New Roman" panose="02020603050405020304" pitchFamily="18" charset="0"/>
            </a:endParaRPr>
          </a:p>
          <a:p>
            <a:pPr eaLnBrk="1" hangingPunct="1">
              <a:spcBef>
                <a:spcPct val="50000"/>
              </a:spcBef>
            </a:pPr>
            <a:r>
              <a:rPr lang="es-VE" altLang="es-VE" sz="2400">
                <a:latin typeface="Times New Roman" panose="02020603050405020304" pitchFamily="18" charset="0"/>
              </a:rPr>
              <a:t>3.1.1 </a:t>
            </a:r>
            <a:r>
              <a:rPr lang="es-VE" altLang="es-VE" sz="2400" u="sng">
                <a:latin typeface="Times New Roman" panose="02020603050405020304" pitchFamily="18" charset="0"/>
              </a:rPr>
              <a:t>Salario</a:t>
            </a:r>
            <a:r>
              <a:rPr lang="es-VE" altLang="es-VE" sz="2400">
                <a:latin typeface="Times New Roman" panose="02020603050405020304" pitchFamily="18" charset="0"/>
              </a:rPr>
              <a:t>: Es el pago recibido por el trabajo por hora, día o semana, y una vez denominado por período de tiempo se convierte en salario base. Por ejemplo, Bs 5.000/día.</a:t>
            </a:r>
          </a:p>
          <a:p>
            <a:pPr eaLnBrk="1" hangingPunct="1">
              <a:spcBef>
                <a:spcPct val="50000"/>
              </a:spcBef>
            </a:pPr>
            <a:r>
              <a:rPr lang="es-VE" altLang="es-VE" sz="2400">
                <a:latin typeface="Times New Roman" panose="02020603050405020304" pitchFamily="18" charset="0"/>
              </a:rPr>
              <a:t>3.1.2 </a:t>
            </a:r>
            <a:r>
              <a:rPr lang="es-VE" altLang="es-VE" sz="2400" u="sng">
                <a:latin typeface="Times New Roman" panose="02020603050405020304" pitchFamily="18" charset="0"/>
              </a:rPr>
              <a:t>Nómina</a:t>
            </a:r>
            <a:r>
              <a:rPr lang="es-VE" altLang="es-VE" sz="2400">
                <a:latin typeface="Times New Roman" panose="02020603050405020304" pitchFamily="18" charset="0"/>
              </a:rPr>
              <a:t>: En Venezuela, la nómina incluye dos tipos de trabajadores: primero, los empleados que usualmente devengan un sueldo por mes; segundo, los obreros, que devengan un salario por día. </a:t>
            </a:r>
          </a:p>
        </p:txBody>
      </p:sp>
    </p:spTree>
    <p:extLst>
      <p:ext uri="{BB962C8B-B14F-4D97-AF65-F5344CB8AC3E}">
        <p14:creationId xmlns:p14="http://schemas.microsoft.com/office/powerpoint/2010/main" val="1841528543"/>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807B27B-9457-4DEC-BECA-27F20D80E8FD}" type="slidenum">
              <a:rPr lang="es-ES" altLang="es-VE"/>
              <a:pPr eaLnBrk="1" hangingPunct="1"/>
              <a:t>221</a:t>
            </a:fld>
            <a:endParaRPr lang="es-ES" altLang="es-VE"/>
          </a:p>
        </p:txBody>
      </p:sp>
      <p:sp>
        <p:nvSpPr>
          <p:cNvPr id="227331" name="Rectangle 2"/>
          <p:cNvSpPr>
            <a:spLocks noGrp="1" noChangeArrowheads="1"/>
          </p:cNvSpPr>
          <p:nvPr>
            <p:ph type="title"/>
          </p:nvPr>
        </p:nvSpPr>
        <p:spPr/>
        <p:txBody>
          <a:bodyPr/>
          <a:lstStyle/>
          <a:p>
            <a:pPr eaLnBrk="1" hangingPunct="1"/>
            <a:r>
              <a:rPr lang="es-VE" altLang="es-VE" sz="2800"/>
              <a:t>3. SALARIOS Y BENEFICIOS SOCIALES</a:t>
            </a:r>
            <a:endParaRPr lang="es-ES" altLang="es-VE" sz="2800"/>
          </a:p>
        </p:txBody>
      </p:sp>
      <p:sp>
        <p:nvSpPr>
          <p:cNvPr id="227332" name="Rectangle 3"/>
          <p:cNvSpPr>
            <a:spLocks noChangeArrowheads="1"/>
          </p:cNvSpPr>
          <p:nvPr/>
        </p:nvSpPr>
        <p:spPr bwMode="auto">
          <a:xfrm>
            <a:off x="2286000" y="1600201"/>
            <a:ext cx="78486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3.1.3 </a:t>
            </a:r>
            <a:r>
              <a:rPr lang="es-VE" altLang="es-VE" sz="2400" u="sng">
                <a:latin typeface="Times New Roman" panose="02020603050405020304" pitchFamily="18" charset="0"/>
              </a:rPr>
              <a:t>Clasificación de la Mano de Obra</a:t>
            </a:r>
            <a:endParaRPr lang="es-VE" altLang="es-VE" sz="2400">
              <a:latin typeface="Times New Roman" panose="02020603050405020304" pitchFamily="18" charset="0"/>
            </a:endParaRPr>
          </a:p>
          <a:p>
            <a:pPr eaLnBrk="1" hangingPunct="1">
              <a:spcBef>
                <a:spcPct val="50000"/>
              </a:spcBef>
            </a:pPr>
            <a:r>
              <a:rPr lang="es-VE" altLang="es-VE" sz="2400" u="sng">
                <a:latin typeface="Times New Roman" panose="02020603050405020304" pitchFamily="18" charset="0"/>
              </a:rPr>
              <a:t>Mano de Obra Directa</a:t>
            </a:r>
            <a:r>
              <a:rPr lang="es-VE" altLang="es-VE" sz="2400">
                <a:latin typeface="Times New Roman" panose="02020603050405020304" pitchFamily="18" charset="0"/>
              </a:rPr>
              <a:t>: Se refiere a aquellos trabajadores que pueden ser asociados directamente con la elaboración del producto; incluye cualquier trabajo que pueda ser prediseñado o preplaneado.</a:t>
            </a:r>
          </a:p>
          <a:p>
            <a:pPr eaLnBrk="1" hangingPunct="1">
              <a:spcBef>
                <a:spcPct val="50000"/>
              </a:spcBef>
            </a:pPr>
            <a:r>
              <a:rPr lang="es-VE" altLang="es-VE" sz="2400" u="sng">
                <a:latin typeface="Times New Roman" panose="02020603050405020304" pitchFamily="18" charset="0"/>
              </a:rPr>
              <a:t>Mano de Obra Indirecta</a:t>
            </a:r>
            <a:r>
              <a:rPr lang="es-VE" altLang="es-VE" sz="2400">
                <a:latin typeface="Times New Roman" panose="02020603050405020304" pitchFamily="18" charset="0"/>
              </a:rPr>
              <a:t>: Se refiere a los trabajadores que generalmente están realizando un trabajo no diseñado, tal como las secretarias, ingenieros y superintendentes. Su trabajo y esfuerzo está dirigido a una gran variedad de tareas que dificultan determinar con precisión que porción de su trabajo contribuye con una operación, producto, proyecto o sistema particular.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1709148841"/>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47AC9F3-B2E3-4881-A405-CC7907BCDC6F}" type="slidenum">
              <a:rPr lang="es-ES" altLang="es-VE"/>
              <a:pPr eaLnBrk="1" hangingPunct="1"/>
              <a:t>222</a:t>
            </a:fld>
            <a:endParaRPr lang="es-ES" altLang="es-VE"/>
          </a:p>
        </p:txBody>
      </p:sp>
      <p:sp>
        <p:nvSpPr>
          <p:cNvPr id="228355" name="Rectangle 2"/>
          <p:cNvSpPr>
            <a:spLocks noGrp="1" noChangeArrowheads="1"/>
          </p:cNvSpPr>
          <p:nvPr>
            <p:ph type="title"/>
          </p:nvPr>
        </p:nvSpPr>
        <p:spPr>
          <a:xfrm>
            <a:off x="2438400" y="457200"/>
            <a:ext cx="7391400" cy="1219200"/>
          </a:xfrm>
        </p:spPr>
        <p:txBody>
          <a:bodyPr/>
          <a:lstStyle/>
          <a:p>
            <a:pPr eaLnBrk="1" hangingPunct="1"/>
            <a:r>
              <a:rPr lang="es-VE" altLang="es-VE" sz="4000" b="1"/>
              <a:t>INGENIERIA Y CONTABILIDAD DE COSTOS</a:t>
            </a:r>
            <a:endParaRPr lang="es-ES" altLang="es-VE" sz="4000" b="1"/>
          </a:p>
        </p:txBody>
      </p:sp>
      <p:sp>
        <p:nvSpPr>
          <p:cNvPr id="289795" name="Text Box 3"/>
          <p:cNvSpPr txBox="1">
            <a:spLocks noChangeArrowheads="1"/>
          </p:cNvSpPr>
          <p:nvPr/>
        </p:nvSpPr>
        <p:spPr bwMode="auto">
          <a:xfrm>
            <a:off x="4727576" y="2205038"/>
            <a:ext cx="2646363" cy="64135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3600" dirty="0">
                <a:effectLst>
                  <a:outerShdw blurRad="38100" dist="38100" dir="2700000" algn="tl">
                    <a:srgbClr val="C0C0C0"/>
                  </a:outerShdw>
                </a:effectLst>
                <a:latin typeface="Times New Roman" pitchFamily="18" charset="0"/>
                <a:cs typeface="Arial" charset="0"/>
              </a:rPr>
              <a:t>TEMA 10</a:t>
            </a:r>
            <a:endParaRPr lang="es-ES" sz="3600" dirty="0">
              <a:effectLst>
                <a:outerShdw blurRad="38100" dist="38100" dir="2700000" algn="tl">
                  <a:srgbClr val="C0C0C0"/>
                </a:outerShdw>
              </a:effectLst>
              <a:latin typeface="Times New Roman" pitchFamily="18" charset="0"/>
              <a:cs typeface="Arial" charset="0"/>
            </a:endParaRPr>
          </a:p>
        </p:txBody>
      </p:sp>
      <p:sp>
        <p:nvSpPr>
          <p:cNvPr id="289796" name="Text Box 4"/>
          <p:cNvSpPr txBox="1">
            <a:spLocks noChangeArrowheads="1"/>
          </p:cNvSpPr>
          <p:nvPr/>
        </p:nvSpPr>
        <p:spPr bwMode="auto">
          <a:xfrm>
            <a:off x="3048000" y="3276600"/>
            <a:ext cx="6324600" cy="17399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3600">
                <a:effectLst>
                  <a:outerShdw blurRad="38100" dist="38100" dir="2700000" algn="tl">
                    <a:srgbClr val="C0C0C0"/>
                  </a:outerShdw>
                </a:effectLst>
                <a:latin typeface="Times New Roman" pitchFamily="18" charset="0"/>
                <a:cs typeface="Arial" charset="0"/>
              </a:rPr>
              <a:t>COSTOS INDIRECTOS:  METODO TRADICIONAL DE ASIGNACION</a:t>
            </a:r>
            <a:endParaRPr lang="es-ES" sz="3600">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2841468326"/>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B22CD73-EE22-4A14-86C6-F64551A8AC03}" type="slidenum">
              <a:rPr lang="es-ES" altLang="es-VE"/>
              <a:pPr eaLnBrk="1" hangingPunct="1"/>
              <a:t>223</a:t>
            </a:fld>
            <a:endParaRPr lang="es-ES" altLang="es-VE"/>
          </a:p>
        </p:txBody>
      </p:sp>
      <p:sp>
        <p:nvSpPr>
          <p:cNvPr id="229379" name="Rectangle 2"/>
          <p:cNvSpPr>
            <a:spLocks noGrp="1" noChangeArrowheads="1"/>
          </p:cNvSpPr>
          <p:nvPr>
            <p:ph type="title"/>
          </p:nvPr>
        </p:nvSpPr>
        <p:spPr>
          <a:xfrm>
            <a:off x="2706689" y="274638"/>
            <a:ext cx="7019925" cy="1143000"/>
          </a:xfrm>
        </p:spPr>
        <p:txBody>
          <a:bodyPr/>
          <a:lstStyle/>
          <a:p>
            <a:pPr eaLnBrk="1" hangingPunct="1"/>
            <a:r>
              <a:rPr lang="es-VE" altLang="es-VE" sz="2800"/>
              <a:t>COSTOS INDIRECTOS Y METODOS DE ASIGNACION</a:t>
            </a:r>
            <a:endParaRPr lang="es-ES" altLang="es-VE" sz="2800"/>
          </a:p>
        </p:txBody>
      </p:sp>
      <p:sp>
        <p:nvSpPr>
          <p:cNvPr id="290819" name="Text Box 3"/>
          <p:cNvSpPr txBox="1">
            <a:spLocks noChangeArrowheads="1"/>
          </p:cNvSpPr>
          <p:nvPr/>
        </p:nvSpPr>
        <p:spPr bwMode="auto">
          <a:xfrm>
            <a:off x="5105400" y="1447801"/>
            <a:ext cx="2362200" cy="519113"/>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2800" u="sng">
                <a:solidFill>
                  <a:schemeClr val="tx2"/>
                </a:solidFill>
                <a:effectLst>
                  <a:outerShdw blurRad="38100" dist="38100" dir="2700000" algn="tl">
                    <a:srgbClr val="C0C0C0"/>
                  </a:outerShdw>
                </a:effectLst>
                <a:latin typeface="Times New Roman" pitchFamily="18" charset="0"/>
                <a:cs typeface="Arial" charset="0"/>
              </a:rPr>
              <a:t>AGENDA</a:t>
            </a:r>
            <a:endParaRPr lang="es-ES" sz="2800" u="sng">
              <a:solidFill>
                <a:schemeClr val="tx2"/>
              </a:solidFill>
              <a:effectLst>
                <a:outerShdw blurRad="38100" dist="38100" dir="2700000" algn="tl">
                  <a:srgbClr val="C0C0C0"/>
                </a:outerShdw>
              </a:effectLst>
              <a:latin typeface="Times New Roman" pitchFamily="18" charset="0"/>
              <a:cs typeface="Arial" charset="0"/>
            </a:endParaRPr>
          </a:p>
        </p:txBody>
      </p:sp>
      <p:sp>
        <p:nvSpPr>
          <p:cNvPr id="229381" name="Text Box 4"/>
          <p:cNvSpPr txBox="1">
            <a:spLocks noChangeArrowheads="1"/>
          </p:cNvSpPr>
          <p:nvPr/>
        </p:nvSpPr>
        <p:spPr bwMode="auto">
          <a:xfrm>
            <a:off x="2362201" y="2362200"/>
            <a:ext cx="8054975"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rabicPeriod"/>
            </a:pPr>
            <a:r>
              <a:rPr lang="es-VE" altLang="es-VE" sz="2400">
                <a:latin typeface="Times New Roman" panose="02020603050405020304" pitchFamily="18" charset="0"/>
              </a:rPr>
              <a:t>Asignación de costos indirectos de un departamento de apoyo a divisiones operativas 				</a:t>
            </a:r>
          </a:p>
          <a:p>
            <a:pPr eaLnBrk="1" hangingPunct="1">
              <a:spcBef>
                <a:spcPct val="50000"/>
              </a:spcBef>
              <a:buFontTx/>
              <a:buAutoNum type="arabicPeriod"/>
            </a:pPr>
            <a:r>
              <a:rPr lang="es-VE" altLang="es-VE" sz="2400">
                <a:latin typeface="Times New Roman" panose="02020603050405020304" pitchFamily="18" charset="0"/>
              </a:rPr>
              <a:t>Asignación de costos de múltiples departamentos de apoyo.</a:t>
            </a:r>
          </a:p>
          <a:p>
            <a:pPr eaLnBrk="1" hangingPunct="1">
              <a:spcBef>
                <a:spcPct val="50000"/>
              </a:spcBef>
              <a:buFontTx/>
              <a:buAutoNum type="arabicPeriod"/>
            </a:pPr>
            <a:r>
              <a:rPr lang="es-VE" altLang="es-VE" sz="2400">
                <a:latin typeface="Times New Roman" panose="02020603050405020304" pitchFamily="18" charset="0"/>
              </a:rPr>
              <a:t>Asignación de costos comunes</a:t>
            </a:r>
          </a:p>
          <a:p>
            <a:pPr eaLnBrk="1" hangingPunct="1">
              <a:spcBef>
                <a:spcPct val="50000"/>
              </a:spcBef>
              <a:buFontTx/>
              <a:buAutoNum type="arabicPeriod"/>
            </a:pPr>
            <a:r>
              <a:rPr lang="es-VE" altLang="es-VE" sz="2400">
                <a:latin typeface="Times New Roman" panose="02020603050405020304" pitchFamily="18" charset="0"/>
              </a:rPr>
              <a:t>Depreciación.</a:t>
            </a:r>
          </a:p>
          <a:p>
            <a:pPr eaLnBrk="1" hangingPunct="1">
              <a:spcBef>
                <a:spcPct val="50000"/>
              </a:spcBef>
            </a:pPr>
            <a:r>
              <a:rPr lang="es-ES" altLang="es-VE" sz="2400">
                <a:latin typeface="Times New Roman" panose="02020603050405020304" pitchFamily="18" charset="0"/>
              </a:rPr>
              <a:t>5.   Métodos de depreciación</a:t>
            </a:r>
          </a:p>
        </p:txBody>
      </p:sp>
    </p:spTree>
    <p:extLst>
      <p:ext uri="{BB962C8B-B14F-4D97-AF65-F5344CB8AC3E}">
        <p14:creationId xmlns:p14="http://schemas.microsoft.com/office/powerpoint/2010/main" val="2898821581"/>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2FCDE7-5D6D-459B-A979-3A3A5B40D1EA}" type="slidenum">
              <a:rPr lang="es-ES" altLang="es-VE"/>
              <a:pPr eaLnBrk="1" hangingPunct="1"/>
              <a:t>224</a:t>
            </a:fld>
            <a:endParaRPr lang="es-ES" altLang="es-VE"/>
          </a:p>
        </p:txBody>
      </p:sp>
      <p:sp>
        <p:nvSpPr>
          <p:cNvPr id="230403" name="Rectangle 2"/>
          <p:cNvSpPr>
            <a:spLocks noGrp="1" noChangeArrowheads="1"/>
          </p:cNvSpPr>
          <p:nvPr>
            <p:ph type="title"/>
          </p:nvPr>
        </p:nvSpPr>
        <p:spPr>
          <a:xfrm>
            <a:off x="2209800" y="457200"/>
            <a:ext cx="7772400" cy="1219200"/>
          </a:xfrm>
        </p:spPr>
        <p:txBody>
          <a:bodyPr>
            <a:normAutofit fontScale="90000"/>
          </a:bodyPr>
          <a:lstStyle/>
          <a:p>
            <a:pPr eaLnBrk="1" hangingPunct="1"/>
            <a:r>
              <a:rPr lang="es-VE" altLang="es-VE" sz="2800"/>
              <a:t>1. ASIGNACION DE COSTOS INDIRECTOS DE UN DEPARTAMENTO DE APOYO A UNA DIVISIONES OPERATIVAS</a:t>
            </a:r>
            <a:endParaRPr lang="es-ES" altLang="es-VE" sz="2800"/>
          </a:p>
        </p:txBody>
      </p:sp>
      <p:sp>
        <p:nvSpPr>
          <p:cNvPr id="230404" name="Rectangle 3"/>
          <p:cNvSpPr>
            <a:spLocks noChangeArrowheads="1"/>
          </p:cNvSpPr>
          <p:nvPr/>
        </p:nvSpPr>
        <p:spPr bwMode="auto">
          <a:xfrm>
            <a:off x="2438400" y="2286000"/>
            <a:ext cx="7543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1.1 Métodos de tasa única y de tasa dual. </a:t>
            </a:r>
          </a:p>
          <a:p>
            <a:pPr eaLnBrk="1" hangingPunct="1">
              <a:spcBef>
                <a:spcPct val="50000"/>
              </a:spcBef>
            </a:pPr>
            <a:r>
              <a:rPr lang="es-VE" altLang="es-VE" sz="2400">
                <a:latin typeface="Times New Roman" panose="02020603050405020304" pitchFamily="18" charset="0"/>
              </a:rPr>
              <a:t>                                                                    </a:t>
            </a:r>
          </a:p>
          <a:p>
            <a:pPr eaLnBrk="1" hangingPunct="1">
              <a:spcBef>
                <a:spcPct val="50000"/>
              </a:spcBef>
            </a:pPr>
            <a:r>
              <a:rPr lang="es-VE" altLang="es-VE" sz="2400">
                <a:latin typeface="Times New Roman" panose="02020603050405020304" pitchFamily="18" charset="0"/>
              </a:rPr>
              <a:t>1.2 Tasas presupuestadas vs tasas reales.</a:t>
            </a:r>
          </a:p>
          <a:p>
            <a:pPr eaLnBrk="1" hangingPunct="1">
              <a:spcBef>
                <a:spcPct val="50000"/>
              </a:spcBef>
            </a:pPr>
            <a:r>
              <a:rPr lang="es-VE" altLang="es-VE" sz="2400">
                <a:latin typeface="Times New Roman" panose="02020603050405020304" pitchFamily="18" charset="0"/>
              </a:rPr>
              <a:t>                                                                    </a:t>
            </a:r>
          </a:p>
          <a:p>
            <a:pPr eaLnBrk="1" hangingPunct="1">
              <a:spcBef>
                <a:spcPct val="50000"/>
              </a:spcBef>
            </a:pPr>
            <a:r>
              <a:rPr lang="es-VE" altLang="es-VE" sz="2400">
                <a:latin typeface="Times New Roman" panose="02020603050405020304" pitchFamily="18" charset="0"/>
              </a:rPr>
              <a:t>1.3 Asignación de costos con base en el nivel de capacidad</a:t>
            </a:r>
            <a:r>
              <a:rPr lang="es-VE" altLang="es-VE" sz="2000">
                <a:latin typeface="Times New Roman" panose="02020603050405020304" pitchFamily="18" charset="0"/>
              </a:rPr>
              <a:t>.</a:t>
            </a:r>
          </a:p>
        </p:txBody>
      </p:sp>
    </p:spTree>
    <p:extLst>
      <p:ext uri="{BB962C8B-B14F-4D97-AF65-F5344CB8AC3E}">
        <p14:creationId xmlns:p14="http://schemas.microsoft.com/office/powerpoint/2010/main" val="16384793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4271F56-41F3-433D-BABC-767D68120A2E}" type="slidenum">
              <a:rPr lang="es-ES" altLang="es-VE"/>
              <a:pPr eaLnBrk="1" hangingPunct="1"/>
              <a:t>225</a:t>
            </a:fld>
            <a:endParaRPr lang="es-ES" altLang="es-VE"/>
          </a:p>
        </p:txBody>
      </p:sp>
      <p:sp>
        <p:nvSpPr>
          <p:cNvPr id="231427" name="Rectangle 2"/>
          <p:cNvSpPr>
            <a:spLocks noGrp="1" noChangeArrowheads="1"/>
          </p:cNvSpPr>
          <p:nvPr>
            <p:ph type="title"/>
          </p:nvPr>
        </p:nvSpPr>
        <p:spPr>
          <a:xfrm>
            <a:off x="3124200" y="533400"/>
            <a:ext cx="6096000" cy="1219200"/>
          </a:xfrm>
        </p:spPr>
        <p:txBody>
          <a:bodyPr/>
          <a:lstStyle/>
          <a:p>
            <a:pPr eaLnBrk="1" hangingPunct="1"/>
            <a:r>
              <a:rPr lang="es-VE" altLang="es-VE" sz="2800"/>
              <a:t>1.1 METODOS DE TASA UNICA Y TASA DUAL</a:t>
            </a:r>
            <a:endParaRPr lang="es-ES" altLang="es-VE" sz="2800"/>
          </a:p>
        </p:txBody>
      </p:sp>
      <p:sp>
        <p:nvSpPr>
          <p:cNvPr id="231428" name="Text Box 3"/>
          <p:cNvSpPr txBox="1">
            <a:spLocks noChangeArrowheads="1"/>
          </p:cNvSpPr>
          <p:nvPr/>
        </p:nvSpPr>
        <p:spPr bwMode="auto">
          <a:xfrm>
            <a:off x="2667000" y="2133600"/>
            <a:ext cx="69342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u="sng">
                <a:latin typeface="Times New Roman" panose="02020603050405020304" pitchFamily="18" charset="0"/>
              </a:rPr>
              <a:t>El método de asignación de costos indirectos por tasa única.</a:t>
            </a:r>
            <a:r>
              <a:rPr lang="es-VE" altLang="es-VE" sz="2400">
                <a:latin typeface="Times New Roman" panose="02020603050405020304" pitchFamily="18" charset="0"/>
              </a:rPr>
              <a:t> Asigna cada partida de costos a los objetos de costos utilizando la misma tasa por unidad de base de asignación, sin distinguir entre costos variables y costos fijos.</a:t>
            </a:r>
          </a:p>
          <a:p>
            <a:pPr eaLnBrk="1" hangingPunct="1">
              <a:spcBef>
                <a:spcPct val="50000"/>
              </a:spcBef>
            </a:pPr>
            <a:r>
              <a:rPr lang="es-VE" altLang="es-VE" sz="2400" u="sng">
                <a:latin typeface="Times New Roman" panose="02020603050405020304" pitchFamily="18" charset="0"/>
              </a:rPr>
              <a:t>El método de assignación de costos indirectos por tasa dual.</a:t>
            </a:r>
            <a:r>
              <a:rPr lang="es-VE" altLang="es-VE" sz="2400">
                <a:latin typeface="Times New Roman" panose="02020603050405020304" pitchFamily="18" charset="0"/>
              </a:rPr>
              <a:t> Clasifica los costos de cada partida en dos:  una partida de costos variables y una partida de costos fijos, utilizando una base de asignación de costos distinta para cada partida.</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105084099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38C096-FB77-4504-83F1-43F449082B9F}" type="slidenum">
              <a:rPr lang="es-ES" altLang="es-VE"/>
              <a:pPr eaLnBrk="1" hangingPunct="1"/>
              <a:t>226</a:t>
            </a:fld>
            <a:endParaRPr lang="es-ES" altLang="es-VE"/>
          </a:p>
        </p:txBody>
      </p:sp>
      <p:sp>
        <p:nvSpPr>
          <p:cNvPr id="293890" name="Rectangle 2"/>
          <p:cNvSpPr>
            <a:spLocks noChangeArrowheads="1"/>
          </p:cNvSpPr>
          <p:nvPr/>
        </p:nvSpPr>
        <p:spPr bwMode="auto">
          <a:xfrm>
            <a:off x="3276600" y="533400"/>
            <a:ext cx="6248400" cy="946150"/>
          </a:xfrm>
          <a:prstGeom prst="rect">
            <a:avLst/>
          </a:prstGeom>
          <a:noFill/>
          <a:ln w="12700" cap="sq">
            <a:noFill/>
            <a:miter lim="800000"/>
            <a:headEnd type="none" w="sm" len="sm"/>
            <a:tailEnd type="none" w="sm" len="sm"/>
          </a:ln>
          <a:effectLst/>
        </p:spPr>
        <p:txBody>
          <a:bodyPr>
            <a:spAutoFit/>
          </a:bodyP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1.1 METODOS DE TASA UNICA Y TASA DUAL</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32452" name="Text Box 3"/>
          <p:cNvSpPr txBox="1">
            <a:spLocks noChangeArrowheads="1"/>
          </p:cNvSpPr>
          <p:nvPr/>
        </p:nvSpPr>
        <p:spPr bwMode="auto">
          <a:xfrm>
            <a:off x="2590800" y="1752601"/>
            <a:ext cx="7543800"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Ejemplo: El departamento central de computadoras de una empresa tiene dos usuarios: la división de computadoras y la división de periféricos. La data correspondiente al presupuesto del año 2.002 es la siguiente.</a:t>
            </a:r>
          </a:p>
          <a:p>
            <a:pPr eaLnBrk="1" hangingPunct="1">
              <a:spcBef>
                <a:spcPct val="50000"/>
              </a:spcBef>
            </a:pPr>
            <a:r>
              <a:rPr lang="es-VE" altLang="es-VE" sz="2000">
                <a:latin typeface="Times New Roman" panose="02020603050405020304" pitchFamily="18" charset="0"/>
              </a:rPr>
              <a:t>Costos fijos de operación para el rango de                                        capacidad relevante (6.000 a 18.750 horas)                  $ 3.000.000 Capacidad Práctica				 18.750 horas  </a:t>
            </a:r>
            <a:r>
              <a:rPr lang="es-VE" altLang="es-VE" sz="2000" u="sng">
                <a:latin typeface="Times New Roman" panose="02020603050405020304" pitchFamily="18" charset="0"/>
              </a:rPr>
              <a:t>Uso presupuestado</a:t>
            </a:r>
            <a:r>
              <a:rPr lang="es-VE" altLang="es-VE" sz="2000">
                <a:latin typeface="Times New Roman" panose="02020603050405020304" pitchFamily="18" charset="0"/>
              </a:rPr>
              <a:t>:			                                         División de computadoras:			               8.000 horas              División de periféricos			               </a:t>
            </a:r>
            <a:r>
              <a:rPr lang="es-VE" altLang="es-VE" sz="2000" u="sng">
                <a:latin typeface="Times New Roman" panose="02020603050405020304" pitchFamily="18" charset="0"/>
              </a:rPr>
              <a:t>4.000 horas</a:t>
            </a:r>
            <a:r>
              <a:rPr lang="es-VE" altLang="es-VE" sz="2000">
                <a:latin typeface="Times New Roman" panose="02020603050405020304" pitchFamily="18" charset="0"/>
              </a:rPr>
              <a:t>                    Total					             12.000 horas</a:t>
            </a:r>
          </a:p>
          <a:p>
            <a:pPr eaLnBrk="1" hangingPunct="1">
              <a:spcBef>
                <a:spcPct val="50000"/>
              </a:spcBef>
            </a:pPr>
            <a:r>
              <a:rPr lang="es-VE" altLang="es-VE" sz="2000">
                <a:latin typeface="Times New Roman" panose="02020603050405020304" pitchFamily="18" charset="0"/>
              </a:rPr>
              <a:t>Costo variable presupuestado para el rango                                             de capacidad relevante:  		                          $ 200/hora usada</a:t>
            </a:r>
            <a:endParaRPr lang="es-ES" altLang="es-VE" sz="2000">
              <a:latin typeface="Times New Roman" panose="02020603050405020304" pitchFamily="18" charset="0"/>
            </a:endParaRPr>
          </a:p>
        </p:txBody>
      </p:sp>
    </p:spTree>
    <p:extLst>
      <p:ext uri="{BB962C8B-B14F-4D97-AF65-F5344CB8AC3E}">
        <p14:creationId xmlns:p14="http://schemas.microsoft.com/office/powerpoint/2010/main" val="16337909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3D2026F-B537-4116-BBEC-E895994EE5AE}" type="slidenum">
              <a:rPr lang="es-ES" altLang="es-VE"/>
              <a:pPr eaLnBrk="1" hangingPunct="1"/>
              <a:t>227</a:t>
            </a:fld>
            <a:endParaRPr lang="es-ES" altLang="es-VE"/>
          </a:p>
        </p:txBody>
      </p:sp>
      <p:sp>
        <p:nvSpPr>
          <p:cNvPr id="294914" name="Rectangle 2"/>
          <p:cNvSpPr>
            <a:spLocks noChangeArrowheads="1"/>
          </p:cNvSpPr>
          <p:nvPr/>
        </p:nvSpPr>
        <p:spPr bwMode="auto">
          <a:xfrm>
            <a:off x="3276600" y="533400"/>
            <a:ext cx="6248400" cy="946150"/>
          </a:xfrm>
          <a:prstGeom prst="rect">
            <a:avLst/>
          </a:prstGeom>
          <a:noFill/>
          <a:ln w="12700" cap="sq">
            <a:noFill/>
            <a:miter lim="800000"/>
            <a:headEnd type="none" w="sm" len="sm"/>
            <a:tailEnd type="none" w="sm" len="sm"/>
          </a:ln>
          <a:effectLst/>
        </p:spPr>
        <p:txBody>
          <a:bodyPr>
            <a:spAutoFit/>
          </a:bodyP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1.1 METODOS DE TASA UNICA Y TASA DUAL</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33476" name="Text Box 3"/>
          <p:cNvSpPr txBox="1">
            <a:spLocks noChangeArrowheads="1"/>
          </p:cNvSpPr>
          <p:nvPr/>
        </p:nvSpPr>
        <p:spPr bwMode="auto">
          <a:xfrm>
            <a:off x="2590800" y="1752601"/>
            <a:ext cx="7543800" cy="359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u="sng">
                <a:latin typeface="Times New Roman" panose="02020603050405020304" pitchFamily="18" charset="0"/>
              </a:rPr>
              <a:t>Método de Tasa Unica</a:t>
            </a:r>
            <a:r>
              <a:rPr lang="es-VE" altLang="es-VE" sz="2000">
                <a:latin typeface="Times New Roman" panose="02020603050405020304" pitchFamily="18" charset="0"/>
              </a:rPr>
              <a:t>:  					        Base: Uso presupuestado de servicios del departamento central de computadoras.</a:t>
            </a:r>
          </a:p>
          <a:p>
            <a:pPr eaLnBrk="1" hangingPunct="1">
              <a:spcBef>
                <a:spcPct val="50000"/>
              </a:spcBef>
            </a:pPr>
            <a:r>
              <a:rPr lang="es-VE" altLang="es-VE" sz="2000">
                <a:latin typeface="Times New Roman" panose="02020603050405020304" pitchFamily="18" charset="0"/>
              </a:rPr>
              <a:t>Uso Presupuestado:		                          12.000 horas</a:t>
            </a:r>
          </a:p>
          <a:p>
            <a:pPr eaLnBrk="1" hangingPunct="1">
              <a:spcBef>
                <a:spcPct val="50000"/>
              </a:spcBef>
            </a:pPr>
            <a:r>
              <a:rPr lang="es-VE" altLang="es-VE" sz="2000">
                <a:latin typeface="Times New Roman" panose="02020603050405020304" pitchFamily="18" charset="0"/>
              </a:rPr>
              <a:t>Costo Total Presupuestado:                                                                        ($ 3.000.000+ $ 200/hr x 12.000 hrs)                          $ 5.400.000</a:t>
            </a:r>
          </a:p>
          <a:p>
            <a:pPr eaLnBrk="1" hangingPunct="1">
              <a:spcBef>
                <a:spcPct val="50000"/>
              </a:spcBef>
            </a:pPr>
            <a:r>
              <a:rPr lang="es-VE" altLang="es-VE" sz="2000">
                <a:latin typeface="Times New Roman" panose="02020603050405020304" pitchFamily="18" charset="0"/>
              </a:rPr>
              <a:t>Tasa Unica: ( $ 5.400.000/12.000 hrs)		$ 450/hr.</a:t>
            </a:r>
          </a:p>
          <a:p>
            <a:pPr eaLnBrk="1" hangingPunct="1">
              <a:spcBef>
                <a:spcPct val="50000"/>
              </a:spcBef>
            </a:pPr>
            <a:r>
              <a:rPr lang="es-VE" altLang="es-VE" sz="2000">
                <a:latin typeface="Times New Roman" panose="02020603050405020304" pitchFamily="18" charset="0"/>
              </a:rPr>
              <a:t>Tasa de asignación a la división de computadoras:	$ 450/hr.</a:t>
            </a:r>
          </a:p>
          <a:p>
            <a:pPr eaLnBrk="1" hangingPunct="1">
              <a:spcBef>
                <a:spcPct val="50000"/>
              </a:spcBef>
            </a:pPr>
            <a:r>
              <a:rPr lang="es-VE" altLang="es-VE" sz="2000">
                <a:latin typeface="Times New Roman" panose="02020603050405020304" pitchFamily="18" charset="0"/>
              </a:rPr>
              <a:t>Tasa de asignación a la división de periféricos:	$ 450/hr.</a:t>
            </a:r>
          </a:p>
        </p:txBody>
      </p:sp>
    </p:spTree>
    <p:extLst>
      <p:ext uri="{BB962C8B-B14F-4D97-AF65-F5344CB8AC3E}">
        <p14:creationId xmlns:p14="http://schemas.microsoft.com/office/powerpoint/2010/main" val="2981876807"/>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12B786D-6F8A-4349-A8BC-C878FF5159AA}" type="slidenum">
              <a:rPr lang="es-ES" altLang="es-VE"/>
              <a:pPr eaLnBrk="1" hangingPunct="1"/>
              <a:t>228</a:t>
            </a:fld>
            <a:endParaRPr lang="es-ES" altLang="es-VE"/>
          </a:p>
        </p:txBody>
      </p:sp>
      <p:sp>
        <p:nvSpPr>
          <p:cNvPr id="295938" name="Rectangle 2"/>
          <p:cNvSpPr>
            <a:spLocks noChangeArrowheads="1"/>
          </p:cNvSpPr>
          <p:nvPr/>
        </p:nvSpPr>
        <p:spPr bwMode="auto">
          <a:xfrm>
            <a:off x="3276600" y="533400"/>
            <a:ext cx="6248400" cy="946150"/>
          </a:xfrm>
          <a:prstGeom prst="rect">
            <a:avLst/>
          </a:prstGeom>
          <a:noFill/>
          <a:ln w="12700" cap="sq">
            <a:noFill/>
            <a:miter lim="800000"/>
            <a:headEnd type="none" w="sm" len="sm"/>
            <a:tailEnd type="none" w="sm" len="sm"/>
          </a:ln>
          <a:effectLst/>
        </p:spPr>
        <p:txBody>
          <a:bodyPr>
            <a:spAutoFit/>
          </a:bodyP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1.1 METODOS DE TASA UNICA Y TASA DUAL</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34500" name="Text Box 3"/>
          <p:cNvSpPr txBox="1">
            <a:spLocks noChangeArrowheads="1"/>
          </p:cNvSpPr>
          <p:nvPr/>
        </p:nvSpPr>
        <p:spPr bwMode="auto">
          <a:xfrm>
            <a:off x="2590800" y="1447801"/>
            <a:ext cx="75438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u="sng">
                <a:latin typeface="Times New Roman" panose="02020603050405020304" pitchFamily="18" charset="0"/>
              </a:rPr>
              <a:t>Método de Tasa Dual</a:t>
            </a:r>
            <a:r>
              <a:rPr lang="es-VE" altLang="es-VE" sz="2000">
                <a:latin typeface="Times New Roman" panose="02020603050405020304" pitchFamily="18" charset="0"/>
              </a:rPr>
              <a:t>:  					        Base: Uso presupuestado de servicios del departamento central de computadoras.                                                                                       Uso Presupuestado:		                          12.000 horas         Costo Fijo Presupuestado:                                           $ 3.000.000         Tasa de Costo Fijo: ( $ 3.000.000/12.000 hrs)	$ 250/hr              Tasa de Costo Variable:				$ 200/hr</a:t>
            </a:r>
          </a:p>
          <a:p>
            <a:pPr eaLnBrk="1" hangingPunct="1">
              <a:spcBef>
                <a:spcPct val="50000"/>
              </a:spcBef>
            </a:pPr>
            <a:r>
              <a:rPr lang="es-VE" altLang="es-VE" sz="2000">
                <a:latin typeface="Times New Roman" panose="02020603050405020304" pitchFamily="18" charset="0"/>
              </a:rPr>
              <a:t>                           </a:t>
            </a:r>
            <a:r>
              <a:rPr lang="es-VE" altLang="es-VE" sz="2000" u="sng">
                <a:latin typeface="Times New Roman" panose="02020603050405020304" pitchFamily="18" charset="0"/>
              </a:rPr>
              <a:t>División de Computadoras</a:t>
            </a:r>
            <a:r>
              <a:rPr lang="es-VE" altLang="es-VE" sz="2000">
                <a:latin typeface="Times New Roman" panose="02020603050405020304" pitchFamily="18" charset="0"/>
              </a:rPr>
              <a:t>  	                                   Costo Fijo           $ 250/hr x 8.000 hrs = $ 2.000.000		      Costo Variable    $ 200/hr x 8.000 hrs = </a:t>
            </a:r>
            <a:r>
              <a:rPr lang="es-VE" altLang="es-VE" sz="2000" u="sng">
                <a:latin typeface="Times New Roman" panose="02020603050405020304" pitchFamily="18" charset="0"/>
              </a:rPr>
              <a:t>$ 1.600.000</a:t>
            </a:r>
            <a:r>
              <a:rPr lang="es-VE" altLang="es-VE" sz="2000">
                <a:latin typeface="Times New Roman" panose="02020603050405020304" pitchFamily="18" charset="0"/>
              </a:rPr>
              <a:t>                            Total				       $ 3.600.000 </a:t>
            </a:r>
          </a:p>
          <a:p>
            <a:pPr eaLnBrk="1" hangingPunct="1">
              <a:spcBef>
                <a:spcPct val="50000"/>
              </a:spcBef>
            </a:pPr>
            <a:r>
              <a:rPr lang="es-VE" altLang="es-VE" sz="2000">
                <a:latin typeface="Times New Roman" panose="02020603050405020304" pitchFamily="18" charset="0"/>
              </a:rPr>
              <a:t>		</a:t>
            </a:r>
            <a:r>
              <a:rPr lang="es-VE" altLang="es-VE" sz="2000" u="sng">
                <a:latin typeface="Times New Roman" panose="02020603050405020304" pitchFamily="18" charset="0"/>
              </a:rPr>
              <a:t>División de Periféricos	</a:t>
            </a:r>
            <a:r>
              <a:rPr lang="es-VE" altLang="es-VE" sz="2000">
                <a:latin typeface="Times New Roman" panose="02020603050405020304" pitchFamily="18" charset="0"/>
              </a:rPr>
              <a:t>                                     Costo Fijo	$ 250/hr x 4.000 hrs = $ 1.000.000                          Costo Variable	$ 200/hr x 4.000 hra = </a:t>
            </a:r>
            <a:r>
              <a:rPr lang="es-VE" altLang="es-VE" sz="2000" u="sng">
                <a:latin typeface="Times New Roman" panose="02020603050405020304" pitchFamily="18" charset="0"/>
              </a:rPr>
              <a:t>$    800.000</a:t>
            </a:r>
            <a:r>
              <a:rPr lang="es-VE" altLang="es-VE" sz="2000">
                <a:latin typeface="Times New Roman" panose="02020603050405020304" pitchFamily="18" charset="0"/>
              </a:rPr>
              <a:t>                          Total                                                         $ 1.800.000       </a:t>
            </a:r>
            <a:r>
              <a:rPr lang="es-VE" altLang="es-VE" sz="2000" u="sng">
                <a:latin typeface="Times New Roman" panose="02020603050405020304" pitchFamily="18" charset="0"/>
              </a:rPr>
              <a:t>                         </a:t>
            </a:r>
          </a:p>
        </p:txBody>
      </p:sp>
    </p:spTree>
    <p:extLst>
      <p:ext uri="{BB962C8B-B14F-4D97-AF65-F5344CB8AC3E}">
        <p14:creationId xmlns:p14="http://schemas.microsoft.com/office/powerpoint/2010/main" val="609094225"/>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327BD4-E443-4915-AFAB-B9BBC5BA3731}" type="slidenum">
              <a:rPr lang="es-ES" altLang="es-VE"/>
              <a:pPr eaLnBrk="1" hangingPunct="1"/>
              <a:t>229</a:t>
            </a:fld>
            <a:endParaRPr lang="es-ES" altLang="es-VE"/>
          </a:p>
        </p:txBody>
      </p:sp>
      <p:sp>
        <p:nvSpPr>
          <p:cNvPr id="296962" name="Rectangle 2"/>
          <p:cNvSpPr>
            <a:spLocks noChangeArrowheads="1"/>
          </p:cNvSpPr>
          <p:nvPr/>
        </p:nvSpPr>
        <p:spPr bwMode="auto">
          <a:xfrm>
            <a:off x="3276600" y="533400"/>
            <a:ext cx="6248400" cy="946150"/>
          </a:xfrm>
          <a:prstGeom prst="rect">
            <a:avLst/>
          </a:prstGeom>
          <a:noFill/>
          <a:ln w="12700" cap="sq">
            <a:noFill/>
            <a:miter lim="800000"/>
            <a:headEnd type="none" w="sm" len="sm"/>
            <a:tailEnd type="none" w="sm" len="sm"/>
          </a:ln>
          <a:effectLst/>
        </p:spPr>
        <p:txBody>
          <a:bodyPr>
            <a:spAutoFit/>
          </a:bodyP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1.1 METODOS DE TASA UNICA Y TASA DUAL</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35524" name="Text Box 3"/>
          <p:cNvSpPr txBox="1">
            <a:spLocks noChangeArrowheads="1"/>
          </p:cNvSpPr>
          <p:nvPr/>
        </p:nvSpPr>
        <p:spPr bwMode="auto">
          <a:xfrm>
            <a:off x="2590800" y="1447801"/>
            <a:ext cx="7543800" cy="542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u="sng">
                <a:latin typeface="Times New Roman" panose="02020603050405020304" pitchFamily="18" charset="0"/>
              </a:rPr>
              <a:t>Uso Real </a:t>
            </a:r>
            <a:r>
              <a:rPr lang="es-VE" altLang="es-VE" sz="2000">
                <a:latin typeface="Times New Roman" panose="02020603050405020304" pitchFamily="18" charset="0"/>
              </a:rPr>
              <a:t>                                                                                        División de computadoras:			               9.000 horas              División de periféricos			               </a:t>
            </a:r>
            <a:r>
              <a:rPr lang="es-VE" altLang="es-VE" sz="2000" u="sng">
                <a:latin typeface="Times New Roman" panose="02020603050405020304" pitchFamily="18" charset="0"/>
              </a:rPr>
              <a:t>3.000 horas</a:t>
            </a:r>
            <a:r>
              <a:rPr lang="es-VE" altLang="es-VE" sz="2000">
                <a:latin typeface="Times New Roman" panose="02020603050405020304" pitchFamily="18" charset="0"/>
              </a:rPr>
              <a:t>                    Total					             12.000 horas</a:t>
            </a:r>
          </a:p>
          <a:p>
            <a:pPr eaLnBrk="1" hangingPunct="1">
              <a:spcBef>
                <a:spcPct val="50000"/>
              </a:spcBef>
            </a:pPr>
            <a:r>
              <a:rPr lang="es-VE" altLang="es-VE" sz="2000" u="sng">
                <a:latin typeface="Times New Roman" panose="02020603050405020304" pitchFamily="18" charset="0"/>
              </a:rPr>
              <a:t>Costos Asignados	</a:t>
            </a:r>
            <a:r>
              <a:rPr lang="es-VE" altLang="es-VE" sz="2000">
                <a:latin typeface="Times New Roman" panose="02020603050405020304" pitchFamily="18" charset="0"/>
              </a:rPr>
              <a:t>					       </a:t>
            </a:r>
            <a:r>
              <a:rPr lang="es-VE" altLang="es-VE" sz="2000" u="sng">
                <a:latin typeface="Times New Roman" panose="02020603050405020304" pitchFamily="18" charset="0"/>
              </a:rPr>
              <a:t>Método de Tasa Unica</a:t>
            </a:r>
            <a:r>
              <a:rPr lang="es-VE" altLang="es-VE" sz="2000">
                <a:latin typeface="Times New Roman" panose="02020603050405020304" pitchFamily="18" charset="0"/>
              </a:rPr>
              <a:t>					   División de Computadoras: (9.000 hrs x $ 450/hr)     $ 4.050.000      División de Periféricos:       (3.000 hrs x $ 450/hr)     </a:t>
            </a:r>
            <a:r>
              <a:rPr lang="es-VE" altLang="es-VE" sz="2000" u="sng">
                <a:latin typeface="Times New Roman" panose="02020603050405020304" pitchFamily="18" charset="0"/>
              </a:rPr>
              <a:t>$ 1.350.000</a:t>
            </a:r>
            <a:r>
              <a:rPr lang="es-VE" altLang="es-VE" sz="2000">
                <a:latin typeface="Times New Roman" panose="02020603050405020304" pitchFamily="18" charset="0"/>
              </a:rPr>
              <a:t>     Total				                            $ 5.400.000</a:t>
            </a:r>
            <a:endParaRPr lang="es-VE" altLang="es-VE" sz="2000" u="sng">
              <a:latin typeface="Times New Roman" panose="02020603050405020304" pitchFamily="18" charset="0"/>
            </a:endParaRPr>
          </a:p>
          <a:p>
            <a:pPr eaLnBrk="1" hangingPunct="1">
              <a:spcBef>
                <a:spcPct val="50000"/>
              </a:spcBef>
            </a:pPr>
            <a:r>
              <a:rPr lang="es-VE" altLang="es-VE" sz="2000" u="sng">
                <a:latin typeface="Times New Roman" panose="02020603050405020304" pitchFamily="18" charset="0"/>
              </a:rPr>
              <a:t>Método de Tasa Dual</a:t>
            </a:r>
            <a:r>
              <a:rPr lang="es-VE" altLang="es-VE" sz="2000">
                <a:latin typeface="Times New Roman" panose="02020603050405020304" pitchFamily="18" charset="0"/>
              </a:rPr>
              <a:t>:                                                                    División de Computadoras:                                                                     ($ 2.000.000 + 9.000 hrs x $ 200/hr)		$ 3.800.000 División de Periféricos:       				            ($ 1.000.000 + 3.000 hrs x $ 200/hr)	 	</a:t>
            </a:r>
            <a:r>
              <a:rPr lang="es-VE" altLang="es-VE" sz="2000" u="sng">
                <a:latin typeface="Times New Roman" panose="02020603050405020304" pitchFamily="18" charset="0"/>
              </a:rPr>
              <a:t>$ 1.600.000</a:t>
            </a:r>
            <a:r>
              <a:rPr lang="es-VE" altLang="es-VE" sz="2000">
                <a:latin typeface="Times New Roman" panose="02020603050405020304" pitchFamily="18" charset="0"/>
              </a:rPr>
              <a:t>   Total					              $ 5.400.000</a:t>
            </a:r>
            <a:endParaRPr lang="es-VE" altLang="es-VE" sz="2000" u="sng">
              <a:latin typeface="Times New Roman" panose="02020603050405020304" pitchFamily="18" charset="0"/>
            </a:endParaRPr>
          </a:p>
          <a:p>
            <a:pPr eaLnBrk="1" hangingPunct="1">
              <a:spcBef>
                <a:spcPct val="50000"/>
              </a:spcBef>
            </a:pPr>
            <a:r>
              <a:rPr lang="es-VE" altLang="es-VE" sz="2000">
                <a:latin typeface="Times New Roman" panose="02020603050405020304" pitchFamily="18" charset="0"/>
              </a:rPr>
              <a:t>					</a:t>
            </a:r>
          </a:p>
        </p:txBody>
      </p:sp>
    </p:spTree>
    <p:extLst>
      <p:ext uri="{BB962C8B-B14F-4D97-AF65-F5344CB8AC3E}">
        <p14:creationId xmlns:p14="http://schemas.microsoft.com/office/powerpoint/2010/main" val="2438585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1AFAFA-5308-4989-947D-D8B80F0D53D7}" type="slidenum">
              <a:rPr lang="es-ES" altLang="es-VE"/>
              <a:pPr eaLnBrk="1" hangingPunct="1"/>
              <a:t>23</a:t>
            </a:fld>
            <a:endParaRPr lang="es-ES" altLang="es-VE"/>
          </a:p>
        </p:txBody>
      </p:sp>
      <p:sp>
        <p:nvSpPr>
          <p:cNvPr id="33795" name="Rectangle 2"/>
          <p:cNvSpPr>
            <a:spLocks noGrp="1" noChangeArrowheads="1"/>
          </p:cNvSpPr>
          <p:nvPr>
            <p:ph type="title"/>
          </p:nvPr>
        </p:nvSpPr>
        <p:spPr/>
        <p:txBody>
          <a:bodyPr/>
          <a:lstStyle/>
          <a:p>
            <a:pPr eaLnBrk="1" hangingPunct="1"/>
            <a:r>
              <a:rPr lang="es-VE" altLang="es-VE" sz="3600"/>
              <a:t>3. TEORIA Y PRACTICA DEL CARGO Y EL ABONO</a:t>
            </a:r>
            <a:endParaRPr lang="es-ES" altLang="es-VE" sz="3600"/>
          </a:p>
        </p:txBody>
      </p:sp>
      <p:sp>
        <p:nvSpPr>
          <p:cNvPr id="33796" name="Text Box 3"/>
          <p:cNvSpPr txBox="1">
            <a:spLocks noChangeArrowheads="1"/>
          </p:cNvSpPr>
          <p:nvPr/>
        </p:nvSpPr>
        <p:spPr bwMode="auto">
          <a:xfrm>
            <a:off x="2133601" y="1905000"/>
            <a:ext cx="7923213"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Concepto de Cuenta                                                 </a:t>
            </a:r>
            <a:r>
              <a:rPr lang="es-VE" altLang="es-VE" sz="2400">
                <a:latin typeface="Times New Roman" panose="02020603050405020304" pitchFamily="18" charset="0"/>
              </a:rPr>
              <a:t>                   </a:t>
            </a:r>
            <a:r>
              <a:rPr lang="es-VE" altLang="es-VE" sz="2000">
                <a:latin typeface="Times New Roman" panose="02020603050405020304" pitchFamily="18" charset="0"/>
              </a:rPr>
              <a:t>Es el instrumento que se utiliza para acumular adiciones y substracciones relacionadas con un activo, pasivo, patrimonio, ingreso, gasto y otros, bajo un título o encabezamiento adecuado.  </a:t>
            </a:r>
          </a:p>
          <a:p>
            <a:pPr eaLnBrk="1" hangingPunct="1">
              <a:spcBef>
                <a:spcPct val="50000"/>
              </a:spcBef>
            </a:pPr>
            <a:r>
              <a:rPr lang="es-VE" altLang="es-VE" sz="2400" b="1" u="sng">
                <a:latin typeface="Times New Roman" panose="02020603050405020304" pitchFamily="18" charset="0"/>
              </a:rPr>
              <a:t>Terminología</a:t>
            </a:r>
            <a:r>
              <a:rPr lang="es-VE" altLang="es-VE" sz="2400">
                <a:latin typeface="Times New Roman" panose="02020603050405020304" pitchFamily="18" charset="0"/>
              </a:rPr>
              <a:t>                        </a:t>
            </a:r>
          </a:p>
          <a:p>
            <a:pPr eaLnBrk="1" hangingPunct="1">
              <a:spcBef>
                <a:spcPct val="50000"/>
              </a:spcBef>
              <a:buFontTx/>
              <a:buChar char="•"/>
            </a:pPr>
            <a:r>
              <a:rPr lang="es-VE" altLang="es-VE" sz="2000">
                <a:latin typeface="Times New Roman" panose="02020603050405020304" pitchFamily="18" charset="0"/>
              </a:rPr>
              <a:t>Nombre o encabezamiento.</a:t>
            </a:r>
          </a:p>
          <a:p>
            <a:pPr eaLnBrk="1" hangingPunct="1">
              <a:spcBef>
                <a:spcPct val="50000"/>
              </a:spcBef>
              <a:buFontTx/>
              <a:buChar char="•"/>
            </a:pPr>
            <a:r>
              <a:rPr lang="es-VE" altLang="es-VE" sz="2000">
                <a:latin typeface="Times New Roman" panose="02020603050405020304" pitchFamily="18" charset="0"/>
              </a:rPr>
              <a:t> Parte Izquierda (Cargar/Debitar).</a:t>
            </a:r>
          </a:p>
          <a:p>
            <a:pPr eaLnBrk="1" hangingPunct="1">
              <a:spcBef>
                <a:spcPct val="50000"/>
              </a:spcBef>
              <a:buFontTx/>
              <a:buChar char="•"/>
            </a:pPr>
            <a:r>
              <a:rPr lang="es-VE" altLang="es-VE" sz="2000">
                <a:latin typeface="Times New Roman" panose="02020603050405020304" pitchFamily="18" charset="0"/>
              </a:rPr>
              <a:t> Parte Derecha (Abonar/Acreditar)</a:t>
            </a:r>
          </a:p>
          <a:p>
            <a:pPr eaLnBrk="1" hangingPunct="1">
              <a:spcBef>
                <a:spcPct val="50000"/>
              </a:spcBef>
              <a:buFontTx/>
              <a:buChar char="•"/>
            </a:pPr>
            <a:r>
              <a:rPr lang="es-VE" altLang="es-VE" sz="2000">
                <a:latin typeface="Times New Roman" panose="02020603050405020304" pitchFamily="18" charset="0"/>
              </a:rPr>
              <a:t> Saldo (La diferencia entre cargos y abonos: deudor o acreedor). </a:t>
            </a:r>
            <a:endParaRPr lang="es-ES" altLang="es-VE" sz="2000">
              <a:latin typeface="Times New Roman" panose="02020603050405020304" pitchFamily="18" charset="0"/>
            </a:endParaRPr>
          </a:p>
        </p:txBody>
      </p:sp>
    </p:spTree>
    <p:extLst>
      <p:ext uri="{BB962C8B-B14F-4D97-AF65-F5344CB8AC3E}">
        <p14:creationId xmlns:p14="http://schemas.microsoft.com/office/powerpoint/2010/main" val="3520653843"/>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AD10398-EEF2-4632-B216-FC791E1CBBA2}" type="slidenum">
              <a:rPr lang="es-ES" altLang="es-VE"/>
              <a:pPr eaLnBrk="1" hangingPunct="1"/>
              <a:t>230</a:t>
            </a:fld>
            <a:endParaRPr lang="es-ES" altLang="es-VE"/>
          </a:p>
        </p:txBody>
      </p:sp>
      <p:sp>
        <p:nvSpPr>
          <p:cNvPr id="297986" name="Rectangle 2"/>
          <p:cNvSpPr>
            <a:spLocks noChangeArrowheads="1"/>
          </p:cNvSpPr>
          <p:nvPr/>
        </p:nvSpPr>
        <p:spPr bwMode="auto">
          <a:xfrm>
            <a:off x="3276600" y="517525"/>
            <a:ext cx="6248400" cy="946150"/>
          </a:xfrm>
          <a:prstGeom prst="rect">
            <a:avLst/>
          </a:prstGeom>
          <a:noFill/>
          <a:ln w="12700" cap="sq">
            <a:noFill/>
            <a:miter lim="800000"/>
            <a:headEnd type="none" w="sm" len="sm"/>
            <a:tailEnd type="none" w="sm" len="sm"/>
          </a:ln>
          <a:effectLst/>
        </p:spPr>
        <p:txBody>
          <a:bodyPr>
            <a:spAutoFit/>
          </a:bodyP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1.1 METODOS DE TASA UNICA Y TASA DUAL</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36548" name="Text Box 3"/>
          <p:cNvSpPr txBox="1">
            <a:spLocks noChangeArrowheads="1"/>
          </p:cNvSpPr>
          <p:nvPr/>
        </p:nvSpPr>
        <p:spPr bwMode="auto">
          <a:xfrm>
            <a:off x="2590800" y="1295401"/>
            <a:ext cx="7543800" cy="588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u="sng">
                <a:latin typeface="Times New Roman" panose="02020603050405020304" pitchFamily="18" charset="0"/>
              </a:rPr>
              <a:t>Método Alternativo (Asignar costos fijos entre capacidad total)                                                       </a:t>
            </a:r>
            <a:r>
              <a:rPr lang="es-VE" altLang="es-VE" sz="2000">
                <a:latin typeface="Times New Roman" panose="02020603050405020304" pitchFamily="18" charset="0"/>
              </a:rPr>
              <a:t>                                                                                        Tasa de Costos Fijos: $ 3.000.000/18.750 hrs.             $ 160/hr.              Tasa de Costos Variables			              </a:t>
            </a:r>
            <a:r>
              <a:rPr lang="es-VE" altLang="es-VE" sz="2000" u="sng">
                <a:latin typeface="Times New Roman" panose="02020603050405020304" pitchFamily="18" charset="0"/>
              </a:rPr>
              <a:t>$  200/hr</a:t>
            </a:r>
            <a:r>
              <a:rPr lang="es-VE" altLang="es-VE" sz="2000">
                <a:latin typeface="Times New Roman" panose="02020603050405020304" pitchFamily="18" charset="0"/>
              </a:rPr>
              <a:t>             Tasa Total                                                                      $ 360/hr         </a:t>
            </a:r>
            <a:r>
              <a:rPr lang="es-VE" altLang="es-VE" sz="2000" u="sng">
                <a:latin typeface="Times New Roman" panose="02020603050405020304" pitchFamily="18" charset="0"/>
              </a:rPr>
              <a:t>Costos Asignados	</a:t>
            </a:r>
            <a:r>
              <a:rPr lang="es-VE" altLang="es-VE" sz="2000">
                <a:latin typeface="Times New Roman" panose="02020603050405020304" pitchFamily="18" charset="0"/>
              </a:rPr>
              <a:t>					       </a:t>
            </a:r>
            <a:r>
              <a:rPr lang="es-VE" altLang="es-VE" sz="2000" u="sng">
                <a:latin typeface="Times New Roman" panose="02020603050405020304" pitchFamily="18" charset="0"/>
              </a:rPr>
              <a:t>Método de Tasa Unica</a:t>
            </a:r>
            <a:r>
              <a:rPr lang="es-VE" altLang="es-VE" sz="2000">
                <a:latin typeface="Times New Roman" panose="02020603050405020304" pitchFamily="18" charset="0"/>
              </a:rPr>
              <a:t>					   División de Computadoras: (9.000 hrs x $ 360/hr)     $ 3.240.000      División de Periféricos:       (3.000 hrs x $ 360/hr)     $ 1.080.000</a:t>
            </a:r>
            <a:r>
              <a:rPr lang="es-VE" altLang="es-VE" sz="2000" u="sng">
                <a:latin typeface="Times New Roman" panose="02020603050405020304" pitchFamily="18" charset="0"/>
              </a:rPr>
              <a:t>   </a:t>
            </a:r>
            <a:r>
              <a:rPr lang="es-VE" altLang="es-VE" sz="2000">
                <a:latin typeface="Times New Roman" panose="02020603050405020304" pitchFamily="18" charset="0"/>
              </a:rPr>
              <a:t>Costo Fijo No Asignado:     (6.750 hrs x $ 160/hr)     </a:t>
            </a:r>
            <a:r>
              <a:rPr lang="es-VE" altLang="es-VE" sz="2000" u="sng">
                <a:latin typeface="Times New Roman" panose="02020603050405020304" pitchFamily="18" charset="0"/>
              </a:rPr>
              <a:t>$ 1.080.000</a:t>
            </a:r>
            <a:r>
              <a:rPr lang="es-VE" altLang="es-VE" sz="2000">
                <a:latin typeface="Times New Roman" panose="02020603050405020304" pitchFamily="18" charset="0"/>
              </a:rPr>
              <a:t>    Total				                            $ 5.400.000</a:t>
            </a:r>
            <a:endParaRPr lang="es-VE" altLang="es-VE" sz="2000" u="sng">
              <a:latin typeface="Times New Roman" panose="02020603050405020304" pitchFamily="18" charset="0"/>
            </a:endParaRPr>
          </a:p>
          <a:p>
            <a:pPr eaLnBrk="1" hangingPunct="1">
              <a:spcBef>
                <a:spcPct val="50000"/>
              </a:spcBef>
            </a:pPr>
            <a:r>
              <a:rPr lang="es-VE" altLang="es-VE" sz="2000" u="sng">
                <a:latin typeface="Times New Roman" panose="02020603050405020304" pitchFamily="18" charset="0"/>
              </a:rPr>
              <a:t>Método de Tasa Dual</a:t>
            </a:r>
            <a:r>
              <a:rPr lang="es-VE" altLang="es-VE" sz="2000">
                <a:latin typeface="Times New Roman" panose="02020603050405020304" pitchFamily="18" charset="0"/>
              </a:rPr>
              <a:t>:                                                                    División de Computadoras:                                                                     (8.000 hrs x $ 160/hr + 9.000 hrs x $ 200/hr)              $ 3.080.000             División de Periféricos:       				            (4.000 hrs x $ 160/hr + 3.000 hrs x $ 200/hr)	 	$ 1.240.000           Costo Fijo No Asignado:      (6.750 hrs x $ 160/hr)     </a:t>
            </a:r>
            <a:r>
              <a:rPr lang="es-VE" altLang="es-VE" sz="2000" u="sng">
                <a:latin typeface="Times New Roman" panose="02020603050405020304" pitchFamily="18" charset="0"/>
              </a:rPr>
              <a:t>$ 1.080.000</a:t>
            </a:r>
            <a:r>
              <a:rPr lang="es-VE" altLang="es-VE" sz="2000">
                <a:latin typeface="Times New Roman" panose="02020603050405020304" pitchFamily="18" charset="0"/>
              </a:rPr>
              <a:t>   Total					              $ 5.400.000</a:t>
            </a:r>
            <a:endParaRPr lang="es-VE" altLang="es-VE" sz="2000" u="sng">
              <a:latin typeface="Times New Roman" panose="02020603050405020304" pitchFamily="18" charset="0"/>
            </a:endParaRPr>
          </a:p>
          <a:p>
            <a:pPr eaLnBrk="1" hangingPunct="1">
              <a:spcBef>
                <a:spcPct val="50000"/>
              </a:spcBef>
            </a:pPr>
            <a:r>
              <a:rPr lang="es-VE" altLang="es-VE" sz="2000">
                <a:latin typeface="Times New Roman" panose="02020603050405020304" pitchFamily="18" charset="0"/>
              </a:rPr>
              <a:t>					</a:t>
            </a:r>
          </a:p>
        </p:txBody>
      </p:sp>
    </p:spTree>
    <p:extLst>
      <p:ext uri="{BB962C8B-B14F-4D97-AF65-F5344CB8AC3E}">
        <p14:creationId xmlns:p14="http://schemas.microsoft.com/office/powerpoint/2010/main" val="99009065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8B80FE0-855C-4690-ADA1-F8CFE68C734F}" type="slidenum">
              <a:rPr lang="es-ES" altLang="es-VE"/>
              <a:pPr eaLnBrk="1" hangingPunct="1"/>
              <a:t>231</a:t>
            </a:fld>
            <a:endParaRPr lang="es-ES" altLang="es-VE"/>
          </a:p>
        </p:txBody>
      </p:sp>
      <p:sp>
        <p:nvSpPr>
          <p:cNvPr id="237571" name="Rectangle 2"/>
          <p:cNvSpPr>
            <a:spLocks noGrp="1" noChangeArrowheads="1"/>
          </p:cNvSpPr>
          <p:nvPr>
            <p:ph type="title"/>
          </p:nvPr>
        </p:nvSpPr>
        <p:spPr>
          <a:xfrm>
            <a:off x="2627313" y="274638"/>
            <a:ext cx="6858000" cy="1143000"/>
          </a:xfrm>
        </p:spPr>
        <p:txBody>
          <a:bodyPr/>
          <a:lstStyle/>
          <a:p>
            <a:pPr eaLnBrk="1" hangingPunct="1"/>
            <a:r>
              <a:rPr lang="es-VE" altLang="es-VE" sz="2800"/>
              <a:t>1.2 TASAS PRESUPUESTADAS VS TASAS REALES</a:t>
            </a:r>
            <a:endParaRPr lang="es-ES" altLang="es-VE" sz="2800"/>
          </a:p>
        </p:txBody>
      </p:sp>
      <p:sp>
        <p:nvSpPr>
          <p:cNvPr id="237572" name="Rectangle 3"/>
          <p:cNvSpPr>
            <a:spLocks noGrp="1" noChangeArrowheads="1"/>
          </p:cNvSpPr>
          <p:nvPr>
            <p:ph type="body" sz="half" idx="1"/>
          </p:nvPr>
        </p:nvSpPr>
        <p:spPr>
          <a:xfrm>
            <a:off x="1981200" y="1600201"/>
            <a:ext cx="4033838" cy="4525963"/>
          </a:xfrm>
        </p:spPr>
        <p:txBody>
          <a:bodyPr>
            <a:normAutofit lnSpcReduction="10000"/>
          </a:bodyPr>
          <a:lstStyle/>
          <a:p>
            <a:pPr eaLnBrk="1" hangingPunct="1">
              <a:lnSpc>
                <a:spcPct val="90000"/>
              </a:lnSpc>
              <a:buFontTx/>
              <a:buNone/>
            </a:pPr>
            <a:r>
              <a:rPr lang="es-VE" altLang="es-VE" sz="2000" u="sng"/>
              <a:t>Tasas Presupuestadas</a:t>
            </a:r>
          </a:p>
          <a:p>
            <a:pPr eaLnBrk="1" hangingPunct="1">
              <a:lnSpc>
                <a:spcPct val="90000"/>
              </a:lnSpc>
            </a:pPr>
            <a:r>
              <a:rPr lang="es-VE" altLang="es-VE" sz="2000"/>
              <a:t>Reduce la incertidumbre de las tasas entre los usuarios del servicio. </a:t>
            </a:r>
          </a:p>
          <a:p>
            <a:pPr eaLnBrk="1" hangingPunct="1">
              <a:lnSpc>
                <a:spcPct val="90000"/>
              </a:lnSpc>
            </a:pPr>
            <a:r>
              <a:rPr lang="es-VE" altLang="es-VE" sz="2000"/>
              <a:t>Facilita la toma de decisión  de los usuarios del servicio.</a:t>
            </a:r>
          </a:p>
          <a:p>
            <a:pPr eaLnBrk="1" hangingPunct="1">
              <a:lnSpc>
                <a:spcPct val="90000"/>
              </a:lnSpc>
            </a:pPr>
            <a:r>
              <a:rPr lang="es-VE" altLang="es-VE" sz="2000"/>
              <a:t>Motiva a los gerentes de los departamentos de servicio a mejorar su eficiencia. </a:t>
            </a:r>
          </a:p>
          <a:p>
            <a:pPr eaLnBrk="1" hangingPunct="1">
              <a:lnSpc>
                <a:spcPct val="90000"/>
              </a:lnSpc>
            </a:pPr>
            <a:r>
              <a:rPr lang="es-VE" altLang="es-VE" sz="2000"/>
              <a:t>Puede generar una visión negativa entre los gerentes de los departamentos de servicio debido a variaciones desfavorables sde costos (precios) fuera de su control. </a:t>
            </a:r>
            <a:endParaRPr lang="es-ES" altLang="es-VE" sz="2000" u="sng"/>
          </a:p>
        </p:txBody>
      </p:sp>
      <p:sp>
        <p:nvSpPr>
          <p:cNvPr id="237573" name="Rectangle 4"/>
          <p:cNvSpPr>
            <a:spLocks noGrp="1" noChangeArrowheads="1"/>
          </p:cNvSpPr>
          <p:nvPr>
            <p:ph type="body" sz="half" idx="2"/>
          </p:nvPr>
        </p:nvSpPr>
        <p:spPr>
          <a:xfrm>
            <a:off x="6176964" y="1600201"/>
            <a:ext cx="4033837" cy="4525963"/>
          </a:xfrm>
        </p:spPr>
        <p:txBody>
          <a:bodyPr/>
          <a:lstStyle/>
          <a:p>
            <a:pPr eaLnBrk="1" hangingPunct="1">
              <a:buFontTx/>
              <a:buNone/>
            </a:pPr>
            <a:r>
              <a:rPr lang="es-VE" altLang="es-VE" sz="2000" u="sng"/>
              <a:t>Tasas Reales </a:t>
            </a:r>
          </a:p>
          <a:p>
            <a:pPr eaLnBrk="1" hangingPunct="1"/>
            <a:r>
              <a:rPr lang="es-VE" altLang="es-VE" sz="2000"/>
              <a:t>Genera mucha incertidumbre sobre las tasas ciertas entre los usuarios del servicio.</a:t>
            </a:r>
          </a:p>
          <a:p>
            <a:pPr eaLnBrk="1" hangingPunct="1"/>
            <a:r>
              <a:rPr lang="es-VE" altLang="es-VE" sz="2000"/>
              <a:t>Dificulta la toma de decisión de los usuarios del servicio.</a:t>
            </a:r>
          </a:p>
          <a:p>
            <a:pPr eaLnBrk="1" hangingPunct="1"/>
            <a:r>
              <a:rPr lang="es-VE" altLang="es-VE" sz="2000"/>
              <a:t>No estimula una gestión en eficiente de los gerentes de los departamentos de servicio. </a:t>
            </a:r>
          </a:p>
          <a:p>
            <a:pPr eaLnBrk="1" hangingPunct="1">
              <a:buFontTx/>
              <a:buNone/>
            </a:pPr>
            <a:endParaRPr lang="es-ES" altLang="es-VE" sz="2000"/>
          </a:p>
        </p:txBody>
      </p:sp>
    </p:spTree>
    <p:extLst>
      <p:ext uri="{BB962C8B-B14F-4D97-AF65-F5344CB8AC3E}">
        <p14:creationId xmlns:p14="http://schemas.microsoft.com/office/powerpoint/2010/main" val="2859739450"/>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E8F9D99-9DF8-4925-9202-B48109CCE910}" type="slidenum">
              <a:rPr lang="es-ES" altLang="es-VE"/>
              <a:pPr eaLnBrk="1" hangingPunct="1"/>
              <a:t>232</a:t>
            </a:fld>
            <a:endParaRPr lang="es-ES" altLang="es-VE"/>
          </a:p>
        </p:txBody>
      </p:sp>
      <p:sp>
        <p:nvSpPr>
          <p:cNvPr id="300034" name="Rectangle 2"/>
          <p:cNvSpPr>
            <a:spLocks noChangeArrowheads="1"/>
          </p:cNvSpPr>
          <p:nvPr/>
        </p:nvSpPr>
        <p:spPr bwMode="auto">
          <a:xfrm>
            <a:off x="2286000" y="304800"/>
            <a:ext cx="7543800" cy="1219200"/>
          </a:xfrm>
          <a:prstGeom prst="rect">
            <a:avLst/>
          </a:prstGeom>
          <a:noFill/>
          <a:ln w="9525">
            <a:noFill/>
            <a:miter lim="800000"/>
            <a:headEnd/>
            <a:tailEnd/>
          </a:ln>
          <a:effectLst/>
        </p:spPr>
        <p:txBody>
          <a:bodyPr lIns="92075" tIns="46038" rIns="92075" bIns="46038" anchor="ct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1.3 Asignación de Costos con Base en el Uso Presupuestado, el Uso Real o la Capacidad Práctica</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300035" name="Text Box 3"/>
          <p:cNvSpPr txBox="1">
            <a:spLocks noChangeArrowheads="1"/>
          </p:cNvSpPr>
          <p:nvPr/>
        </p:nvSpPr>
        <p:spPr bwMode="auto">
          <a:xfrm>
            <a:off x="1905000" y="1600201"/>
            <a:ext cx="8382000" cy="4370427"/>
          </a:xfrm>
          <a:prstGeom prst="rect">
            <a:avLst/>
          </a:prstGeom>
          <a:noFill/>
          <a:ln w="12700" cap="sq">
            <a:noFill/>
            <a:miter lim="800000"/>
            <a:headEnd type="none" w="sm" len="sm"/>
            <a:tailEnd type="none" w="sm" len="sm"/>
          </a:ln>
          <a:effectLst/>
        </p:spPr>
        <p:txBody>
          <a:bodyPr>
            <a:spAutoFit/>
          </a:bodyPr>
          <a:lstStyle/>
          <a:p>
            <a:pPr>
              <a:spcBef>
                <a:spcPct val="50000"/>
              </a:spcBef>
              <a:defRPr/>
            </a:pPr>
            <a:r>
              <a:rPr lang="es-VE" b="1">
                <a:effectLst>
                  <a:outerShdw blurRad="38100" dist="38100" dir="2700000" algn="tl">
                    <a:srgbClr val="C0C0C0"/>
                  </a:outerShdw>
                </a:effectLst>
                <a:latin typeface="Times New Roman" pitchFamily="18" charset="0"/>
                <a:cs typeface="Arial" charset="0"/>
              </a:rPr>
              <a:t>EFECTO DE LAS VARIACIONES EN LA ASIGNACION DE COSTOS                            		           </a:t>
            </a:r>
            <a:r>
              <a:rPr lang="es-VE" sz="1400" b="1">
                <a:effectLst>
                  <a:outerShdw blurRad="38100" dist="38100" dir="2700000" algn="tl">
                    <a:srgbClr val="C0C0C0"/>
                  </a:outerShdw>
                </a:effectLst>
                <a:latin typeface="Times New Roman" pitchFamily="18" charset="0"/>
                <a:cs typeface="Arial" charset="0"/>
              </a:rPr>
              <a:t>Asignación por                                                            Asignación por</a:t>
            </a:r>
            <a:r>
              <a:rPr lang="es-VE"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Uso Real</a:t>
            </a:r>
            <a:r>
              <a:rPr lang="es-VE"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Uso Presupuestado</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Asignación por Uso </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Capacidad Práctica</a:t>
            </a:r>
            <a:r>
              <a:rPr lang="es-VE"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Caso</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Div. Comp.</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Div. Perif.</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Div. Comp.</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Div. Perif.</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Div. Comp.</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Div. Perif.</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Div. Comp.</a:t>
            </a:r>
            <a:r>
              <a:rPr lang="es-VE" sz="1400" b="1">
                <a:effectLst>
                  <a:outerShdw blurRad="38100" dist="38100" dir="2700000" algn="tl">
                    <a:srgbClr val="C0C0C0"/>
                  </a:outerShdw>
                </a:effectLst>
                <a:latin typeface="Times New Roman" pitchFamily="18" charset="0"/>
                <a:cs typeface="Arial" charset="0"/>
              </a:rPr>
              <a:t>   </a:t>
            </a:r>
            <a:r>
              <a:rPr lang="es-VE" sz="1400" b="1" u="sng">
                <a:effectLst>
                  <a:outerShdw blurRad="38100" dist="38100" dir="2700000" algn="tl">
                    <a:srgbClr val="C0C0C0"/>
                  </a:outerShdw>
                </a:effectLst>
                <a:latin typeface="Times New Roman" pitchFamily="18" charset="0"/>
                <a:cs typeface="Arial" charset="0"/>
              </a:rPr>
              <a:t>Div. Perif</a:t>
            </a:r>
            <a:r>
              <a:rPr lang="es-VE" sz="1400" b="1">
                <a:effectLst>
                  <a:outerShdw blurRad="38100" dist="38100" dir="2700000" algn="tl">
                    <a:srgbClr val="C0C0C0"/>
                  </a:outerShdw>
                </a:effectLst>
                <a:latin typeface="Times New Roman" pitchFamily="18" charset="0"/>
                <a:cs typeface="Arial" charset="0"/>
              </a:rPr>
              <a:t>   </a:t>
            </a:r>
            <a:r>
              <a:rPr lang="es-VE" sz="1400" b="1">
                <a:latin typeface="Times New Roman" pitchFamily="18" charset="0"/>
                <a:cs typeface="Arial" charset="0"/>
              </a:rPr>
              <a:t> </a:t>
            </a:r>
            <a:r>
              <a:rPr lang="es-VE" sz="1400">
                <a:latin typeface="Times New Roman" pitchFamily="18" charset="0"/>
                <a:cs typeface="Arial" charset="0"/>
              </a:rPr>
              <a:t>1           8.000 hrs       4.000 hrs   $ 2.000.000   $ 1.000.000   $ 2.000.000   $ 1.000.000   $ 1.280.000   $    640.000   2           8.000 hrs       7.000 hrs   $ 2.000.000   $ 1.000.000   $ 1.600.000   $ 1.400.000   $ 1.280.000   $ 1.120.000   3           8.000 hrs       2.000 hrs   $ 2.000.000   $ 1.000.000   $ 2.400.000   $    600.000   $ 1.280.000   $    320.000</a:t>
            </a:r>
          </a:p>
          <a:p>
            <a:pPr>
              <a:spcBef>
                <a:spcPct val="50000"/>
              </a:spcBef>
              <a:defRPr/>
            </a:pPr>
            <a:endParaRPr lang="es-VE" sz="1400">
              <a:latin typeface="Times New Roman" pitchFamily="18" charset="0"/>
              <a:cs typeface="Arial" charset="0"/>
            </a:endParaRPr>
          </a:p>
          <a:p>
            <a:pPr>
              <a:spcBef>
                <a:spcPct val="50000"/>
              </a:spcBef>
              <a:defRPr/>
            </a:pPr>
            <a:r>
              <a:rPr lang="es-VE" sz="1400">
                <a:latin typeface="Times New Roman" pitchFamily="18" charset="0"/>
                <a:cs typeface="Arial" charset="0"/>
              </a:rPr>
              <a:t>a. 8.000/(8.000+4.000) x $ 3.000.000 = $ 2.000.000        b. 4.000/(8.000+4.000) x $ 3.000.000 = $ 1.000.000</a:t>
            </a:r>
          </a:p>
          <a:p>
            <a:pPr>
              <a:spcBef>
                <a:spcPct val="50000"/>
              </a:spcBef>
              <a:defRPr/>
            </a:pPr>
            <a:r>
              <a:rPr lang="es-VE" sz="1400">
                <a:latin typeface="Times New Roman" pitchFamily="18" charset="0"/>
                <a:cs typeface="Arial" charset="0"/>
              </a:rPr>
              <a:t>c. 8.000/(8.000+7.000) x $ 3.000.000 = $ 1.600.000        d. 7.000/(8.000+7.000) x $ 3.000.000 = $ 1.400.000</a:t>
            </a:r>
          </a:p>
          <a:p>
            <a:pPr>
              <a:spcBef>
                <a:spcPct val="50000"/>
              </a:spcBef>
              <a:defRPr/>
            </a:pPr>
            <a:r>
              <a:rPr lang="es-VE" sz="1400">
                <a:latin typeface="Times New Roman" pitchFamily="18" charset="0"/>
                <a:cs typeface="Arial" charset="0"/>
              </a:rPr>
              <a:t>e. 8.000/(8.000+2.000) x $ 3.000.000 = $ 2.400.000        f. 2.000/(8.000+2.000) x $ 3.000.000 = $    600.000</a:t>
            </a:r>
          </a:p>
          <a:p>
            <a:pPr>
              <a:spcBef>
                <a:spcPct val="50000"/>
              </a:spcBef>
              <a:defRPr/>
            </a:pPr>
            <a:r>
              <a:rPr lang="es-VE" sz="1400">
                <a:latin typeface="Times New Roman" pitchFamily="18" charset="0"/>
                <a:cs typeface="Arial" charset="0"/>
              </a:rPr>
              <a:t>g. </a:t>
            </a:r>
            <a:r>
              <a:rPr lang="es-VE" sz="1400" u="sng">
                <a:latin typeface="Times New Roman" pitchFamily="18" charset="0"/>
                <a:cs typeface="Arial" charset="0"/>
              </a:rPr>
              <a:t>$ 3.000.000/18.750 = $ 160/hr</a:t>
            </a:r>
          </a:p>
          <a:p>
            <a:pPr>
              <a:spcBef>
                <a:spcPct val="50000"/>
              </a:spcBef>
              <a:defRPr/>
            </a:pPr>
            <a:r>
              <a:rPr lang="es-VE" sz="1400">
                <a:latin typeface="Times New Roman" pitchFamily="18" charset="0"/>
                <a:cs typeface="Arial" charset="0"/>
              </a:rPr>
              <a:t>h. $ 160/hr x 8.000 hrs = $ 1.280.000                                 i.  $ 160/hr x 4.000 hrs =  $    640.000</a:t>
            </a:r>
          </a:p>
          <a:p>
            <a:pPr>
              <a:spcBef>
                <a:spcPct val="50000"/>
              </a:spcBef>
              <a:defRPr/>
            </a:pPr>
            <a:r>
              <a:rPr lang="es-VE" sz="1400">
                <a:latin typeface="Times New Roman" pitchFamily="18" charset="0"/>
                <a:cs typeface="Arial" charset="0"/>
              </a:rPr>
              <a:t>j.  $ 160/hr x 7.000 hrs = $ 1.120.000                                 k. $ 160/hr x 2.000 hrs = $    320.000</a:t>
            </a:r>
          </a:p>
          <a:p>
            <a:pPr>
              <a:spcBef>
                <a:spcPct val="50000"/>
              </a:spcBef>
              <a:defRPr/>
            </a:pPr>
            <a:endParaRPr lang="es-ES" sz="1400">
              <a:latin typeface="Times New Roman" pitchFamily="18" charset="0"/>
              <a:cs typeface="Arial" charset="0"/>
            </a:endParaRPr>
          </a:p>
        </p:txBody>
      </p:sp>
    </p:spTree>
    <p:extLst>
      <p:ext uri="{BB962C8B-B14F-4D97-AF65-F5344CB8AC3E}">
        <p14:creationId xmlns:p14="http://schemas.microsoft.com/office/powerpoint/2010/main" val="19564427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25E335-D596-41D2-80DB-1E0DC3F5A9F7}" type="slidenum">
              <a:rPr lang="es-ES" altLang="es-VE"/>
              <a:pPr eaLnBrk="1" hangingPunct="1"/>
              <a:t>233</a:t>
            </a:fld>
            <a:endParaRPr lang="es-ES" altLang="es-VE"/>
          </a:p>
        </p:txBody>
      </p:sp>
      <p:sp>
        <p:nvSpPr>
          <p:cNvPr id="301058" name="Rectangle 2"/>
          <p:cNvSpPr>
            <a:spLocks noChangeArrowheads="1"/>
          </p:cNvSpPr>
          <p:nvPr/>
        </p:nvSpPr>
        <p:spPr bwMode="auto">
          <a:xfrm>
            <a:off x="2209800" y="457200"/>
            <a:ext cx="7772400" cy="1219200"/>
          </a:xfrm>
          <a:prstGeom prst="rect">
            <a:avLst/>
          </a:prstGeom>
          <a:noFill/>
          <a:ln w="9525">
            <a:noFill/>
            <a:miter lim="800000"/>
            <a:headEnd/>
            <a:tailEnd/>
          </a:ln>
          <a:effectLst/>
        </p:spPr>
        <p:txBody>
          <a:bodyPr lIns="92075" tIns="46038" rIns="92075" bIns="46038" anchor="ct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2. ASIGNACION DE COSTOS DE MULTIPLES DEPARTAMENTOS DE APOYO</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39620" name="Rectangle 3"/>
          <p:cNvSpPr>
            <a:spLocks noChangeArrowheads="1"/>
          </p:cNvSpPr>
          <p:nvPr/>
        </p:nvSpPr>
        <p:spPr bwMode="auto">
          <a:xfrm>
            <a:off x="2438400" y="2286000"/>
            <a:ext cx="7543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2.1 Departamentos de apoyo y departamentos operativos</a:t>
            </a:r>
          </a:p>
          <a:p>
            <a:pPr eaLnBrk="1" hangingPunct="1">
              <a:spcBef>
                <a:spcPct val="50000"/>
              </a:spcBef>
            </a:pPr>
            <a:r>
              <a:rPr lang="es-VE" altLang="es-VE" sz="2400">
                <a:latin typeface="Times New Roman" panose="02020603050405020304" pitchFamily="18" charset="0"/>
              </a:rPr>
              <a:t>2.2 Método de asignación directa  </a:t>
            </a:r>
          </a:p>
          <a:p>
            <a:pPr eaLnBrk="1" hangingPunct="1">
              <a:spcBef>
                <a:spcPct val="50000"/>
              </a:spcBef>
            </a:pPr>
            <a:r>
              <a:rPr lang="es-VE" altLang="es-VE" sz="2400">
                <a:latin typeface="Times New Roman" panose="02020603050405020304" pitchFamily="18" charset="0"/>
              </a:rPr>
              <a:t> 2.3 Método de asignación en secuencia </a:t>
            </a:r>
          </a:p>
          <a:p>
            <a:pPr eaLnBrk="1" hangingPunct="1">
              <a:spcBef>
                <a:spcPct val="50000"/>
              </a:spcBef>
            </a:pPr>
            <a:r>
              <a:rPr lang="es-VE" altLang="es-VE" sz="2400">
                <a:latin typeface="Times New Roman" panose="02020603050405020304" pitchFamily="18" charset="0"/>
              </a:rPr>
              <a:t> 2.4 Método de asignación recíproca</a:t>
            </a:r>
          </a:p>
          <a:p>
            <a:pPr eaLnBrk="1" hangingPunct="1">
              <a:spcBef>
                <a:spcPct val="50000"/>
              </a:spcBef>
            </a:pPr>
            <a:r>
              <a:rPr lang="es-VE" altLang="es-VE" sz="2400">
                <a:latin typeface="Times New Roman" panose="02020603050405020304" pitchFamily="18" charset="0"/>
              </a:rPr>
              <a:t> 2.5 Revisión de los métodos</a:t>
            </a:r>
          </a:p>
        </p:txBody>
      </p:sp>
    </p:spTree>
    <p:extLst>
      <p:ext uri="{BB962C8B-B14F-4D97-AF65-F5344CB8AC3E}">
        <p14:creationId xmlns:p14="http://schemas.microsoft.com/office/powerpoint/2010/main" val="373578073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D196F4-504A-4BEE-9855-31846DD0F136}" type="slidenum">
              <a:rPr lang="es-ES" altLang="es-VE"/>
              <a:pPr eaLnBrk="1" hangingPunct="1"/>
              <a:t>234</a:t>
            </a:fld>
            <a:endParaRPr lang="es-ES" altLang="es-VE"/>
          </a:p>
        </p:txBody>
      </p:sp>
      <p:sp>
        <p:nvSpPr>
          <p:cNvPr id="302082" name="Rectangle 2"/>
          <p:cNvSpPr>
            <a:spLocks noChangeArrowheads="1"/>
          </p:cNvSpPr>
          <p:nvPr/>
        </p:nvSpPr>
        <p:spPr bwMode="auto">
          <a:xfrm>
            <a:off x="2819400" y="533400"/>
            <a:ext cx="6629400" cy="1219200"/>
          </a:xfrm>
          <a:prstGeom prst="rect">
            <a:avLst/>
          </a:prstGeom>
          <a:noFill/>
          <a:ln w="9525">
            <a:noFill/>
            <a:miter lim="800000"/>
            <a:headEnd/>
            <a:tailEnd/>
          </a:ln>
          <a:effectLst/>
        </p:spPr>
        <p:txBody>
          <a:bodyPr lIns="92075" tIns="46038" rIns="92075" bIns="46038" anchor="ct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2.1 DEPARTAMENTOS DE APOYO Y DEPARTAMENTOS OPERATIVOS</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40644" name="Text Box 3"/>
          <p:cNvSpPr txBox="1">
            <a:spLocks noChangeArrowheads="1"/>
          </p:cNvSpPr>
          <p:nvPr/>
        </p:nvSpPr>
        <p:spPr bwMode="auto">
          <a:xfrm>
            <a:off x="2514600" y="2133600"/>
            <a:ext cx="769620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u="sng">
                <a:latin typeface="Times New Roman" panose="02020603050405020304" pitchFamily="18" charset="0"/>
              </a:rPr>
              <a:t>Departamentos Operativos</a:t>
            </a:r>
            <a:r>
              <a:rPr lang="es-VE" altLang="es-VE" sz="2400">
                <a:latin typeface="Times New Roman" panose="02020603050405020304" pitchFamily="18" charset="0"/>
              </a:rPr>
              <a:t> También llamados departamentos de producción, en las empresas manufactureras, es aquel que adiciona valor directamente a un producto o servicio.</a:t>
            </a:r>
          </a:p>
          <a:p>
            <a:pPr eaLnBrk="1" hangingPunct="1">
              <a:spcBef>
                <a:spcPct val="50000"/>
              </a:spcBef>
            </a:pPr>
            <a:r>
              <a:rPr lang="es-VE" altLang="es-VE" sz="2400" u="sng">
                <a:latin typeface="Times New Roman" panose="02020603050405020304" pitchFamily="18" charset="0"/>
              </a:rPr>
              <a:t>Departamentos de Apoyo. </a:t>
            </a:r>
            <a:r>
              <a:rPr lang="es-VE" altLang="es-VE" sz="2400">
                <a:latin typeface="Times New Roman" panose="02020603050405020304" pitchFamily="18" charset="0"/>
              </a:rPr>
              <a:t>También llamados departamentos de servicio, provee servicios a otros departamentos internos (operativos y de servicio).</a:t>
            </a:r>
            <a:endParaRPr lang="es-ES" altLang="es-VE" sz="2400" u="sng">
              <a:latin typeface="Times New Roman" panose="02020603050405020304" pitchFamily="18" charset="0"/>
            </a:endParaRPr>
          </a:p>
        </p:txBody>
      </p:sp>
    </p:spTree>
    <p:extLst>
      <p:ext uri="{BB962C8B-B14F-4D97-AF65-F5344CB8AC3E}">
        <p14:creationId xmlns:p14="http://schemas.microsoft.com/office/powerpoint/2010/main" val="1576196412"/>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281E43E-9D79-4930-9BA0-06439CF01EE8}" type="slidenum">
              <a:rPr lang="es-ES" altLang="es-VE"/>
              <a:pPr eaLnBrk="1" hangingPunct="1"/>
              <a:t>235</a:t>
            </a:fld>
            <a:endParaRPr lang="es-ES" altLang="es-VE"/>
          </a:p>
        </p:txBody>
      </p:sp>
      <p:sp>
        <p:nvSpPr>
          <p:cNvPr id="303106" name="Rectangle 2"/>
          <p:cNvSpPr>
            <a:spLocks noChangeArrowheads="1"/>
          </p:cNvSpPr>
          <p:nvPr/>
        </p:nvSpPr>
        <p:spPr bwMode="auto">
          <a:xfrm>
            <a:off x="2819400" y="533400"/>
            <a:ext cx="6629400" cy="1219200"/>
          </a:xfrm>
          <a:prstGeom prst="rect">
            <a:avLst/>
          </a:prstGeom>
          <a:noFill/>
          <a:ln w="9525">
            <a:noFill/>
            <a:miter lim="800000"/>
            <a:headEnd/>
            <a:tailEnd/>
          </a:ln>
          <a:effectLst/>
        </p:spPr>
        <p:txBody>
          <a:bodyPr lIns="92075" tIns="46038" rIns="92075" bIns="46038" anchor="ct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2.1 DEPARTAMENTOS DE APOYO Y DEPARTAMENTOS OPERATIVOS</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41668" name="Text Box 3"/>
          <p:cNvSpPr txBox="1">
            <a:spLocks noChangeArrowheads="1"/>
          </p:cNvSpPr>
          <p:nvPr/>
        </p:nvSpPr>
        <p:spPr bwMode="auto">
          <a:xfrm>
            <a:off x="2133600" y="1905001"/>
            <a:ext cx="8534400" cy="424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000" u="sng">
                <a:latin typeface="Times New Roman" panose="02020603050405020304" pitchFamily="18" charset="0"/>
              </a:rPr>
              <a:t>Data para la Asignación de Costos de los Departamentos de Apoyo</a:t>
            </a:r>
          </a:p>
          <a:p>
            <a:pPr eaLnBrk="1" hangingPunct="1">
              <a:spcBef>
                <a:spcPct val="50000"/>
              </a:spcBef>
            </a:pPr>
            <a:r>
              <a:rPr lang="es-VE" altLang="es-VE">
                <a:latin typeface="Times New Roman" panose="02020603050405020304" pitchFamily="18" charset="0"/>
              </a:rPr>
              <a:t>		</a:t>
            </a:r>
            <a:r>
              <a:rPr lang="es-VE" altLang="es-VE" u="sng">
                <a:latin typeface="Times New Roman" panose="02020603050405020304" pitchFamily="18" charset="0"/>
              </a:rPr>
              <a:t>Departamentos de Apoyo</a:t>
            </a:r>
            <a:r>
              <a:rPr lang="es-VE" altLang="es-VE">
                <a:latin typeface="Times New Roman" panose="02020603050405020304" pitchFamily="18" charset="0"/>
              </a:rPr>
              <a:t> 	</a:t>
            </a:r>
            <a:r>
              <a:rPr lang="es-VE" altLang="es-VE" u="sng">
                <a:latin typeface="Times New Roman" panose="02020603050405020304" pitchFamily="18" charset="0"/>
              </a:rPr>
              <a:t>Departamentos Operativos      </a:t>
            </a:r>
            <a:r>
              <a:rPr lang="es-VE" altLang="es-VE">
                <a:latin typeface="Times New Roman" panose="02020603050405020304" pitchFamily="18" charset="0"/>
              </a:rPr>
              <a:t>	                    		</a:t>
            </a:r>
            <a:r>
              <a:rPr lang="es-VE" altLang="es-VE" u="sng">
                <a:latin typeface="Times New Roman" panose="02020603050405020304" pitchFamily="18" charset="0"/>
              </a:rPr>
              <a:t>Mantenimiento</a:t>
            </a:r>
            <a:r>
              <a:rPr lang="es-VE" altLang="es-VE">
                <a:latin typeface="Times New Roman" panose="02020603050405020304" pitchFamily="18" charset="0"/>
              </a:rPr>
              <a:t> </a:t>
            </a:r>
            <a:r>
              <a:rPr lang="es-VE" altLang="es-VE" u="sng">
                <a:latin typeface="Times New Roman" panose="02020603050405020304" pitchFamily="18" charset="0"/>
              </a:rPr>
              <a:t>Información</a:t>
            </a:r>
            <a:r>
              <a:rPr lang="es-VE" altLang="es-VE">
                <a:latin typeface="Times New Roman" panose="02020603050405020304" pitchFamily="18" charset="0"/>
              </a:rPr>
              <a:t> 	</a:t>
            </a:r>
            <a:r>
              <a:rPr lang="es-VE" altLang="es-VE" u="sng">
                <a:latin typeface="Times New Roman" panose="02020603050405020304" pitchFamily="18" charset="0"/>
              </a:rPr>
              <a:t>Mecanizado</a:t>
            </a:r>
            <a:r>
              <a:rPr lang="es-VE" altLang="es-VE">
                <a:latin typeface="Times New Roman" panose="02020603050405020304" pitchFamily="18" charset="0"/>
              </a:rPr>
              <a:t>  </a:t>
            </a:r>
            <a:r>
              <a:rPr lang="es-VE" altLang="es-VE" u="sng">
                <a:latin typeface="Times New Roman" panose="02020603050405020304" pitchFamily="18" charset="0"/>
              </a:rPr>
              <a:t>Ensamblaje</a:t>
            </a:r>
            <a:r>
              <a:rPr lang="es-VE" altLang="es-VE">
                <a:latin typeface="Times New Roman" panose="02020603050405020304" pitchFamily="18" charset="0"/>
              </a:rPr>
              <a:t>  	</a:t>
            </a:r>
            <a:r>
              <a:rPr lang="es-VE" altLang="es-VE" u="sng">
                <a:latin typeface="Times New Roman" panose="02020603050405020304" pitchFamily="18" charset="0"/>
              </a:rPr>
              <a:t>Total  </a:t>
            </a:r>
          </a:p>
          <a:p>
            <a:pPr eaLnBrk="1" hangingPunct="1">
              <a:spcBef>
                <a:spcPct val="50000"/>
              </a:spcBef>
            </a:pPr>
            <a:r>
              <a:rPr lang="es-VE" altLang="es-VE">
                <a:latin typeface="Times New Roman" panose="02020603050405020304" pitchFamily="18" charset="0"/>
              </a:rPr>
              <a:t>Carga Fabril antes						                                    de su asignación        $ 600.000       $ 116.000        $ 400.000      $ 200.000     $ 1.316.000</a:t>
            </a:r>
          </a:p>
          <a:p>
            <a:pPr eaLnBrk="1" hangingPunct="1">
              <a:spcBef>
                <a:spcPct val="50000"/>
              </a:spcBef>
            </a:pPr>
            <a:r>
              <a:rPr lang="es-VE" altLang="es-VE">
                <a:latin typeface="Times New Roman" panose="02020603050405020304" pitchFamily="18" charset="0"/>
              </a:rPr>
              <a:t>Serrvicio del Dpto 							               </a:t>
            </a:r>
            <a:r>
              <a:rPr lang="es-VE" altLang="es-VE" u="sng">
                <a:latin typeface="Times New Roman" panose="02020603050405020304" pitchFamily="18" charset="0"/>
              </a:rPr>
              <a:t>de Mantenimiento</a:t>
            </a:r>
            <a:r>
              <a:rPr lang="es-VE" altLang="es-VE">
                <a:latin typeface="Times New Roman" panose="02020603050405020304" pitchFamily="18" charset="0"/>
              </a:rPr>
              <a:t> 							         HrsHb Presupuestadas       -		1.600	          2.400           4.000                8.000  Porcentaje	           -		 20 %                  30 %            50 %               100 %  </a:t>
            </a:r>
          </a:p>
          <a:p>
            <a:pPr eaLnBrk="1" hangingPunct="1">
              <a:spcBef>
                <a:spcPct val="50000"/>
              </a:spcBef>
            </a:pPr>
            <a:r>
              <a:rPr lang="es-VE" altLang="es-VE">
                <a:latin typeface="Times New Roman" panose="02020603050405020304" pitchFamily="18" charset="0"/>
              </a:rPr>
              <a:t>Servicio del Dpto							               </a:t>
            </a:r>
            <a:r>
              <a:rPr lang="es-VE" altLang="es-VE" u="sng">
                <a:latin typeface="Times New Roman" panose="02020603050405020304" pitchFamily="18" charset="0"/>
              </a:rPr>
              <a:t>de Información</a:t>
            </a:r>
            <a:r>
              <a:rPr lang="es-VE" altLang="es-VE">
                <a:latin typeface="Times New Roman" panose="02020603050405020304" pitchFamily="18" charset="0"/>
              </a:rPr>
              <a:t>							             Hrs Computación Pptadas  200	    -	           1.600              200                2.000 Porcentaje	           10 %	    -                        80 %            10 %             100 % </a:t>
            </a:r>
            <a:endParaRPr lang="es-ES" altLang="es-VE" u="sng">
              <a:latin typeface="Times New Roman" panose="02020603050405020304" pitchFamily="18" charset="0"/>
            </a:endParaRPr>
          </a:p>
        </p:txBody>
      </p:sp>
    </p:spTree>
    <p:extLst>
      <p:ext uri="{BB962C8B-B14F-4D97-AF65-F5344CB8AC3E}">
        <p14:creationId xmlns:p14="http://schemas.microsoft.com/office/powerpoint/2010/main" val="1338602216"/>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D27EFAF-439D-47F8-9CA6-B6B4F4A47554}" type="slidenum">
              <a:rPr lang="es-ES" altLang="es-VE"/>
              <a:pPr eaLnBrk="1" hangingPunct="1"/>
              <a:t>236</a:t>
            </a:fld>
            <a:endParaRPr lang="es-ES" altLang="es-VE"/>
          </a:p>
        </p:txBody>
      </p:sp>
      <p:sp>
        <p:nvSpPr>
          <p:cNvPr id="242691" name="Rectangle 2"/>
          <p:cNvSpPr>
            <a:spLocks noGrp="1" noChangeArrowheads="1"/>
          </p:cNvSpPr>
          <p:nvPr>
            <p:ph type="title"/>
          </p:nvPr>
        </p:nvSpPr>
        <p:spPr>
          <a:xfrm>
            <a:off x="2209800" y="533400"/>
            <a:ext cx="7772400" cy="1219200"/>
          </a:xfrm>
        </p:spPr>
        <p:txBody>
          <a:bodyPr/>
          <a:lstStyle/>
          <a:p>
            <a:pPr eaLnBrk="1" hangingPunct="1"/>
            <a:r>
              <a:rPr lang="es-VE" altLang="es-VE" sz="2800"/>
              <a:t>2.2 METODO DE ASIGNACION DIRECTA</a:t>
            </a:r>
            <a:endParaRPr lang="es-ES" altLang="es-VE" sz="2800"/>
          </a:p>
        </p:txBody>
      </p:sp>
      <p:sp>
        <p:nvSpPr>
          <p:cNvPr id="242692" name="Text Box 3"/>
          <p:cNvSpPr txBox="1">
            <a:spLocks noChangeArrowheads="1"/>
          </p:cNvSpPr>
          <p:nvPr/>
        </p:nvSpPr>
        <p:spPr bwMode="auto">
          <a:xfrm>
            <a:off x="2667000" y="2362200"/>
            <a:ext cx="7086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Es el método de asignación de costos indirectos de departamentos de apoyo o de servicio más ampliamente usado. Asigna los costos de los departamentos de apoyo directamente a los departamentos operativos o de producción.</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4067035511"/>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BCD534A-82B9-45FB-9FAD-A4681909483C}" type="slidenum">
              <a:rPr lang="es-ES" altLang="es-VE"/>
              <a:pPr eaLnBrk="1" hangingPunct="1"/>
              <a:t>237</a:t>
            </a:fld>
            <a:endParaRPr lang="es-ES" altLang="es-VE"/>
          </a:p>
        </p:txBody>
      </p:sp>
      <p:sp>
        <p:nvSpPr>
          <p:cNvPr id="305154" name="Rectangle 2"/>
          <p:cNvSpPr>
            <a:spLocks noChangeArrowheads="1"/>
          </p:cNvSpPr>
          <p:nvPr/>
        </p:nvSpPr>
        <p:spPr bwMode="auto">
          <a:xfrm>
            <a:off x="2438400" y="533400"/>
            <a:ext cx="7543800" cy="1219200"/>
          </a:xfrm>
          <a:prstGeom prst="rect">
            <a:avLst/>
          </a:prstGeom>
          <a:noFill/>
          <a:ln w="9525">
            <a:noFill/>
            <a:miter lim="800000"/>
            <a:headEnd/>
            <a:tailEnd/>
          </a:ln>
          <a:effectLst/>
        </p:spPr>
        <p:txBody>
          <a:bodyPr lIns="92075" tIns="46038" rIns="92075" bIns="46038" anchor="ct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2.2 METODO DE ASIGNACION DIRECTA</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43716" name="Text Box 3"/>
          <p:cNvSpPr txBox="1">
            <a:spLocks noChangeArrowheads="1"/>
          </p:cNvSpPr>
          <p:nvPr/>
        </p:nvSpPr>
        <p:spPr bwMode="auto">
          <a:xfrm>
            <a:off x="1981200" y="2133601"/>
            <a:ext cx="8382000"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a:latin typeface="Times New Roman" panose="02020603050405020304" pitchFamily="18" charset="0"/>
              </a:rPr>
              <a:t>		</a:t>
            </a:r>
            <a:r>
              <a:rPr lang="es-VE" altLang="es-VE" u="sng">
                <a:latin typeface="Times New Roman" panose="02020603050405020304" pitchFamily="18" charset="0"/>
              </a:rPr>
              <a:t>Departamentos de Apoyo</a:t>
            </a:r>
            <a:r>
              <a:rPr lang="es-VE" altLang="es-VE">
                <a:latin typeface="Times New Roman" panose="02020603050405020304" pitchFamily="18" charset="0"/>
              </a:rPr>
              <a:t> 	</a:t>
            </a:r>
            <a:r>
              <a:rPr lang="es-VE" altLang="es-VE" u="sng">
                <a:latin typeface="Times New Roman" panose="02020603050405020304" pitchFamily="18" charset="0"/>
              </a:rPr>
              <a:t>Departamentos Operativos      </a:t>
            </a:r>
            <a:r>
              <a:rPr lang="es-VE" altLang="es-VE">
                <a:latin typeface="Times New Roman" panose="02020603050405020304" pitchFamily="18" charset="0"/>
              </a:rPr>
              <a:t>	                 </a:t>
            </a:r>
            <a:r>
              <a:rPr lang="es-VE" altLang="es-VE" u="sng">
                <a:latin typeface="Times New Roman" panose="02020603050405020304" pitchFamily="18" charset="0"/>
              </a:rPr>
              <a:t>Mantenimiento</a:t>
            </a:r>
            <a:r>
              <a:rPr lang="es-VE" altLang="es-VE">
                <a:latin typeface="Times New Roman" panose="02020603050405020304" pitchFamily="18" charset="0"/>
              </a:rPr>
              <a:t> </a:t>
            </a:r>
            <a:r>
              <a:rPr lang="es-VE" altLang="es-VE" u="sng">
                <a:latin typeface="Times New Roman" panose="02020603050405020304" pitchFamily="18" charset="0"/>
              </a:rPr>
              <a:t>Información</a:t>
            </a:r>
            <a:r>
              <a:rPr lang="es-VE" altLang="es-VE">
                <a:latin typeface="Times New Roman" panose="02020603050405020304" pitchFamily="18" charset="0"/>
              </a:rPr>
              <a:t> 	</a:t>
            </a:r>
            <a:r>
              <a:rPr lang="es-VE" altLang="es-VE" u="sng">
                <a:latin typeface="Times New Roman" panose="02020603050405020304" pitchFamily="18" charset="0"/>
              </a:rPr>
              <a:t>Mecanizado</a:t>
            </a:r>
            <a:r>
              <a:rPr lang="es-VE" altLang="es-VE">
                <a:latin typeface="Times New Roman" panose="02020603050405020304" pitchFamily="18" charset="0"/>
              </a:rPr>
              <a:t>  </a:t>
            </a:r>
            <a:r>
              <a:rPr lang="es-VE" altLang="es-VE" u="sng">
                <a:latin typeface="Times New Roman" panose="02020603050405020304" pitchFamily="18" charset="0"/>
              </a:rPr>
              <a:t>Ensamblaje</a:t>
            </a:r>
            <a:r>
              <a:rPr lang="es-VE" altLang="es-VE">
                <a:latin typeface="Times New Roman" panose="02020603050405020304" pitchFamily="18" charset="0"/>
              </a:rPr>
              <a:t>  	</a:t>
            </a:r>
            <a:r>
              <a:rPr lang="es-VE" altLang="es-VE" u="sng">
                <a:latin typeface="Times New Roman" panose="02020603050405020304" pitchFamily="18" charset="0"/>
              </a:rPr>
              <a:t>Total  </a:t>
            </a:r>
          </a:p>
          <a:p>
            <a:pPr eaLnBrk="1" hangingPunct="1">
              <a:spcBef>
                <a:spcPct val="50000"/>
              </a:spcBef>
            </a:pPr>
            <a:r>
              <a:rPr lang="es-VE" altLang="es-VE">
                <a:latin typeface="Times New Roman" panose="02020603050405020304" pitchFamily="18" charset="0"/>
              </a:rPr>
              <a:t>Carga Fabril antes						                                    de su asignación        $ 600.000       $ 116.000        $ 400.000      $ 200.000     $ 1.316.000</a:t>
            </a:r>
          </a:p>
          <a:p>
            <a:pPr eaLnBrk="1" hangingPunct="1">
              <a:spcBef>
                <a:spcPct val="50000"/>
              </a:spcBef>
            </a:pPr>
            <a:r>
              <a:rPr lang="es-VE" altLang="es-VE">
                <a:latin typeface="Times New Roman" panose="02020603050405020304" pitchFamily="18" charset="0"/>
              </a:rPr>
              <a:t>Asignación del Dpto                                                                                                                    </a:t>
            </a:r>
            <a:r>
              <a:rPr lang="es-VE" altLang="es-VE" u="sng">
                <a:latin typeface="Times New Roman" panose="02020603050405020304" pitchFamily="18" charset="0"/>
              </a:rPr>
              <a:t>de Mantenimiento</a:t>
            </a:r>
            <a:r>
              <a:rPr lang="es-VE" altLang="es-VE">
                <a:latin typeface="Times New Roman" panose="02020603050405020304" pitchFamily="18" charset="0"/>
              </a:rPr>
              <a:t> 	 ($ 600.000)                              $ 225.000      $ 375.000						           </a:t>
            </a:r>
          </a:p>
          <a:p>
            <a:pPr eaLnBrk="1" hangingPunct="1">
              <a:spcBef>
                <a:spcPct val="50000"/>
              </a:spcBef>
            </a:pPr>
            <a:r>
              <a:rPr lang="es-VE" altLang="es-VE">
                <a:latin typeface="Times New Roman" panose="02020603050405020304" pitchFamily="18" charset="0"/>
              </a:rPr>
              <a:t>Asignación del Dpto					                            </a:t>
            </a:r>
            <a:r>
              <a:rPr lang="es-VE" altLang="es-VE" u="sng">
                <a:latin typeface="Times New Roman" panose="02020603050405020304" pitchFamily="18" charset="0"/>
              </a:rPr>
              <a:t>de Información</a:t>
            </a:r>
            <a:r>
              <a:rPr lang="es-VE" altLang="es-VE">
                <a:latin typeface="Times New Roman" panose="02020603050405020304" pitchFamily="18" charset="0"/>
              </a:rPr>
              <a:t>	   </a:t>
            </a:r>
            <a:r>
              <a:rPr lang="es-VE" altLang="es-VE" u="sng">
                <a:latin typeface="Times New Roman" panose="02020603050405020304" pitchFamily="18" charset="0"/>
              </a:rPr>
              <a:t>	  </a:t>
            </a:r>
            <a:r>
              <a:rPr lang="es-VE" altLang="es-VE">
                <a:latin typeface="Times New Roman" panose="02020603050405020304" pitchFamily="18" charset="0"/>
              </a:rPr>
              <a:t>       </a:t>
            </a:r>
            <a:r>
              <a:rPr lang="es-VE" altLang="es-VE" u="sng">
                <a:latin typeface="Times New Roman" panose="02020603050405020304" pitchFamily="18" charset="0"/>
              </a:rPr>
              <a:t>($ 116.000)</a:t>
            </a:r>
            <a:r>
              <a:rPr lang="es-VE" altLang="es-VE">
                <a:latin typeface="Times New Roman" panose="02020603050405020304" pitchFamily="18" charset="0"/>
              </a:rPr>
              <a:t>     </a:t>
            </a:r>
            <a:r>
              <a:rPr lang="es-VE" altLang="es-VE" u="sng">
                <a:latin typeface="Times New Roman" panose="02020603050405020304" pitchFamily="18" charset="0"/>
              </a:rPr>
              <a:t>$ 103.111</a:t>
            </a:r>
            <a:r>
              <a:rPr lang="es-VE" altLang="es-VE">
                <a:latin typeface="Times New Roman" panose="02020603050405020304" pitchFamily="18" charset="0"/>
              </a:rPr>
              <a:t>        </a:t>
            </a:r>
            <a:r>
              <a:rPr lang="es-VE" altLang="es-VE" u="sng">
                <a:latin typeface="Times New Roman" panose="02020603050405020304" pitchFamily="18" charset="0"/>
              </a:rPr>
              <a:t>$   12.889</a:t>
            </a:r>
            <a:r>
              <a:rPr lang="es-VE" altLang="es-VE">
                <a:latin typeface="Times New Roman" panose="02020603050405020304" pitchFamily="18" charset="0"/>
              </a:rPr>
              <a:t>    </a:t>
            </a:r>
            <a:r>
              <a:rPr lang="es-VE" altLang="es-VE" u="sng">
                <a:latin typeface="Times New Roman" panose="02020603050405020304" pitchFamily="18" charset="0"/>
              </a:rPr>
              <a:t>  ________</a:t>
            </a:r>
            <a:r>
              <a:rPr lang="es-VE" altLang="es-VE">
                <a:latin typeface="Times New Roman" panose="02020603050405020304" pitchFamily="18" charset="0"/>
              </a:rPr>
              <a:t> </a:t>
            </a:r>
            <a:endParaRPr lang="es-VE" altLang="es-VE" u="sng">
              <a:latin typeface="Times New Roman" panose="02020603050405020304" pitchFamily="18" charset="0"/>
            </a:endParaRPr>
          </a:p>
          <a:p>
            <a:pPr eaLnBrk="1" hangingPunct="1">
              <a:spcBef>
                <a:spcPct val="50000"/>
              </a:spcBef>
            </a:pPr>
            <a:r>
              <a:rPr lang="es-VE" altLang="es-VE">
                <a:latin typeface="Times New Roman" panose="02020603050405020304" pitchFamily="18" charset="0"/>
              </a:rPr>
              <a:t>Carga Fabril Total							       Dptos Operativos	  </a:t>
            </a:r>
            <a:r>
              <a:rPr lang="es-VE" altLang="es-VE" u="sng">
                <a:latin typeface="Times New Roman" panose="02020603050405020304" pitchFamily="18" charset="0"/>
              </a:rPr>
              <a:t>$            0</a:t>
            </a:r>
            <a:r>
              <a:rPr lang="es-VE" altLang="es-VE">
                <a:latin typeface="Times New Roman" panose="02020603050405020304" pitchFamily="18" charset="0"/>
              </a:rPr>
              <a:t>        </a:t>
            </a:r>
            <a:r>
              <a:rPr lang="es-VE" altLang="es-VE" u="sng">
                <a:latin typeface="Times New Roman" panose="02020603050405020304" pitchFamily="18" charset="0"/>
              </a:rPr>
              <a:t>$             0</a:t>
            </a:r>
            <a:r>
              <a:rPr lang="es-VE" altLang="es-VE">
                <a:latin typeface="Times New Roman" panose="02020603050405020304" pitchFamily="18" charset="0"/>
              </a:rPr>
              <a:t>      </a:t>
            </a:r>
            <a:r>
              <a:rPr lang="es-VE" altLang="es-VE" u="sng">
                <a:latin typeface="Times New Roman" panose="02020603050405020304" pitchFamily="18" charset="0"/>
              </a:rPr>
              <a:t>$ 728.111</a:t>
            </a:r>
            <a:r>
              <a:rPr lang="es-VE" altLang="es-VE">
                <a:latin typeface="Times New Roman" panose="02020603050405020304" pitchFamily="18" charset="0"/>
              </a:rPr>
              <a:t>        </a:t>
            </a:r>
            <a:r>
              <a:rPr lang="es-VE" altLang="es-VE" u="sng">
                <a:latin typeface="Times New Roman" panose="02020603050405020304" pitchFamily="18" charset="0"/>
              </a:rPr>
              <a:t>$ 587.889</a:t>
            </a:r>
            <a:r>
              <a:rPr lang="es-VE" altLang="es-VE">
                <a:latin typeface="Times New Roman" panose="02020603050405020304" pitchFamily="18" charset="0"/>
              </a:rPr>
              <a:t>   </a:t>
            </a:r>
            <a:r>
              <a:rPr lang="es-VE" altLang="es-VE" u="sng">
                <a:latin typeface="Times New Roman" panose="02020603050405020304" pitchFamily="18" charset="0"/>
              </a:rPr>
              <a:t>$ 1.316.000</a:t>
            </a:r>
            <a:r>
              <a:rPr lang="es-VE" altLang="es-VE">
                <a:latin typeface="Times New Roman" panose="02020603050405020304" pitchFamily="18" charset="0"/>
              </a:rPr>
              <a:t>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3152379457"/>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ADDC39-3F2C-4A86-9B08-48264C753CF4}" type="slidenum">
              <a:rPr lang="es-ES" altLang="es-VE"/>
              <a:pPr eaLnBrk="1" hangingPunct="1"/>
              <a:t>238</a:t>
            </a:fld>
            <a:endParaRPr lang="es-ES" altLang="es-VE"/>
          </a:p>
        </p:txBody>
      </p:sp>
      <p:sp>
        <p:nvSpPr>
          <p:cNvPr id="306178" name="Rectangle 2"/>
          <p:cNvSpPr>
            <a:spLocks noChangeArrowheads="1"/>
          </p:cNvSpPr>
          <p:nvPr/>
        </p:nvSpPr>
        <p:spPr bwMode="auto">
          <a:xfrm>
            <a:off x="2362200" y="533400"/>
            <a:ext cx="7848600" cy="1219200"/>
          </a:xfrm>
          <a:prstGeom prst="rect">
            <a:avLst/>
          </a:prstGeom>
          <a:noFill/>
          <a:ln w="9525">
            <a:noFill/>
            <a:miter lim="800000"/>
            <a:headEnd/>
            <a:tailEnd/>
          </a:ln>
          <a:effectLst/>
        </p:spPr>
        <p:txBody>
          <a:bodyPr lIns="92075" tIns="46038" rIns="92075" bIns="46038" anchor="ct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2.3 METODO DE ASIGNACION EN SECUENCIA</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44740" name="Text Box 3"/>
          <p:cNvSpPr txBox="1">
            <a:spLocks noChangeArrowheads="1"/>
          </p:cNvSpPr>
          <p:nvPr/>
        </p:nvSpPr>
        <p:spPr bwMode="auto">
          <a:xfrm>
            <a:off x="2590800" y="1905000"/>
            <a:ext cx="71628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Este método asigna los costos de los departamentos de apoyo/servicio entre los departamentos operativos y los departamentos de apoyo bajo las condiciones siguientes:</a:t>
            </a:r>
          </a:p>
          <a:p>
            <a:pPr eaLnBrk="1" hangingPunct="1">
              <a:spcBef>
                <a:spcPct val="50000"/>
              </a:spcBef>
            </a:pPr>
            <a:r>
              <a:rPr lang="es-VE" altLang="es-VE" sz="2400">
                <a:latin typeface="Times New Roman" panose="02020603050405020304" pitchFamily="18" charset="0"/>
              </a:rPr>
              <a:t> 1. Los costos indirectos de los departamentos de apoyo se asignan en secuencia; es decir, uno primero, después el siguiente y así sucesivamente.</a:t>
            </a:r>
          </a:p>
          <a:p>
            <a:pPr eaLnBrk="1" hangingPunct="1">
              <a:spcBef>
                <a:spcPct val="50000"/>
              </a:spcBef>
            </a:pPr>
            <a:r>
              <a:rPr lang="es-VE" altLang="es-VE" sz="2400">
                <a:latin typeface="Times New Roman" panose="02020603050405020304" pitchFamily="18" charset="0"/>
              </a:rPr>
              <a:t>2. Una vez que los costos indirectos de un departamento de apoyo han sido asignados, ese departamento de apoyo no puede recibir asignaciones de otros departamentos de apoyo.</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3177370757"/>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FFC226A-CE49-4F7A-AF81-3141520F115B}" type="slidenum">
              <a:rPr lang="es-ES" altLang="es-VE"/>
              <a:pPr eaLnBrk="1" hangingPunct="1"/>
              <a:t>239</a:t>
            </a:fld>
            <a:endParaRPr lang="es-ES" altLang="es-VE"/>
          </a:p>
        </p:txBody>
      </p:sp>
      <p:sp>
        <p:nvSpPr>
          <p:cNvPr id="245763" name="Rectangle 2"/>
          <p:cNvSpPr>
            <a:spLocks noGrp="1" noChangeArrowheads="1"/>
          </p:cNvSpPr>
          <p:nvPr>
            <p:ph type="title"/>
          </p:nvPr>
        </p:nvSpPr>
        <p:spPr/>
        <p:txBody>
          <a:bodyPr/>
          <a:lstStyle/>
          <a:p>
            <a:pPr eaLnBrk="1" hangingPunct="1"/>
            <a:r>
              <a:rPr lang="es-VE" altLang="es-VE" sz="2800"/>
              <a:t>2.3 METODO DE ASIGNACION EN SECUENCIA</a:t>
            </a:r>
            <a:endParaRPr lang="es-ES" altLang="es-VE" sz="2800"/>
          </a:p>
        </p:txBody>
      </p:sp>
      <p:sp>
        <p:nvSpPr>
          <p:cNvPr id="245764" name="Text Box 3"/>
          <p:cNvSpPr txBox="1">
            <a:spLocks noChangeArrowheads="1"/>
          </p:cNvSpPr>
          <p:nvPr/>
        </p:nvSpPr>
        <p:spPr bwMode="auto">
          <a:xfrm>
            <a:off x="1981200" y="1905001"/>
            <a:ext cx="8534400" cy="448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a:latin typeface="Times New Roman" panose="02020603050405020304" pitchFamily="18" charset="0"/>
              </a:rPr>
              <a:t>		</a:t>
            </a:r>
            <a:r>
              <a:rPr lang="es-VE" altLang="es-VE" u="sng">
                <a:latin typeface="Times New Roman" panose="02020603050405020304" pitchFamily="18" charset="0"/>
              </a:rPr>
              <a:t>Departamentos de Apoyo</a:t>
            </a:r>
            <a:r>
              <a:rPr lang="es-VE" altLang="es-VE">
                <a:latin typeface="Times New Roman" panose="02020603050405020304" pitchFamily="18" charset="0"/>
              </a:rPr>
              <a:t> 	</a:t>
            </a:r>
            <a:r>
              <a:rPr lang="es-VE" altLang="es-VE" u="sng">
                <a:latin typeface="Times New Roman" panose="02020603050405020304" pitchFamily="18" charset="0"/>
              </a:rPr>
              <a:t>Departamentos Operativos      </a:t>
            </a:r>
            <a:r>
              <a:rPr lang="es-VE" altLang="es-VE">
                <a:latin typeface="Times New Roman" panose="02020603050405020304" pitchFamily="18" charset="0"/>
              </a:rPr>
              <a:t>	                                   		</a:t>
            </a:r>
            <a:r>
              <a:rPr lang="es-VE" altLang="es-VE" u="sng">
                <a:latin typeface="Times New Roman" panose="02020603050405020304" pitchFamily="18" charset="0"/>
              </a:rPr>
              <a:t>Mantenimiento</a:t>
            </a:r>
            <a:r>
              <a:rPr lang="es-VE" altLang="es-VE">
                <a:latin typeface="Times New Roman" panose="02020603050405020304" pitchFamily="18" charset="0"/>
              </a:rPr>
              <a:t> </a:t>
            </a:r>
            <a:r>
              <a:rPr lang="es-VE" altLang="es-VE" u="sng">
                <a:latin typeface="Times New Roman" panose="02020603050405020304" pitchFamily="18" charset="0"/>
              </a:rPr>
              <a:t>Información</a:t>
            </a:r>
            <a:r>
              <a:rPr lang="es-VE" altLang="es-VE">
                <a:latin typeface="Times New Roman" panose="02020603050405020304" pitchFamily="18" charset="0"/>
              </a:rPr>
              <a:t> 	</a:t>
            </a:r>
            <a:r>
              <a:rPr lang="es-VE" altLang="es-VE" u="sng">
                <a:latin typeface="Times New Roman" panose="02020603050405020304" pitchFamily="18" charset="0"/>
              </a:rPr>
              <a:t>Mecanizado</a:t>
            </a:r>
            <a:r>
              <a:rPr lang="es-VE" altLang="es-VE">
                <a:latin typeface="Times New Roman" panose="02020603050405020304" pitchFamily="18" charset="0"/>
              </a:rPr>
              <a:t>  </a:t>
            </a:r>
            <a:r>
              <a:rPr lang="es-VE" altLang="es-VE" u="sng">
                <a:latin typeface="Times New Roman" panose="02020603050405020304" pitchFamily="18" charset="0"/>
              </a:rPr>
              <a:t>Ensamblaje</a:t>
            </a:r>
            <a:r>
              <a:rPr lang="es-VE" altLang="es-VE">
                <a:latin typeface="Times New Roman" panose="02020603050405020304" pitchFamily="18" charset="0"/>
              </a:rPr>
              <a:t>  	</a:t>
            </a:r>
            <a:r>
              <a:rPr lang="es-VE" altLang="es-VE" u="sng">
                <a:latin typeface="Times New Roman" panose="02020603050405020304" pitchFamily="18" charset="0"/>
              </a:rPr>
              <a:t>Total  </a:t>
            </a:r>
          </a:p>
          <a:p>
            <a:pPr eaLnBrk="1" hangingPunct="1">
              <a:spcBef>
                <a:spcPct val="50000"/>
              </a:spcBef>
            </a:pPr>
            <a:r>
              <a:rPr lang="es-VE" altLang="es-VE">
                <a:latin typeface="Times New Roman" panose="02020603050405020304" pitchFamily="18" charset="0"/>
              </a:rPr>
              <a:t>Carga Fabril antes						                                    de su asignación        $ 600.000       $ 116.000        $ 400.000      $ 200.000     $ 1.316.000</a:t>
            </a:r>
          </a:p>
          <a:p>
            <a:pPr eaLnBrk="1" hangingPunct="1">
              <a:spcBef>
                <a:spcPct val="50000"/>
              </a:spcBef>
            </a:pPr>
            <a:r>
              <a:rPr lang="es-VE" altLang="es-VE">
                <a:latin typeface="Times New Roman" panose="02020603050405020304" pitchFamily="18" charset="0"/>
              </a:rPr>
              <a:t>Asignación del Dpto                                                                                                                    </a:t>
            </a:r>
            <a:r>
              <a:rPr lang="es-VE" altLang="es-VE" u="sng">
                <a:latin typeface="Times New Roman" panose="02020603050405020304" pitchFamily="18" charset="0"/>
              </a:rPr>
              <a:t>de Mantenimiento</a:t>
            </a:r>
            <a:r>
              <a:rPr lang="es-VE" altLang="es-VE">
                <a:latin typeface="Times New Roman" panose="02020603050405020304" pitchFamily="18" charset="0"/>
              </a:rPr>
              <a:t> 	 ($ 600.000)      $ 120.000         $ 180.000      $ 300.000						           </a:t>
            </a:r>
          </a:p>
          <a:p>
            <a:pPr eaLnBrk="1" hangingPunct="1">
              <a:spcBef>
                <a:spcPct val="50000"/>
              </a:spcBef>
            </a:pPr>
            <a:r>
              <a:rPr lang="es-VE" altLang="es-VE">
                <a:latin typeface="Times New Roman" panose="02020603050405020304" pitchFamily="18" charset="0"/>
              </a:rPr>
              <a:t>Asignación del Dpto					                               </a:t>
            </a:r>
            <a:r>
              <a:rPr lang="es-VE" altLang="es-VE" u="sng">
                <a:latin typeface="Times New Roman" panose="02020603050405020304" pitchFamily="18" charset="0"/>
              </a:rPr>
              <a:t>de Información</a:t>
            </a:r>
            <a:r>
              <a:rPr lang="es-VE" altLang="es-VE">
                <a:latin typeface="Times New Roman" panose="02020603050405020304" pitchFamily="18" charset="0"/>
              </a:rPr>
              <a:t>	  </a:t>
            </a:r>
            <a:r>
              <a:rPr lang="es-VE" altLang="es-VE" u="sng">
                <a:latin typeface="Times New Roman" panose="02020603050405020304" pitchFamily="18" charset="0"/>
              </a:rPr>
              <a:t>$             0</a:t>
            </a:r>
            <a:r>
              <a:rPr lang="es-VE" altLang="es-VE">
                <a:latin typeface="Times New Roman" panose="02020603050405020304" pitchFamily="18" charset="0"/>
              </a:rPr>
              <a:t>       </a:t>
            </a:r>
            <a:r>
              <a:rPr lang="es-VE" altLang="es-VE" u="sng">
                <a:latin typeface="Times New Roman" panose="02020603050405020304" pitchFamily="18" charset="0"/>
              </a:rPr>
              <a:t>($ 236.000)</a:t>
            </a:r>
            <a:r>
              <a:rPr lang="es-VE" altLang="es-VE">
                <a:latin typeface="Times New Roman" panose="02020603050405020304" pitchFamily="18" charset="0"/>
              </a:rPr>
              <a:t>     </a:t>
            </a:r>
            <a:r>
              <a:rPr lang="es-VE" altLang="es-VE" u="sng">
                <a:latin typeface="Times New Roman" panose="02020603050405020304" pitchFamily="18" charset="0"/>
              </a:rPr>
              <a:t>$ 209.778</a:t>
            </a:r>
            <a:r>
              <a:rPr lang="es-VE" altLang="es-VE">
                <a:latin typeface="Times New Roman" panose="02020603050405020304" pitchFamily="18" charset="0"/>
              </a:rPr>
              <a:t>        </a:t>
            </a:r>
            <a:r>
              <a:rPr lang="es-VE" altLang="es-VE" u="sng">
                <a:latin typeface="Times New Roman" panose="02020603050405020304" pitchFamily="18" charset="0"/>
              </a:rPr>
              <a:t>$   26.222</a:t>
            </a:r>
            <a:r>
              <a:rPr lang="es-VE" altLang="es-VE">
                <a:latin typeface="Times New Roman" panose="02020603050405020304" pitchFamily="18" charset="0"/>
              </a:rPr>
              <a:t>    </a:t>
            </a:r>
            <a:r>
              <a:rPr lang="es-VE" altLang="es-VE" u="sng">
                <a:latin typeface="Times New Roman" panose="02020603050405020304" pitchFamily="18" charset="0"/>
              </a:rPr>
              <a:t>  ________</a:t>
            </a:r>
            <a:r>
              <a:rPr lang="es-VE" altLang="es-VE">
                <a:latin typeface="Times New Roman" panose="02020603050405020304" pitchFamily="18" charset="0"/>
              </a:rPr>
              <a:t> </a:t>
            </a:r>
            <a:endParaRPr lang="es-VE" altLang="es-VE" u="sng">
              <a:latin typeface="Times New Roman" panose="02020603050405020304" pitchFamily="18" charset="0"/>
            </a:endParaRPr>
          </a:p>
          <a:p>
            <a:pPr eaLnBrk="1" hangingPunct="1">
              <a:spcBef>
                <a:spcPct val="50000"/>
              </a:spcBef>
            </a:pPr>
            <a:r>
              <a:rPr lang="es-VE" altLang="es-VE">
                <a:latin typeface="Times New Roman" panose="02020603050405020304" pitchFamily="18" charset="0"/>
              </a:rPr>
              <a:t>Carga Fabril Total							          Dptos Operativos	  </a:t>
            </a:r>
            <a:r>
              <a:rPr lang="es-VE" altLang="es-VE" u="sng">
                <a:latin typeface="Times New Roman" panose="02020603050405020304" pitchFamily="18" charset="0"/>
              </a:rPr>
              <a:t>$            0</a:t>
            </a:r>
            <a:r>
              <a:rPr lang="es-VE" altLang="es-VE">
                <a:latin typeface="Times New Roman" panose="02020603050405020304" pitchFamily="18" charset="0"/>
              </a:rPr>
              <a:t>        </a:t>
            </a:r>
            <a:r>
              <a:rPr lang="es-VE" altLang="es-VE" u="sng">
                <a:latin typeface="Times New Roman" panose="02020603050405020304" pitchFamily="18" charset="0"/>
              </a:rPr>
              <a:t>$             0</a:t>
            </a:r>
            <a:r>
              <a:rPr lang="es-VE" altLang="es-VE">
                <a:latin typeface="Times New Roman" panose="02020603050405020304" pitchFamily="18" charset="0"/>
              </a:rPr>
              <a:t>      </a:t>
            </a:r>
            <a:r>
              <a:rPr lang="es-VE" altLang="es-VE" u="sng">
                <a:latin typeface="Times New Roman" panose="02020603050405020304" pitchFamily="18" charset="0"/>
              </a:rPr>
              <a:t>$ 789.778</a:t>
            </a:r>
            <a:r>
              <a:rPr lang="es-VE" altLang="es-VE">
                <a:latin typeface="Times New Roman" panose="02020603050405020304" pitchFamily="18" charset="0"/>
              </a:rPr>
              <a:t>        </a:t>
            </a:r>
            <a:r>
              <a:rPr lang="es-VE" altLang="es-VE" u="sng">
                <a:latin typeface="Times New Roman" panose="02020603050405020304" pitchFamily="18" charset="0"/>
              </a:rPr>
              <a:t>$ 526.222</a:t>
            </a:r>
            <a:r>
              <a:rPr lang="es-VE" altLang="es-VE">
                <a:latin typeface="Times New Roman" panose="02020603050405020304" pitchFamily="18" charset="0"/>
              </a:rPr>
              <a:t>   </a:t>
            </a:r>
            <a:r>
              <a:rPr lang="es-VE" altLang="es-VE" u="sng">
                <a:latin typeface="Times New Roman" panose="02020603050405020304" pitchFamily="18" charset="0"/>
              </a:rPr>
              <a:t>$ 1.316.000</a:t>
            </a:r>
            <a:r>
              <a:rPr lang="es-VE" altLang="es-VE">
                <a:latin typeface="Times New Roman" panose="02020603050405020304" pitchFamily="18" charset="0"/>
              </a:rPr>
              <a:t>				</a:t>
            </a:r>
            <a:endParaRPr lang="es-ES" altLang="es-VE" sz="2400">
              <a:latin typeface="Times New Roman" panose="02020603050405020304" pitchFamily="18" charset="0"/>
            </a:endParaRPr>
          </a:p>
          <a:p>
            <a:pPr eaLnBrk="1" hangingPunct="1">
              <a:spcBef>
                <a:spcPct val="50000"/>
              </a:spcBef>
            </a:pP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1129130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4E167EE-4884-46E1-AD97-AB5CC3004509}" type="slidenum">
              <a:rPr lang="es-ES" altLang="es-VE"/>
              <a:pPr eaLnBrk="1" hangingPunct="1"/>
              <a:t>24</a:t>
            </a:fld>
            <a:endParaRPr lang="es-ES" altLang="es-VE"/>
          </a:p>
        </p:txBody>
      </p:sp>
      <p:sp>
        <p:nvSpPr>
          <p:cNvPr id="31746"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3. TEORIA Y PRACTICA DEL CARGO Y EL ABONO</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34820" name="Text Box 3"/>
          <p:cNvSpPr txBox="1">
            <a:spLocks noChangeArrowheads="1"/>
          </p:cNvSpPr>
          <p:nvPr/>
        </p:nvSpPr>
        <p:spPr bwMode="auto">
          <a:xfrm>
            <a:off x="2133600" y="1905000"/>
            <a:ext cx="82296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Libros de Contabilidad</a:t>
            </a:r>
            <a:r>
              <a:rPr lang="es-VE" altLang="es-VE" sz="2400" b="1">
                <a:latin typeface="Times New Roman" panose="02020603050405020304" pitchFamily="18" charset="0"/>
              </a:rPr>
              <a:t> 					         </a:t>
            </a:r>
            <a:r>
              <a:rPr lang="es-VE" altLang="es-VE" sz="2400">
                <a:latin typeface="Times New Roman" panose="02020603050405020304" pitchFamily="18" charset="0"/>
              </a:rPr>
              <a:t>El Código de Comercio establece la obligatoriedad de los siguientes libros:</a:t>
            </a:r>
            <a:r>
              <a:rPr lang="es-VE" altLang="es-VE" sz="2400" b="1" u="sng">
                <a:latin typeface="Times New Roman" panose="02020603050405020304" pitchFamily="18" charset="0"/>
              </a:rPr>
              <a:t>                                               </a:t>
            </a:r>
            <a:r>
              <a:rPr lang="es-VE" altLang="es-VE" sz="2400">
                <a:latin typeface="Times New Roman" panose="02020603050405020304" pitchFamily="18" charset="0"/>
              </a:rPr>
              <a:t>                   </a:t>
            </a:r>
          </a:p>
          <a:p>
            <a:pPr eaLnBrk="1" hangingPunct="1">
              <a:spcBef>
                <a:spcPct val="50000"/>
              </a:spcBef>
              <a:buFontTx/>
              <a:buChar char="•"/>
            </a:pPr>
            <a:r>
              <a:rPr lang="es-VE" altLang="es-VE" sz="2400">
                <a:latin typeface="Times New Roman" panose="02020603050405020304" pitchFamily="18" charset="0"/>
              </a:rPr>
              <a:t> Libro Diario (Asientos de contabilidad de las transacciones)</a:t>
            </a:r>
          </a:p>
          <a:p>
            <a:pPr eaLnBrk="1" hangingPunct="1">
              <a:spcBef>
                <a:spcPct val="50000"/>
              </a:spcBef>
              <a:buFontTx/>
              <a:buChar char="•"/>
            </a:pPr>
            <a:r>
              <a:rPr lang="es-VE" altLang="es-VE" sz="2400">
                <a:latin typeface="Times New Roman" panose="02020603050405020304" pitchFamily="18" charset="0"/>
              </a:rPr>
              <a:t> Libro Mayor (Es el libro de las cuentas)</a:t>
            </a:r>
          </a:p>
          <a:p>
            <a:pPr eaLnBrk="1" hangingPunct="1">
              <a:spcBef>
                <a:spcPct val="50000"/>
              </a:spcBef>
              <a:buFontTx/>
              <a:buChar char="•"/>
            </a:pPr>
            <a:r>
              <a:rPr lang="es-VE" altLang="es-VE" sz="2400">
                <a:latin typeface="Times New Roman" panose="02020603050405020304" pitchFamily="18" charset="0"/>
              </a:rPr>
              <a:t> Libro de Inventarios (Es el libro de control de inventarios).</a:t>
            </a:r>
          </a:p>
        </p:txBody>
      </p:sp>
    </p:spTree>
    <p:extLst>
      <p:ext uri="{BB962C8B-B14F-4D97-AF65-F5344CB8AC3E}">
        <p14:creationId xmlns:p14="http://schemas.microsoft.com/office/powerpoint/2010/main" val="58012158"/>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B3638A-79FB-4BB9-AFC1-8C47380B62E3}" type="slidenum">
              <a:rPr lang="es-ES" altLang="es-VE"/>
              <a:pPr eaLnBrk="1" hangingPunct="1"/>
              <a:t>240</a:t>
            </a:fld>
            <a:endParaRPr lang="es-ES" altLang="es-VE"/>
          </a:p>
        </p:txBody>
      </p:sp>
      <p:sp>
        <p:nvSpPr>
          <p:cNvPr id="308226" name="Rectangle 2"/>
          <p:cNvSpPr>
            <a:spLocks noChangeArrowheads="1"/>
          </p:cNvSpPr>
          <p:nvPr/>
        </p:nvSpPr>
        <p:spPr bwMode="auto">
          <a:xfrm>
            <a:off x="2362200" y="533400"/>
            <a:ext cx="7467600" cy="1219200"/>
          </a:xfrm>
          <a:prstGeom prst="rect">
            <a:avLst/>
          </a:prstGeom>
          <a:noFill/>
          <a:ln w="9525">
            <a:noFill/>
            <a:miter lim="800000"/>
            <a:headEnd/>
            <a:tailEnd/>
          </a:ln>
          <a:effectLst/>
        </p:spPr>
        <p:txBody>
          <a:bodyPr lIns="92075" tIns="46038" rIns="92075" bIns="46038" anchor="ctr"/>
          <a:lstStyle/>
          <a:p>
            <a:pPr algn="ctr">
              <a:defRPr/>
            </a:pPr>
            <a:r>
              <a:rPr lang="es-VE" sz="2800">
                <a:solidFill>
                  <a:schemeClr val="tx2"/>
                </a:solidFill>
                <a:effectLst>
                  <a:outerShdw blurRad="38100" dist="38100" dir="2700000" algn="tl">
                    <a:srgbClr val="C0C0C0"/>
                  </a:outerShdw>
                </a:effectLst>
                <a:latin typeface="Times New Roman" pitchFamily="18" charset="0"/>
                <a:cs typeface="Arial" charset="0"/>
              </a:rPr>
              <a:t>2.4 METODO DE ASIGNACION RECIPROCA</a:t>
            </a:r>
            <a:endParaRPr lang="es-ES" sz="2800">
              <a:solidFill>
                <a:schemeClr val="tx2"/>
              </a:solidFill>
              <a:effectLst>
                <a:outerShdw blurRad="38100" dist="38100" dir="2700000" algn="tl">
                  <a:srgbClr val="C0C0C0"/>
                </a:outerShdw>
              </a:effectLst>
              <a:latin typeface="Times New Roman" pitchFamily="18" charset="0"/>
              <a:cs typeface="Arial" charset="0"/>
            </a:endParaRPr>
          </a:p>
        </p:txBody>
      </p:sp>
      <p:sp>
        <p:nvSpPr>
          <p:cNvPr id="246788" name="Text Box 3"/>
          <p:cNvSpPr txBox="1">
            <a:spLocks noChangeArrowheads="1"/>
          </p:cNvSpPr>
          <p:nvPr/>
        </p:nvSpPr>
        <p:spPr bwMode="auto">
          <a:xfrm>
            <a:off x="2667000" y="2133600"/>
            <a:ext cx="69342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Este método asigna los costos de los departamentos de apoyo/servicio entre los departamentos operativos y los departamentos de apoyo de manera tal que hay reciprocidad de asignaciones  entre los departamentos de apoyo. Esto significa que los departamentos de apoyo se asignan costos indirectos entre sí. </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385318018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F0CD63E-A485-4300-8A5C-ED24C3821D62}" type="slidenum">
              <a:rPr lang="es-ES" altLang="es-VE"/>
              <a:pPr eaLnBrk="1" hangingPunct="1"/>
              <a:t>241</a:t>
            </a:fld>
            <a:endParaRPr lang="es-ES" altLang="es-VE"/>
          </a:p>
        </p:txBody>
      </p:sp>
      <p:sp>
        <p:nvSpPr>
          <p:cNvPr id="247811" name="Rectangle 2"/>
          <p:cNvSpPr>
            <a:spLocks noGrp="1" noChangeArrowheads="1"/>
          </p:cNvSpPr>
          <p:nvPr>
            <p:ph type="title"/>
          </p:nvPr>
        </p:nvSpPr>
        <p:spPr>
          <a:xfrm>
            <a:off x="2209800" y="609600"/>
            <a:ext cx="7772400" cy="1219200"/>
          </a:xfrm>
        </p:spPr>
        <p:txBody>
          <a:bodyPr/>
          <a:lstStyle/>
          <a:p>
            <a:pPr eaLnBrk="1" hangingPunct="1"/>
            <a:r>
              <a:rPr lang="es-VE" altLang="es-VE" sz="2800"/>
              <a:t>2.4 METODO DE ASIGNACION RECIPROCA</a:t>
            </a:r>
            <a:endParaRPr lang="es-ES" altLang="es-VE" sz="2800"/>
          </a:p>
        </p:txBody>
      </p:sp>
      <p:sp>
        <p:nvSpPr>
          <p:cNvPr id="247812" name="Text Box 3"/>
          <p:cNvSpPr txBox="1">
            <a:spLocks noChangeArrowheads="1"/>
          </p:cNvSpPr>
          <p:nvPr/>
        </p:nvSpPr>
        <p:spPr bwMode="auto">
          <a:xfrm>
            <a:off x="2286000" y="1905001"/>
            <a:ext cx="70104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u="sng">
                <a:latin typeface="Times New Roman" panose="02020603050405020304" pitchFamily="18" charset="0"/>
              </a:rPr>
              <a:t>Solución</a:t>
            </a:r>
          </a:p>
          <a:p>
            <a:pPr eaLnBrk="1" hangingPunct="1">
              <a:spcBef>
                <a:spcPct val="50000"/>
              </a:spcBef>
            </a:pPr>
            <a:r>
              <a:rPr lang="es-VE" altLang="es-VE" sz="2400">
                <a:latin typeface="Times New Roman" panose="02020603050405020304" pitchFamily="18" charset="0"/>
              </a:rPr>
              <a:t>Sistema de dos ecuaciones con dos incógnitas.</a:t>
            </a:r>
          </a:p>
          <a:p>
            <a:pPr eaLnBrk="1" hangingPunct="1">
              <a:spcBef>
                <a:spcPct val="50000"/>
              </a:spcBef>
            </a:pPr>
            <a:r>
              <a:rPr lang="es-VE" altLang="es-VE" sz="2400">
                <a:latin typeface="Times New Roman" panose="02020603050405020304" pitchFamily="18" charset="0"/>
              </a:rPr>
              <a:t>CFmant = $ 600.000 + 0,1 CFinf.</a:t>
            </a:r>
          </a:p>
          <a:p>
            <a:pPr eaLnBrk="1" hangingPunct="1">
              <a:spcBef>
                <a:spcPct val="50000"/>
              </a:spcBef>
            </a:pPr>
            <a:r>
              <a:rPr lang="es-VE" altLang="es-VE" sz="2400">
                <a:latin typeface="Times New Roman" panose="02020603050405020304" pitchFamily="18" charset="0"/>
              </a:rPr>
              <a:t>Cfinf  = $ 116.000 + 0,2 Cfmant</a:t>
            </a:r>
          </a:p>
          <a:p>
            <a:pPr eaLnBrk="1" hangingPunct="1">
              <a:spcBef>
                <a:spcPct val="50000"/>
              </a:spcBef>
            </a:pPr>
            <a:r>
              <a:rPr lang="es-VE" altLang="es-VE" sz="2400">
                <a:latin typeface="Times New Roman" panose="02020603050405020304" pitchFamily="18" charset="0"/>
              </a:rPr>
              <a:t>De donde:                                                              CFmant = $ 600.000 + $ 11.600 + 0,02 Cfmant</a:t>
            </a:r>
          </a:p>
          <a:p>
            <a:pPr eaLnBrk="1" hangingPunct="1">
              <a:spcBef>
                <a:spcPct val="50000"/>
              </a:spcBef>
            </a:pPr>
            <a:r>
              <a:rPr lang="es-VE" altLang="es-VE" sz="2400">
                <a:latin typeface="Times New Roman" panose="02020603050405020304" pitchFamily="18" charset="0"/>
              </a:rPr>
              <a:t>Despejando:				                    Cfmant = $ 624.082                                                   Cfinf = $ 240.816</a:t>
            </a:r>
          </a:p>
          <a:p>
            <a:pPr eaLnBrk="1" hangingPunct="1">
              <a:spcBef>
                <a:spcPct val="50000"/>
              </a:spcBef>
            </a:pP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951035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F2F3AAF-F9CE-44DA-ABEA-163DB060FC78}" type="slidenum">
              <a:rPr lang="es-ES" altLang="es-VE"/>
              <a:pPr eaLnBrk="1" hangingPunct="1"/>
              <a:t>25</a:t>
            </a:fld>
            <a:endParaRPr lang="es-ES" altLang="es-VE"/>
          </a:p>
        </p:txBody>
      </p:sp>
      <p:sp>
        <p:nvSpPr>
          <p:cNvPr id="35843" name="Rectangle 2"/>
          <p:cNvSpPr>
            <a:spLocks noGrp="1" noChangeArrowheads="1"/>
          </p:cNvSpPr>
          <p:nvPr>
            <p:ph type="title"/>
          </p:nvPr>
        </p:nvSpPr>
        <p:spPr/>
        <p:txBody>
          <a:bodyPr/>
          <a:lstStyle/>
          <a:p>
            <a:pPr eaLnBrk="1" hangingPunct="1"/>
            <a:r>
              <a:rPr lang="es-VE" altLang="es-VE" sz="3600"/>
              <a:t>4. PROCEDIMIENTOS CONTABLES</a:t>
            </a:r>
            <a:endParaRPr lang="es-ES" altLang="es-VE" sz="3600"/>
          </a:p>
        </p:txBody>
      </p:sp>
      <p:sp>
        <p:nvSpPr>
          <p:cNvPr id="35844" name="Text Box 3"/>
          <p:cNvSpPr txBox="1">
            <a:spLocks noChangeArrowheads="1"/>
          </p:cNvSpPr>
          <p:nvPr/>
        </p:nvSpPr>
        <p:spPr bwMode="auto">
          <a:xfrm>
            <a:off x="2133600" y="1752600"/>
            <a:ext cx="79248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Contabilidad por Partida Doble</a:t>
            </a:r>
            <a:r>
              <a:rPr lang="es-VE" altLang="es-VE" sz="2400">
                <a:latin typeface="Times New Roman" panose="02020603050405020304" pitchFamily="18" charset="0"/>
              </a:rPr>
              <a:t> 				     </a:t>
            </a:r>
            <a:r>
              <a:rPr lang="es-VE" altLang="es-VE" sz="2000">
                <a:latin typeface="Times New Roman" panose="02020603050405020304" pitchFamily="18" charset="0"/>
              </a:rPr>
              <a:t>Es un procedimiento cuyos principios emanan de la ecuación:				Activos = Pasivos + Capital</a:t>
            </a:r>
          </a:p>
          <a:p>
            <a:pPr eaLnBrk="1" hangingPunct="1">
              <a:spcBef>
                <a:spcPct val="50000"/>
              </a:spcBef>
            </a:pPr>
            <a:r>
              <a:rPr lang="es-VE" altLang="es-VE" sz="2000">
                <a:latin typeface="Times New Roman" panose="02020603050405020304" pitchFamily="18" charset="0"/>
              </a:rPr>
              <a:t>“No importa cual sea la transacción que se realice, la igualdad de la ecuación debe mantenerse”.</a:t>
            </a:r>
          </a:p>
          <a:p>
            <a:pPr eaLnBrk="1" hangingPunct="1">
              <a:spcBef>
                <a:spcPct val="50000"/>
              </a:spcBef>
            </a:pPr>
            <a:r>
              <a:rPr lang="es-VE" altLang="es-VE" sz="2000">
                <a:latin typeface="Times New Roman" panose="02020603050405020304" pitchFamily="18" charset="0"/>
              </a:rPr>
              <a:t>Ello implica que toda operación susceptible de ser contabilizada debe afectar cuando menos a dos cuentas de manera que permita mantener el equilibrio de la ecuación.</a:t>
            </a:r>
          </a:p>
          <a:p>
            <a:pPr eaLnBrk="1" hangingPunct="1">
              <a:spcBef>
                <a:spcPct val="50000"/>
              </a:spcBef>
            </a:pPr>
            <a:r>
              <a:rPr lang="es-VE" altLang="es-VE" sz="2000" u="sng">
                <a:latin typeface="Times New Roman" panose="02020603050405020304" pitchFamily="18" charset="0"/>
              </a:rPr>
              <a:t>Ejemplos de Opciones</a:t>
            </a:r>
          </a:p>
          <a:p>
            <a:pPr eaLnBrk="1" hangingPunct="1">
              <a:spcBef>
                <a:spcPct val="50000"/>
              </a:spcBef>
            </a:pPr>
            <a:endParaRPr lang="es-VE" altLang="es-VE" sz="2000">
              <a:latin typeface="Times New Roman" panose="02020603050405020304" pitchFamily="18" charset="0"/>
            </a:endParaRPr>
          </a:p>
        </p:txBody>
      </p:sp>
    </p:spTree>
    <p:extLst>
      <p:ext uri="{BB962C8B-B14F-4D97-AF65-F5344CB8AC3E}">
        <p14:creationId xmlns:p14="http://schemas.microsoft.com/office/powerpoint/2010/main" val="2371277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41BEAFE-9809-45E7-BFB3-BF177F2A47E4}" type="slidenum">
              <a:rPr lang="es-ES" altLang="es-VE"/>
              <a:pPr eaLnBrk="1" hangingPunct="1"/>
              <a:t>26</a:t>
            </a:fld>
            <a:endParaRPr lang="es-ES" altLang="es-VE"/>
          </a:p>
        </p:txBody>
      </p:sp>
      <p:sp>
        <p:nvSpPr>
          <p:cNvPr id="36867" name="Rectangle 2"/>
          <p:cNvSpPr>
            <a:spLocks noGrp="1" noChangeArrowheads="1"/>
          </p:cNvSpPr>
          <p:nvPr>
            <p:ph type="title"/>
          </p:nvPr>
        </p:nvSpPr>
        <p:spPr>
          <a:xfrm>
            <a:off x="1992314" y="228600"/>
            <a:ext cx="8135937" cy="1219200"/>
          </a:xfrm>
        </p:spPr>
        <p:txBody>
          <a:bodyPr/>
          <a:lstStyle/>
          <a:p>
            <a:pPr eaLnBrk="1" hangingPunct="1"/>
            <a:r>
              <a:rPr lang="es-VE" altLang="es-VE" sz="3600"/>
              <a:t>5. EJERCICIO DE ILUSTRACION</a:t>
            </a:r>
            <a:endParaRPr lang="es-ES" altLang="es-VE" sz="3600"/>
          </a:p>
        </p:txBody>
      </p:sp>
      <p:sp>
        <p:nvSpPr>
          <p:cNvPr id="36868" name="Text Box 3"/>
          <p:cNvSpPr txBox="1">
            <a:spLocks noChangeArrowheads="1"/>
          </p:cNvSpPr>
          <p:nvPr/>
        </p:nvSpPr>
        <p:spPr bwMode="auto">
          <a:xfrm>
            <a:off x="2057400" y="1981200"/>
            <a:ext cx="8153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Ilustración</a:t>
            </a:r>
            <a:endParaRPr lang="es-VE" altLang="es-VE" sz="2000">
              <a:latin typeface="Times New Roman" panose="02020603050405020304" pitchFamily="18" charset="0"/>
            </a:endParaRPr>
          </a:p>
          <a:p>
            <a:pPr eaLnBrk="1" hangingPunct="1">
              <a:spcBef>
                <a:spcPct val="50000"/>
              </a:spcBef>
              <a:buFontTx/>
              <a:buAutoNum type="arabicPeriod"/>
            </a:pPr>
            <a:r>
              <a:rPr lang="es-VE" altLang="es-VE" sz="2000">
                <a:latin typeface="Times New Roman" panose="02020603050405020304" pitchFamily="18" charset="0"/>
              </a:rPr>
              <a:t>01/01/05. Se emiten 20.000 acciones a razón de $ 10 por acción y se reciben $ 200.000 en efectivo.</a:t>
            </a:r>
          </a:p>
          <a:p>
            <a:pPr eaLnBrk="1" hangingPunct="1">
              <a:spcBef>
                <a:spcPct val="50000"/>
              </a:spcBef>
              <a:buFontTx/>
              <a:buAutoNum type="arabicPeriod"/>
            </a:pPr>
            <a:r>
              <a:rPr lang="es-VE" altLang="es-VE" sz="2000">
                <a:latin typeface="Times New Roman" panose="02020603050405020304" pitchFamily="18" charset="0"/>
              </a:rPr>
              <a:t>05/01/05. Se compran equipos por un monto de $ 75.000. Se cancela en efectivo.</a:t>
            </a:r>
          </a:p>
          <a:p>
            <a:pPr eaLnBrk="1" hangingPunct="1">
              <a:spcBef>
                <a:spcPct val="50000"/>
              </a:spcBef>
              <a:buFontTx/>
              <a:buAutoNum type="arabicPeriod"/>
            </a:pPr>
            <a:r>
              <a:rPr lang="es-VE" altLang="es-VE" sz="2000">
                <a:latin typeface="Times New Roman" panose="02020603050405020304" pitchFamily="18" charset="0"/>
              </a:rPr>
              <a:t>15/01/05. Se compra mercancía para inventario, a crédito, por un monto de $ 20.000.</a:t>
            </a:r>
          </a:p>
          <a:p>
            <a:pPr eaLnBrk="1" hangingPunct="1">
              <a:spcBef>
                <a:spcPct val="50000"/>
              </a:spcBef>
              <a:buFontTx/>
              <a:buAutoNum type="arabicPeriod"/>
            </a:pPr>
            <a:r>
              <a:rPr lang="es-VE" altLang="es-VE" sz="2000">
                <a:latin typeface="Times New Roman" panose="02020603050405020304" pitchFamily="18" charset="0"/>
              </a:rPr>
              <a:t>31/01/05. Se cancela en efectivo el 50 % de la mercancía comprada.</a:t>
            </a:r>
          </a:p>
          <a:p>
            <a:pPr eaLnBrk="1" hangingPunct="1">
              <a:spcBef>
                <a:spcPct val="50000"/>
              </a:spcBef>
              <a:buFontTx/>
              <a:buAutoNum type="arabicPeriod"/>
            </a:pPr>
            <a:r>
              <a:rPr lang="es-VE" altLang="es-VE" sz="2000">
                <a:latin typeface="Times New Roman" panose="02020603050405020304" pitchFamily="18" charset="0"/>
              </a:rPr>
              <a:t>31/01/05. El suplidor de mercancía aceptó recibir como parte de pago 500 nuevas acciones a un valor de $ 10 cada una.</a:t>
            </a:r>
            <a:endParaRPr lang="es-ES" altLang="es-VE" sz="2000">
              <a:latin typeface="Times New Roman" panose="02020603050405020304" pitchFamily="18" charset="0"/>
            </a:endParaRPr>
          </a:p>
        </p:txBody>
      </p:sp>
    </p:spTree>
    <p:extLst>
      <p:ext uri="{BB962C8B-B14F-4D97-AF65-F5344CB8AC3E}">
        <p14:creationId xmlns:p14="http://schemas.microsoft.com/office/powerpoint/2010/main" val="763781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3BF55CD-EC51-4FA3-8783-BF6261D56536}" type="slidenum">
              <a:rPr lang="es-ES" altLang="es-VE"/>
              <a:pPr eaLnBrk="1" hangingPunct="1"/>
              <a:t>27</a:t>
            </a:fld>
            <a:endParaRPr lang="es-ES" altLang="es-VE"/>
          </a:p>
        </p:txBody>
      </p:sp>
      <p:sp>
        <p:nvSpPr>
          <p:cNvPr id="37891" name="Rectangle 2"/>
          <p:cNvSpPr>
            <a:spLocks noGrp="1" noChangeArrowheads="1"/>
          </p:cNvSpPr>
          <p:nvPr>
            <p:ph type="title"/>
          </p:nvPr>
        </p:nvSpPr>
        <p:spPr/>
        <p:txBody>
          <a:bodyPr/>
          <a:lstStyle/>
          <a:p>
            <a:pPr eaLnBrk="1" hangingPunct="1"/>
            <a:r>
              <a:rPr lang="es-VE" altLang="es-VE" sz="3600"/>
              <a:t>5. EJERCICIO DE ILUSTRACION</a:t>
            </a:r>
            <a:endParaRPr lang="es-ES" altLang="es-VE" sz="3600"/>
          </a:p>
        </p:txBody>
      </p:sp>
      <p:sp>
        <p:nvSpPr>
          <p:cNvPr id="37892" name="Text Box 3"/>
          <p:cNvSpPr txBox="1">
            <a:spLocks noChangeArrowheads="1"/>
          </p:cNvSpPr>
          <p:nvPr/>
        </p:nvSpPr>
        <p:spPr bwMode="auto">
          <a:xfrm>
            <a:off x="2514600" y="1676400"/>
            <a:ext cx="7620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u="sng">
                <a:latin typeface="Times New Roman" panose="02020603050405020304" pitchFamily="18" charset="0"/>
              </a:rPr>
              <a:t>Transacción</a:t>
            </a:r>
            <a:r>
              <a:rPr lang="es-VE" altLang="es-VE" sz="2400">
                <a:latin typeface="Times New Roman" panose="02020603050405020304" pitchFamily="18" charset="0"/>
              </a:rPr>
              <a:t>	</a:t>
            </a:r>
            <a:r>
              <a:rPr lang="es-VE" altLang="es-VE" sz="2400" u="sng">
                <a:latin typeface="Times New Roman" panose="02020603050405020304" pitchFamily="18" charset="0"/>
              </a:rPr>
              <a:t>Activos</a:t>
            </a:r>
            <a:r>
              <a:rPr lang="es-VE" altLang="es-VE" sz="2400">
                <a:latin typeface="Times New Roman" panose="02020603050405020304" pitchFamily="18" charset="0"/>
              </a:rPr>
              <a:t>   =   </a:t>
            </a:r>
            <a:r>
              <a:rPr lang="es-VE" altLang="es-VE" sz="2400" u="sng">
                <a:latin typeface="Times New Roman" panose="02020603050405020304" pitchFamily="18" charset="0"/>
              </a:rPr>
              <a:t>Pasivos</a:t>
            </a:r>
            <a:r>
              <a:rPr lang="es-VE" altLang="es-VE" sz="2400">
                <a:latin typeface="Times New Roman" panose="02020603050405020304" pitchFamily="18" charset="0"/>
              </a:rPr>
              <a:t>   +     </a:t>
            </a:r>
            <a:r>
              <a:rPr lang="es-VE" altLang="es-VE" sz="2400" u="sng">
                <a:latin typeface="Times New Roman" panose="02020603050405020304" pitchFamily="18" charset="0"/>
              </a:rPr>
              <a:t>Capital</a:t>
            </a:r>
          </a:p>
          <a:p>
            <a:pPr eaLnBrk="1" hangingPunct="1">
              <a:spcBef>
                <a:spcPct val="50000"/>
              </a:spcBef>
            </a:pPr>
            <a:r>
              <a:rPr lang="es-VE" altLang="es-VE" sz="2000">
                <a:latin typeface="Times New Roman" panose="02020603050405020304" pitchFamily="18" charset="0"/>
              </a:rPr>
              <a:t>        # 1		</a:t>
            </a:r>
            <a:r>
              <a:rPr lang="es-VE" altLang="es-VE" sz="2000" u="sng">
                <a:latin typeface="Times New Roman" panose="02020603050405020304" pitchFamily="18" charset="0"/>
              </a:rPr>
              <a:t>+ 200.000</a:t>
            </a:r>
            <a:r>
              <a:rPr lang="es-VE" altLang="es-VE" sz="2000">
                <a:latin typeface="Times New Roman" panose="02020603050405020304" pitchFamily="18" charset="0"/>
              </a:rPr>
              <a:t>	      </a:t>
            </a:r>
            <a:r>
              <a:rPr lang="es-VE" altLang="es-VE" sz="2000" u="sng">
                <a:latin typeface="Times New Roman" panose="02020603050405020304" pitchFamily="18" charset="0"/>
              </a:rPr>
              <a:t>0</a:t>
            </a:r>
            <a:r>
              <a:rPr lang="es-VE" altLang="es-VE" sz="2000">
                <a:latin typeface="Times New Roman" panose="02020603050405020304" pitchFamily="18" charset="0"/>
              </a:rPr>
              <a:t>	       +  </a:t>
            </a:r>
            <a:r>
              <a:rPr lang="es-VE" altLang="es-VE" sz="2000" u="sng">
                <a:latin typeface="Times New Roman" panose="02020603050405020304" pitchFamily="18" charset="0"/>
              </a:rPr>
              <a:t>200.000                   Subtotal 1</a:t>
            </a:r>
            <a:r>
              <a:rPr lang="es-VE" altLang="es-VE" sz="2000">
                <a:latin typeface="Times New Roman" panose="02020603050405020304" pitchFamily="18" charset="0"/>
              </a:rPr>
              <a:t>	+ 200.000	      0	       +  200.000</a:t>
            </a:r>
            <a:endParaRPr lang="es-VE" altLang="es-VE" sz="2000" u="sng">
              <a:latin typeface="Times New Roman" panose="02020603050405020304" pitchFamily="18" charset="0"/>
            </a:endParaRPr>
          </a:p>
          <a:p>
            <a:pPr eaLnBrk="1" hangingPunct="1">
              <a:spcBef>
                <a:spcPct val="50000"/>
              </a:spcBef>
            </a:pPr>
            <a:r>
              <a:rPr lang="es-VE" altLang="es-VE" sz="2000">
                <a:latin typeface="Times New Roman" panose="02020603050405020304" pitchFamily="18" charset="0"/>
              </a:rPr>
              <a:t>        # 2		-    75.000					  		</a:t>
            </a:r>
            <a:r>
              <a:rPr lang="es-VE" altLang="es-VE" sz="2000" u="sng">
                <a:latin typeface="Times New Roman" panose="02020603050405020304" pitchFamily="18" charset="0"/>
              </a:rPr>
              <a:t>+   75.000</a:t>
            </a:r>
            <a:r>
              <a:rPr lang="es-VE" altLang="es-VE" sz="2000">
                <a:latin typeface="Times New Roman" panose="02020603050405020304" pitchFamily="18" charset="0"/>
              </a:rPr>
              <a:t>	      </a:t>
            </a:r>
            <a:r>
              <a:rPr lang="es-VE" altLang="es-VE" sz="2000" u="sng">
                <a:latin typeface="Times New Roman" panose="02020603050405020304" pitchFamily="18" charset="0"/>
              </a:rPr>
              <a:t>0</a:t>
            </a:r>
            <a:r>
              <a:rPr lang="es-VE" altLang="es-VE" sz="2000">
                <a:latin typeface="Times New Roman" panose="02020603050405020304" pitchFamily="18" charset="0"/>
              </a:rPr>
              <a:t>		        </a:t>
            </a:r>
            <a:r>
              <a:rPr lang="es-VE" altLang="es-VE" sz="2000" u="sng">
                <a:latin typeface="Times New Roman" panose="02020603050405020304" pitchFamily="18" charset="0"/>
              </a:rPr>
              <a:t>0</a:t>
            </a:r>
            <a:r>
              <a:rPr lang="es-VE" altLang="es-VE" sz="2000">
                <a:latin typeface="Times New Roman" panose="02020603050405020304" pitchFamily="18" charset="0"/>
              </a:rPr>
              <a:t>	     </a:t>
            </a:r>
            <a:r>
              <a:rPr lang="es-VE" altLang="es-VE" sz="2000" u="sng">
                <a:latin typeface="Times New Roman" panose="02020603050405020304" pitchFamily="18" charset="0"/>
              </a:rPr>
              <a:t>Subtotal 2</a:t>
            </a:r>
            <a:r>
              <a:rPr lang="es-VE" altLang="es-VE" sz="2000">
                <a:latin typeface="Times New Roman" panose="02020603050405020304" pitchFamily="18" charset="0"/>
              </a:rPr>
              <a:t>            + 200.000                   0               + 200.000</a:t>
            </a:r>
          </a:p>
          <a:p>
            <a:pPr eaLnBrk="1" hangingPunct="1">
              <a:spcBef>
                <a:spcPct val="50000"/>
              </a:spcBef>
            </a:pPr>
            <a:r>
              <a:rPr lang="es-VE" altLang="es-VE" sz="2000">
                <a:latin typeface="Times New Roman" panose="02020603050405020304" pitchFamily="18" charset="0"/>
              </a:rPr>
              <a:t>        # 3		</a:t>
            </a:r>
            <a:r>
              <a:rPr lang="es-VE" altLang="es-VE" sz="2000" u="sng">
                <a:latin typeface="Times New Roman" panose="02020603050405020304" pitchFamily="18" charset="0"/>
              </a:rPr>
              <a:t>+   20.000</a:t>
            </a:r>
            <a:r>
              <a:rPr lang="es-VE" altLang="es-VE" sz="2000">
                <a:latin typeface="Times New Roman" panose="02020603050405020304" pitchFamily="18" charset="0"/>
              </a:rPr>
              <a:t>       </a:t>
            </a:r>
            <a:r>
              <a:rPr lang="es-VE" altLang="es-VE" sz="2000" u="sng">
                <a:latin typeface="Times New Roman" panose="02020603050405020304" pitchFamily="18" charset="0"/>
              </a:rPr>
              <a:t>+ 20.000</a:t>
            </a:r>
            <a:r>
              <a:rPr lang="es-VE" altLang="es-VE" sz="2000">
                <a:latin typeface="Times New Roman" panose="02020603050405020304" pitchFamily="18" charset="0"/>
              </a:rPr>
              <a:t>                            </a:t>
            </a:r>
            <a:r>
              <a:rPr lang="es-VE" altLang="es-VE" sz="2000" u="sng">
                <a:latin typeface="Times New Roman" panose="02020603050405020304" pitchFamily="18" charset="0"/>
              </a:rPr>
              <a:t> 0                   Subtotal 3</a:t>
            </a:r>
            <a:r>
              <a:rPr lang="es-VE" altLang="es-VE" sz="2000">
                <a:latin typeface="Times New Roman" panose="02020603050405020304" pitchFamily="18" charset="0"/>
              </a:rPr>
              <a:t>	+ 220.000       + 20.000               + 200.000</a:t>
            </a:r>
          </a:p>
          <a:p>
            <a:pPr eaLnBrk="1" hangingPunct="1">
              <a:spcBef>
                <a:spcPct val="50000"/>
              </a:spcBef>
            </a:pPr>
            <a:r>
              <a:rPr lang="es-VE" altLang="es-VE" sz="2000">
                <a:latin typeface="Times New Roman" panose="02020603050405020304" pitchFamily="18" charset="0"/>
              </a:rPr>
              <a:t>        # 4                </a:t>
            </a:r>
            <a:r>
              <a:rPr lang="es-VE" altLang="es-VE" sz="2000" u="sng">
                <a:latin typeface="Times New Roman" panose="02020603050405020304" pitchFamily="18" charset="0"/>
              </a:rPr>
              <a:t>-    10.000</a:t>
            </a:r>
            <a:r>
              <a:rPr lang="es-VE" altLang="es-VE" sz="2000">
                <a:latin typeface="Times New Roman" panose="02020603050405020304" pitchFamily="18" charset="0"/>
              </a:rPr>
              <a:t>       </a:t>
            </a:r>
            <a:r>
              <a:rPr lang="es-VE" altLang="es-VE" sz="2000" u="sng">
                <a:latin typeface="Times New Roman" panose="02020603050405020304" pitchFamily="18" charset="0"/>
              </a:rPr>
              <a:t>-  10.000</a:t>
            </a:r>
            <a:r>
              <a:rPr lang="es-VE" altLang="es-VE" sz="2000">
                <a:latin typeface="Times New Roman" panose="02020603050405020304" pitchFamily="18" charset="0"/>
              </a:rPr>
              <a:t>		         </a:t>
            </a:r>
            <a:r>
              <a:rPr lang="es-VE" altLang="es-VE" sz="2000" u="sng">
                <a:latin typeface="Times New Roman" panose="02020603050405020304" pitchFamily="18" charset="0"/>
              </a:rPr>
              <a:t> 0              Subtotal 4</a:t>
            </a:r>
            <a:r>
              <a:rPr lang="es-VE" altLang="es-VE" sz="2000">
                <a:latin typeface="Times New Roman" panose="02020603050405020304" pitchFamily="18" charset="0"/>
              </a:rPr>
              <a:t>             + 210.000       + 10.000	          + 200.000</a:t>
            </a:r>
          </a:p>
          <a:p>
            <a:pPr eaLnBrk="1" hangingPunct="1">
              <a:spcBef>
                <a:spcPct val="50000"/>
              </a:spcBef>
            </a:pPr>
            <a:r>
              <a:rPr lang="es-VE" altLang="es-VE" sz="2000">
                <a:latin typeface="Times New Roman" panose="02020603050405020304" pitchFamily="18" charset="0"/>
              </a:rPr>
              <a:t>        # 5		              </a:t>
            </a:r>
            <a:r>
              <a:rPr lang="es-VE" altLang="es-VE" sz="2000" u="sng">
                <a:latin typeface="Times New Roman" panose="02020603050405020304" pitchFamily="18" charset="0"/>
              </a:rPr>
              <a:t> 0</a:t>
            </a:r>
            <a:r>
              <a:rPr lang="es-VE" altLang="es-VE" sz="2000">
                <a:latin typeface="Times New Roman" panose="02020603050405020304" pitchFamily="18" charset="0"/>
              </a:rPr>
              <a:t>       </a:t>
            </a:r>
            <a:r>
              <a:rPr lang="es-VE" altLang="es-VE" sz="2000" u="sng">
                <a:latin typeface="Times New Roman" panose="02020603050405020304" pitchFamily="18" charset="0"/>
              </a:rPr>
              <a:t>-    5.000</a:t>
            </a:r>
            <a:r>
              <a:rPr lang="es-VE" altLang="es-VE" sz="2000">
                <a:latin typeface="Times New Roman" panose="02020603050405020304" pitchFamily="18" charset="0"/>
              </a:rPr>
              <a:t>	          </a:t>
            </a:r>
            <a:r>
              <a:rPr lang="es-VE" altLang="es-VE" sz="2000" u="sng">
                <a:latin typeface="Times New Roman" panose="02020603050405020304" pitchFamily="18" charset="0"/>
              </a:rPr>
              <a:t>+     5.000               Subtotal 5</a:t>
            </a:r>
            <a:r>
              <a:rPr lang="es-VE" altLang="es-VE" sz="2000">
                <a:latin typeface="Times New Roman" panose="02020603050405020304" pitchFamily="18" charset="0"/>
              </a:rPr>
              <a:t>	 </a:t>
            </a:r>
            <a:r>
              <a:rPr lang="es-VE" altLang="es-VE" sz="2000" b="1">
                <a:latin typeface="Times New Roman" panose="02020603050405020304" pitchFamily="18" charset="0"/>
              </a:rPr>
              <a:t>+ 210.000       +   5.000	          + 205.000</a:t>
            </a:r>
            <a:endParaRPr lang="es-ES" altLang="es-VE" sz="2000" b="1" u="sng">
              <a:latin typeface="Times New Roman" panose="02020603050405020304" pitchFamily="18" charset="0"/>
            </a:endParaRPr>
          </a:p>
        </p:txBody>
      </p:sp>
    </p:spTree>
    <p:extLst>
      <p:ext uri="{BB962C8B-B14F-4D97-AF65-F5344CB8AC3E}">
        <p14:creationId xmlns:p14="http://schemas.microsoft.com/office/powerpoint/2010/main" val="3561076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ABF8F19-6C85-49E7-A492-A923093BDCCF}" type="slidenum">
              <a:rPr lang="es-ES" altLang="es-VE"/>
              <a:pPr eaLnBrk="1" hangingPunct="1"/>
              <a:t>28</a:t>
            </a:fld>
            <a:endParaRPr lang="es-ES" altLang="es-VE"/>
          </a:p>
        </p:txBody>
      </p:sp>
      <p:sp>
        <p:nvSpPr>
          <p:cNvPr id="38915" name="Rectangle 2"/>
          <p:cNvSpPr>
            <a:spLocks noGrp="1" noChangeArrowheads="1"/>
          </p:cNvSpPr>
          <p:nvPr>
            <p:ph type="title"/>
          </p:nvPr>
        </p:nvSpPr>
        <p:spPr/>
        <p:txBody>
          <a:bodyPr/>
          <a:lstStyle/>
          <a:p>
            <a:pPr eaLnBrk="1" hangingPunct="1"/>
            <a:r>
              <a:rPr lang="es-VE" altLang="es-VE" sz="3600"/>
              <a:t>5. EJERCICIO DE ILUSTRACION</a:t>
            </a:r>
            <a:endParaRPr lang="es-ES" altLang="es-VE" sz="3600"/>
          </a:p>
        </p:txBody>
      </p:sp>
      <p:sp>
        <p:nvSpPr>
          <p:cNvPr id="38916" name="Text Box 3"/>
          <p:cNvSpPr txBox="1">
            <a:spLocks noChangeArrowheads="1"/>
          </p:cNvSpPr>
          <p:nvPr/>
        </p:nvSpPr>
        <p:spPr bwMode="auto">
          <a:xfrm>
            <a:off x="2133600" y="1828801"/>
            <a:ext cx="7924800"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828800" indent="-4572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Registro en Cuentas T</a:t>
            </a:r>
          </a:p>
          <a:p>
            <a:pPr eaLnBrk="1" hangingPunct="1">
              <a:spcBef>
                <a:spcPct val="50000"/>
              </a:spcBef>
            </a:pPr>
            <a:r>
              <a:rPr lang="es-VE" altLang="es-VE" sz="2400">
                <a:latin typeface="Times New Roman" panose="02020603050405020304" pitchFamily="18" charset="0"/>
              </a:rPr>
              <a:t>         Activos        =            Pasivos          +              Capital</a:t>
            </a:r>
          </a:p>
          <a:p>
            <a:pPr eaLnBrk="1" hangingPunct="1">
              <a:spcBef>
                <a:spcPct val="50000"/>
              </a:spcBef>
            </a:pPr>
            <a:r>
              <a:rPr lang="es-VE" altLang="es-VE" sz="1600">
                <a:latin typeface="Times New Roman" panose="02020603050405020304" pitchFamily="18" charset="0"/>
              </a:rPr>
              <a:t>(1)    200.000						       200.000 (1)</a:t>
            </a:r>
          </a:p>
          <a:p>
            <a:pPr eaLnBrk="1" hangingPunct="1">
              <a:spcBef>
                <a:spcPct val="50000"/>
              </a:spcBef>
            </a:pPr>
            <a:r>
              <a:rPr lang="es-VE" altLang="es-VE" sz="1600">
                <a:latin typeface="Times New Roman" panose="02020603050405020304" pitchFamily="18" charset="0"/>
              </a:rPr>
              <a:t>(2)      75.000    75.000   (2)</a:t>
            </a:r>
          </a:p>
          <a:p>
            <a:pPr eaLnBrk="1" hangingPunct="1">
              <a:spcBef>
                <a:spcPct val="50000"/>
              </a:spcBef>
            </a:pPr>
            <a:r>
              <a:rPr lang="es-VE" altLang="es-VE" sz="1600">
                <a:latin typeface="Times New Roman" panose="02020603050405020304" pitchFamily="18" charset="0"/>
              </a:rPr>
              <a:t>(3)      20.000			    20.000  (3)</a:t>
            </a:r>
          </a:p>
          <a:p>
            <a:pPr lvl="3" eaLnBrk="1" hangingPunct="1">
              <a:spcBef>
                <a:spcPct val="50000"/>
              </a:spcBef>
            </a:pPr>
            <a:r>
              <a:rPr lang="es-VE" altLang="es-VE" sz="1600">
                <a:latin typeface="Times New Roman" panose="02020603050405020304" pitchFamily="18" charset="0"/>
              </a:rPr>
              <a:t>10.000  (4)          (4)   10.000</a:t>
            </a:r>
          </a:p>
          <a:p>
            <a:pPr eaLnBrk="1" hangingPunct="1">
              <a:spcBef>
                <a:spcPct val="50000"/>
              </a:spcBef>
            </a:pPr>
            <a:r>
              <a:rPr lang="es-VE" altLang="es-VE" sz="1600">
                <a:latin typeface="Times New Roman" panose="02020603050405020304" pitchFamily="18" charset="0"/>
              </a:rPr>
              <a:t>	                                             (5)     5.000                                                               5.000  (5)</a:t>
            </a:r>
          </a:p>
          <a:p>
            <a:pPr eaLnBrk="1" hangingPunct="1">
              <a:spcBef>
                <a:spcPct val="50000"/>
              </a:spcBef>
            </a:pPr>
            <a:r>
              <a:rPr lang="es-VE" altLang="es-VE" sz="1600">
                <a:latin typeface="Times New Roman" panose="02020603050405020304" pitchFamily="18" charset="0"/>
              </a:rPr>
              <a:t>         295.000    85.000                          15.000   20.000			0     205.000</a:t>
            </a:r>
          </a:p>
          <a:p>
            <a:pPr eaLnBrk="1" hangingPunct="1">
              <a:spcBef>
                <a:spcPct val="50000"/>
              </a:spcBef>
            </a:pPr>
            <a:r>
              <a:rPr lang="es-VE" altLang="es-VE" sz="1600">
                <a:latin typeface="Times New Roman" panose="02020603050405020304" pitchFamily="18" charset="0"/>
              </a:rPr>
              <a:t>         210.000			        5.000			       205.000</a:t>
            </a:r>
          </a:p>
        </p:txBody>
      </p:sp>
      <p:sp>
        <p:nvSpPr>
          <p:cNvPr id="38917" name="Line 4"/>
          <p:cNvSpPr>
            <a:spLocks noChangeShapeType="1"/>
          </p:cNvSpPr>
          <p:nvPr/>
        </p:nvSpPr>
        <p:spPr bwMode="auto">
          <a:xfrm>
            <a:off x="2743200" y="2743200"/>
            <a:ext cx="1371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18" name="Line 5"/>
          <p:cNvSpPr>
            <a:spLocks noChangeShapeType="1"/>
          </p:cNvSpPr>
          <p:nvPr/>
        </p:nvSpPr>
        <p:spPr bwMode="auto">
          <a:xfrm>
            <a:off x="5334000" y="27432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19" name="Line 6"/>
          <p:cNvSpPr>
            <a:spLocks noChangeShapeType="1"/>
          </p:cNvSpPr>
          <p:nvPr/>
        </p:nvSpPr>
        <p:spPr bwMode="auto">
          <a:xfrm>
            <a:off x="8229600" y="27432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20" name="Line 7"/>
          <p:cNvSpPr>
            <a:spLocks noChangeShapeType="1"/>
          </p:cNvSpPr>
          <p:nvPr/>
        </p:nvSpPr>
        <p:spPr bwMode="auto">
          <a:xfrm>
            <a:off x="3429000" y="2743200"/>
            <a:ext cx="0" cy="2667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21" name="Line 8"/>
          <p:cNvSpPr>
            <a:spLocks noChangeShapeType="1"/>
          </p:cNvSpPr>
          <p:nvPr/>
        </p:nvSpPr>
        <p:spPr bwMode="auto">
          <a:xfrm>
            <a:off x="6019800" y="2743200"/>
            <a:ext cx="0" cy="2743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22" name="Line 9"/>
          <p:cNvSpPr>
            <a:spLocks noChangeShapeType="1"/>
          </p:cNvSpPr>
          <p:nvPr/>
        </p:nvSpPr>
        <p:spPr bwMode="auto">
          <a:xfrm>
            <a:off x="8915400" y="2743200"/>
            <a:ext cx="0" cy="2819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23" name="Line 10"/>
          <p:cNvSpPr>
            <a:spLocks noChangeShapeType="1"/>
          </p:cNvSpPr>
          <p:nvPr/>
        </p:nvSpPr>
        <p:spPr bwMode="auto">
          <a:xfrm>
            <a:off x="2667000" y="4724400"/>
            <a:ext cx="160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24" name="Line 11"/>
          <p:cNvSpPr>
            <a:spLocks noChangeShapeType="1"/>
          </p:cNvSpPr>
          <p:nvPr/>
        </p:nvSpPr>
        <p:spPr bwMode="auto">
          <a:xfrm>
            <a:off x="5410200" y="4724400"/>
            <a:ext cx="160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25" name="Line 12"/>
          <p:cNvSpPr>
            <a:spLocks noChangeShapeType="1"/>
          </p:cNvSpPr>
          <p:nvPr/>
        </p:nvSpPr>
        <p:spPr bwMode="auto">
          <a:xfrm>
            <a:off x="8153400" y="47244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26" name="Line 13"/>
          <p:cNvSpPr>
            <a:spLocks noChangeShapeType="1"/>
          </p:cNvSpPr>
          <p:nvPr/>
        </p:nvSpPr>
        <p:spPr bwMode="auto">
          <a:xfrm>
            <a:off x="2590800" y="5029200"/>
            <a:ext cx="1676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27" name="Line 14"/>
          <p:cNvSpPr>
            <a:spLocks noChangeShapeType="1"/>
          </p:cNvSpPr>
          <p:nvPr/>
        </p:nvSpPr>
        <p:spPr bwMode="auto">
          <a:xfrm>
            <a:off x="5410200" y="50292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8928" name="Line 15"/>
          <p:cNvSpPr>
            <a:spLocks noChangeShapeType="1"/>
          </p:cNvSpPr>
          <p:nvPr/>
        </p:nvSpPr>
        <p:spPr bwMode="auto">
          <a:xfrm>
            <a:off x="8229600" y="50292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1450751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B9FAE2-94F4-4060-8E5D-958E7B6A99F9}" type="slidenum">
              <a:rPr lang="es-ES" altLang="es-VE"/>
              <a:pPr eaLnBrk="1" hangingPunct="1"/>
              <a:t>29</a:t>
            </a:fld>
            <a:endParaRPr lang="es-ES" altLang="es-VE"/>
          </a:p>
        </p:txBody>
      </p:sp>
      <p:sp>
        <p:nvSpPr>
          <p:cNvPr id="36866"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5. EJERCICIO DE ILUSTRACION</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39940" name="Text Box 3"/>
          <p:cNvSpPr txBox="1">
            <a:spLocks noChangeArrowheads="1"/>
          </p:cNvSpPr>
          <p:nvPr/>
        </p:nvSpPr>
        <p:spPr bwMode="auto">
          <a:xfrm>
            <a:off x="2209800" y="1828800"/>
            <a:ext cx="7848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Asientos Diarios</a:t>
            </a:r>
          </a:p>
          <a:p>
            <a:pPr eaLnBrk="1" hangingPunct="1">
              <a:spcBef>
                <a:spcPct val="50000"/>
              </a:spcBef>
              <a:buFontTx/>
              <a:buAutoNum type="arabicPeriod"/>
            </a:pPr>
            <a:r>
              <a:rPr lang="es-VE" altLang="es-VE" sz="2000">
                <a:latin typeface="Times New Roman" panose="02020603050405020304" pitchFamily="18" charset="0"/>
              </a:rPr>
              <a:t>Caja y Banco		200.000					   	Capital Social		200.000</a:t>
            </a:r>
          </a:p>
          <a:p>
            <a:pPr eaLnBrk="1" hangingPunct="1">
              <a:spcBef>
                <a:spcPct val="50000"/>
              </a:spcBef>
              <a:buFontTx/>
              <a:buAutoNum type="arabicPeriod"/>
            </a:pPr>
            <a:r>
              <a:rPr lang="es-VE" altLang="es-VE" sz="2000">
                <a:latin typeface="Times New Roman" panose="02020603050405020304" pitchFamily="18" charset="0"/>
              </a:rPr>
              <a:t>Equipos		  75.000						Caja y Banco		  75.000</a:t>
            </a:r>
          </a:p>
          <a:p>
            <a:pPr eaLnBrk="1" hangingPunct="1">
              <a:spcBef>
                <a:spcPct val="50000"/>
              </a:spcBef>
              <a:buFontTx/>
              <a:buAutoNum type="arabicPeriod"/>
            </a:pPr>
            <a:r>
              <a:rPr lang="es-VE" altLang="es-VE" sz="2000">
                <a:latin typeface="Times New Roman" panose="02020603050405020304" pitchFamily="18" charset="0"/>
              </a:rPr>
              <a:t>Inventario Mercancías	  20.000						Cuentas por Pagar	  20.000</a:t>
            </a:r>
          </a:p>
          <a:p>
            <a:pPr eaLnBrk="1" hangingPunct="1">
              <a:spcBef>
                <a:spcPct val="50000"/>
              </a:spcBef>
              <a:buFontTx/>
              <a:buAutoNum type="arabicPeriod"/>
            </a:pPr>
            <a:r>
              <a:rPr lang="es-VE" altLang="es-VE" sz="2000">
                <a:latin typeface="Times New Roman" panose="02020603050405020304" pitchFamily="18" charset="0"/>
              </a:rPr>
              <a:t>Cuentas por Pagar	  10.000						Caja y Banco		  10.000</a:t>
            </a:r>
          </a:p>
          <a:p>
            <a:pPr eaLnBrk="1" hangingPunct="1">
              <a:spcBef>
                <a:spcPct val="50000"/>
              </a:spcBef>
              <a:buFontTx/>
              <a:buAutoNum type="arabicPeriod"/>
            </a:pPr>
            <a:r>
              <a:rPr lang="es-VE" altLang="es-VE" sz="2000">
                <a:latin typeface="Times New Roman" panose="02020603050405020304" pitchFamily="18" charset="0"/>
              </a:rPr>
              <a:t>Cuentas por Pagar	     5.000						Capital Social		     5.000				</a:t>
            </a:r>
            <a:endParaRPr lang="es-ES" altLang="es-VE" sz="2000">
              <a:latin typeface="Times New Roman" panose="02020603050405020304" pitchFamily="18" charset="0"/>
            </a:endParaRPr>
          </a:p>
        </p:txBody>
      </p:sp>
      <p:sp>
        <p:nvSpPr>
          <p:cNvPr id="39941" name="Line 4"/>
          <p:cNvSpPr>
            <a:spLocks noChangeShapeType="1"/>
          </p:cNvSpPr>
          <p:nvPr/>
        </p:nvSpPr>
        <p:spPr bwMode="auto">
          <a:xfrm>
            <a:off x="2438400" y="2971800"/>
            <a:ext cx="6781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9942" name="Line 5"/>
          <p:cNvSpPr>
            <a:spLocks noChangeShapeType="1"/>
          </p:cNvSpPr>
          <p:nvPr/>
        </p:nvSpPr>
        <p:spPr bwMode="auto">
          <a:xfrm>
            <a:off x="2438400" y="3733800"/>
            <a:ext cx="6781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9943" name="Line 6"/>
          <p:cNvSpPr>
            <a:spLocks noChangeShapeType="1"/>
          </p:cNvSpPr>
          <p:nvPr/>
        </p:nvSpPr>
        <p:spPr bwMode="auto">
          <a:xfrm>
            <a:off x="2514600" y="4495800"/>
            <a:ext cx="6781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9944" name="Line 7"/>
          <p:cNvSpPr>
            <a:spLocks noChangeShapeType="1"/>
          </p:cNvSpPr>
          <p:nvPr/>
        </p:nvSpPr>
        <p:spPr bwMode="auto">
          <a:xfrm>
            <a:off x="2514600" y="5257800"/>
            <a:ext cx="6781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39945" name="Line 8"/>
          <p:cNvSpPr>
            <a:spLocks noChangeShapeType="1"/>
          </p:cNvSpPr>
          <p:nvPr/>
        </p:nvSpPr>
        <p:spPr bwMode="auto">
          <a:xfrm>
            <a:off x="2590800" y="6019800"/>
            <a:ext cx="6705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1159272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32BDBF-87C6-47D9-8065-CA63783D6534}" type="slidenum">
              <a:rPr lang="es-ES" altLang="es-VE"/>
              <a:pPr eaLnBrk="1" hangingPunct="1"/>
              <a:t>3</a:t>
            </a:fld>
            <a:endParaRPr lang="es-ES" altLang="es-VE"/>
          </a:p>
        </p:txBody>
      </p:sp>
      <p:sp>
        <p:nvSpPr>
          <p:cNvPr id="13315" name="Rectangle 2"/>
          <p:cNvSpPr>
            <a:spLocks noGrp="1" noChangeArrowheads="1"/>
          </p:cNvSpPr>
          <p:nvPr>
            <p:ph type="title"/>
          </p:nvPr>
        </p:nvSpPr>
        <p:spPr/>
        <p:txBody>
          <a:bodyPr/>
          <a:lstStyle/>
          <a:p>
            <a:pPr eaLnBrk="1" hangingPunct="1"/>
            <a:r>
              <a:rPr lang="es-VE" altLang="es-VE" sz="3600"/>
              <a:t>1. LA CONTABILIDAD Y LOS REPORTES FINANCIEROS</a:t>
            </a:r>
            <a:endParaRPr lang="es-ES" altLang="es-VE" sz="3600"/>
          </a:p>
        </p:txBody>
      </p:sp>
      <p:sp>
        <p:nvSpPr>
          <p:cNvPr id="1027" name="Text Box 3"/>
          <p:cNvSpPr txBox="1">
            <a:spLocks noChangeArrowheads="1"/>
          </p:cNvSpPr>
          <p:nvPr/>
        </p:nvSpPr>
        <p:spPr bwMode="auto">
          <a:xfrm>
            <a:off x="2590800" y="1905000"/>
            <a:ext cx="6529388" cy="4339650"/>
          </a:xfrm>
          <a:prstGeom prst="rect">
            <a:avLst/>
          </a:prstGeom>
          <a:noFill/>
          <a:ln w="12700" cap="sq">
            <a:noFill/>
            <a:miter lim="800000"/>
            <a:headEnd type="none" w="sm" len="sm"/>
            <a:tailEnd type="none" w="sm" len="sm"/>
          </a:ln>
          <a:effectLst/>
        </p:spPr>
        <p:txBody>
          <a:bodyPr>
            <a:spAutoFit/>
          </a:bodyPr>
          <a:lstStyle/>
          <a:p>
            <a:pPr algn="just">
              <a:spcBef>
                <a:spcPct val="50000"/>
              </a:spcBef>
              <a:defRPr/>
            </a:pPr>
            <a:r>
              <a:rPr lang="es-VE" sz="2400" u="sng">
                <a:effectLst>
                  <a:outerShdw blurRad="38100" dist="38100" dir="2700000" algn="tl">
                    <a:srgbClr val="C0C0C0"/>
                  </a:outerShdw>
                </a:effectLst>
                <a:latin typeface="Times New Roman" pitchFamily="18" charset="0"/>
                <a:cs typeface="Arial" charset="0"/>
              </a:rPr>
              <a:t>PRINCIPAL FUNCION</a:t>
            </a:r>
            <a:r>
              <a:rPr lang="es-VE" sz="2400">
                <a:latin typeface="Times New Roman" pitchFamily="18" charset="0"/>
                <a:cs typeface="Arial" charset="0"/>
              </a:rPr>
              <a:t> 			     Ayudar a los inversionistas a tomar decisiones de inversión. Ejemplo: cuenta de ahorros vs compra de acciones.</a:t>
            </a:r>
          </a:p>
          <a:p>
            <a:pPr algn="just">
              <a:spcBef>
                <a:spcPct val="50000"/>
              </a:spcBef>
              <a:defRPr/>
            </a:pPr>
            <a:r>
              <a:rPr lang="es-VE" sz="2400" u="sng">
                <a:effectLst>
                  <a:outerShdw blurRad="38100" dist="38100" dir="2700000" algn="tl">
                    <a:srgbClr val="C0C0C0"/>
                  </a:outerShdw>
                </a:effectLst>
                <a:latin typeface="Times New Roman" pitchFamily="18" charset="0"/>
                <a:cs typeface="Arial" charset="0"/>
              </a:rPr>
              <a:t>Bases</a:t>
            </a:r>
          </a:p>
          <a:p>
            <a:pPr algn="just">
              <a:spcBef>
                <a:spcPct val="50000"/>
              </a:spcBef>
              <a:buFontTx/>
              <a:buChar char="•"/>
              <a:defRPr/>
            </a:pPr>
            <a:r>
              <a:rPr lang="es-VE" sz="2400">
                <a:latin typeface="Times New Roman" pitchFamily="18" charset="0"/>
                <a:cs typeface="Arial" charset="0"/>
              </a:rPr>
              <a:t> Retorno esperado.</a:t>
            </a:r>
          </a:p>
          <a:p>
            <a:pPr algn="just">
              <a:spcBef>
                <a:spcPct val="50000"/>
              </a:spcBef>
              <a:buFontTx/>
              <a:buChar char="•"/>
              <a:defRPr/>
            </a:pPr>
            <a:r>
              <a:rPr lang="es-VE" sz="2400">
                <a:latin typeface="Times New Roman" pitchFamily="18" charset="0"/>
                <a:cs typeface="Arial" charset="0"/>
              </a:rPr>
              <a:t> Riesgo e incertidumbre asociado a ese retorno.</a:t>
            </a:r>
          </a:p>
          <a:p>
            <a:pPr algn="just">
              <a:spcBef>
                <a:spcPct val="50000"/>
              </a:spcBef>
              <a:defRPr/>
            </a:pPr>
            <a:r>
              <a:rPr lang="es-VE" sz="2400" u="sng">
                <a:effectLst>
                  <a:outerShdw blurRad="38100" dist="38100" dir="2700000" algn="tl">
                    <a:srgbClr val="C0C0C0"/>
                  </a:outerShdw>
                </a:effectLst>
                <a:latin typeface="Times New Roman" pitchFamily="18" charset="0"/>
                <a:cs typeface="Arial" charset="0"/>
              </a:rPr>
              <a:t>Nueva Variable</a:t>
            </a:r>
          </a:p>
          <a:p>
            <a:pPr algn="just">
              <a:spcBef>
                <a:spcPct val="50000"/>
              </a:spcBef>
              <a:buFontTx/>
              <a:buChar char="•"/>
              <a:defRPr/>
            </a:pPr>
            <a:r>
              <a:rPr lang="es-VE" sz="2400">
                <a:latin typeface="Times New Roman" pitchFamily="18" charset="0"/>
                <a:cs typeface="Arial" charset="0"/>
              </a:rPr>
              <a:t> Capital Intelectual .</a:t>
            </a:r>
            <a:endParaRPr lang="es-ES" sz="2400">
              <a:latin typeface="Times New Roman" pitchFamily="18" charset="0"/>
              <a:cs typeface="Arial" charset="0"/>
            </a:endParaRPr>
          </a:p>
        </p:txBody>
      </p:sp>
    </p:spTree>
    <p:extLst>
      <p:ext uri="{BB962C8B-B14F-4D97-AF65-F5344CB8AC3E}">
        <p14:creationId xmlns:p14="http://schemas.microsoft.com/office/powerpoint/2010/main" val="76324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2044B5-2082-49BE-923C-F551D3DF8F82}" type="slidenum">
              <a:rPr lang="es-ES" altLang="es-VE"/>
              <a:pPr eaLnBrk="1" hangingPunct="1"/>
              <a:t>30</a:t>
            </a:fld>
            <a:endParaRPr lang="es-ES" altLang="es-VE"/>
          </a:p>
        </p:txBody>
      </p:sp>
      <p:sp>
        <p:nvSpPr>
          <p:cNvPr id="40963" name="Rectangle 2"/>
          <p:cNvSpPr>
            <a:spLocks noGrp="1" noChangeArrowheads="1"/>
          </p:cNvSpPr>
          <p:nvPr>
            <p:ph type="title"/>
          </p:nvPr>
        </p:nvSpPr>
        <p:spPr/>
        <p:txBody>
          <a:bodyPr/>
          <a:lstStyle/>
          <a:p>
            <a:pPr eaLnBrk="1" hangingPunct="1"/>
            <a:r>
              <a:rPr lang="es-VE" altLang="es-VE" sz="3600"/>
              <a:t>5. EJERCICIO DE ILUSTRACION</a:t>
            </a:r>
            <a:endParaRPr lang="es-ES" altLang="es-VE" sz="3600"/>
          </a:p>
        </p:txBody>
      </p:sp>
      <p:sp>
        <p:nvSpPr>
          <p:cNvPr id="40964" name="Text Box 3"/>
          <p:cNvSpPr txBox="1">
            <a:spLocks noChangeArrowheads="1"/>
          </p:cNvSpPr>
          <p:nvPr/>
        </p:nvSpPr>
        <p:spPr bwMode="auto">
          <a:xfrm>
            <a:off x="1981200" y="1676400"/>
            <a:ext cx="71628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u="sng">
                <a:latin typeface="Times New Roman" panose="02020603050405020304" pitchFamily="18" charset="0"/>
              </a:rPr>
              <a:t>Caja y Banco	</a:t>
            </a:r>
            <a:r>
              <a:rPr lang="es-VE" altLang="es-VE" sz="2400">
                <a:latin typeface="Times New Roman" panose="02020603050405020304" pitchFamily="18" charset="0"/>
              </a:rPr>
              <a:t>       	</a:t>
            </a:r>
            <a:r>
              <a:rPr lang="es-VE" altLang="es-VE" sz="2400" u="sng">
                <a:latin typeface="Times New Roman" panose="02020603050405020304" pitchFamily="18" charset="0"/>
              </a:rPr>
              <a:t>Ctas p/Pagar</a:t>
            </a:r>
            <a:r>
              <a:rPr lang="es-VE" altLang="es-VE" sz="2400">
                <a:latin typeface="Times New Roman" panose="02020603050405020304" pitchFamily="18" charset="0"/>
              </a:rPr>
              <a:t>	     </a:t>
            </a:r>
            <a:r>
              <a:rPr lang="es-VE" altLang="es-VE" sz="2400" u="sng">
                <a:latin typeface="Times New Roman" panose="02020603050405020304" pitchFamily="18" charset="0"/>
              </a:rPr>
              <a:t>   Capital    </a:t>
            </a:r>
          </a:p>
          <a:p>
            <a:pPr eaLnBrk="1" hangingPunct="1">
              <a:spcBef>
                <a:spcPct val="50000"/>
              </a:spcBef>
            </a:pPr>
            <a:r>
              <a:rPr lang="es-VE" altLang="es-VE" sz="1600">
                <a:latin typeface="Times New Roman" panose="02020603050405020304" pitchFamily="18" charset="0"/>
              </a:rPr>
              <a:t>(1)200.000   75.000 (2)          (4) 10.000        20.000  (3)	                        200.000 (1)</a:t>
            </a:r>
          </a:p>
          <a:p>
            <a:pPr eaLnBrk="1" hangingPunct="1">
              <a:spcBef>
                <a:spcPct val="50000"/>
              </a:spcBef>
            </a:pPr>
            <a:r>
              <a:rPr lang="es-VE" altLang="es-VE" sz="1600">
                <a:latin typeface="Times New Roman" panose="02020603050405020304" pitchFamily="18" charset="0"/>
              </a:rPr>
              <a:t>	   10.000 (4)         (5)    5.000  		         	          5.000  (5)              ....200.000    85.000		15.000        20.000 (3)		      205.000        ....115.000                                                          5.000                              205.000</a:t>
            </a:r>
            <a:endParaRPr lang="es-VE" altLang="es-VE" sz="2400" u="sng">
              <a:latin typeface="Times New Roman" panose="02020603050405020304" pitchFamily="18" charset="0"/>
            </a:endParaRPr>
          </a:p>
          <a:p>
            <a:pPr eaLnBrk="1" hangingPunct="1">
              <a:spcBef>
                <a:spcPct val="50000"/>
              </a:spcBef>
            </a:pPr>
            <a:r>
              <a:rPr lang="es-VE" altLang="es-VE" sz="2400" u="sng">
                <a:latin typeface="Times New Roman" panose="02020603050405020304" pitchFamily="18" charset="0"/>
              </a:rPr>
              <a:t>Inv. Mercancía</a:t>
            </a:r>
            <a:endParaRPr lang="es-VE" altLang="es-VE" sz="1600">
              <a:latin typeface="Times New Roman" panose="02020603050405020304" pitchFamily="18" charset="0"/>
            </a:endParaRPr>
          </a:p>
          <a:p>
            <a:pPr eaLnBrk="1" hangingPunct="1">
              <a:spcBef>
                <a:spcPct val="50000"/>
              </a:spcBef>
            </a:pPr>
            <a:r>
              <a:rPr lang="es-VE" altLang="es-VE" sz="1600">
                <a:latin typeface="Times New Roman" panose="02020603050405020304" pitchFamily="18" charset="0"/>
              </a:rPr>
              <a:t>(3) 20.000						                          .      ......20.000</a:t>
            </a:r>
            <a:endParaRPr lang="es-VE" altLang="es-VE" sz="2400" u="sng">
              <a:latin typeface="Times New Roman" panose="02020603050405020304" pitchFamily="18" charset="0"/>
            </a:endParaRPr>
          </a:p>
          <a:p>
            <a:pPr eaLnBrk="1" hangingPunct="1">
              <a:spcBef>
                <a:spcPct val="50000"/>
              </a:spcBef>
            </a:pPr>
            <a:r>
              <a:rPr lang="es-VE" altLang="es-VE" sz="2400" u="sng">
                <a:latin typeface="Times New Roman" panose="02020603050405020304" pitchFamily="18" charset="0"/>
              </a:rPr>
              <a:t>    Equipos      	</a:t>
            </a:r>
            <a:r>
              <a:rPr lang="es-VE" altLang="es-VE" sz="2400">
                <a:latin typeface="Times New Roman" panose="02020603050405020304" pitchFamily="18" charset="0"/>
              </a:rPr>
              <a:t>					           </a:t>
            </a:r>
            <a:r>
              <a:rPr lang="es-VE" altLang="es-VE">
                <a:latin typeface="Times New Roman" panose="02020603050405020304" pitchFamily="18" charset="0"/>
              </a:rPr>
              <a:t>  </a:t>
            </a:r>
            <a:r>
              <a:rPr lang="es-VE" altLang="es-VE" sz="1600">
                <a:latin typeface="Times New Roman" panose="02020603050405020304" pitchFamily="18" charset="0"/>
              </a:rPr>
              <a:t>(2) 75.000 							        .                                                                                                                                                                                                                                                                                                                                                                                                                                                                                                                                                                                                                                                                                                                                                                                                                                                                                                                                                                                                                                                                                                                       ......75.000</a:t>
            </a:r>
            <a:r>
              <a:rPr lang="es-VE" altLang="es-VE" sz="2400">
                <a:latin typeface="Times New Roman" panose="02020603050405020304" pitchFamily="18" charset="0"/>
              </a:rPr>
              <a:t>			</a:t>
            </a:r>
            <a:endParaRPr lang="es-ES" altLang="es-VE" sz="2400" u="sng">
              <a:latin typeface="Times New Roman" panose="02020603050405020304" pitchFamily="18" charset="0"/>
            </a:endParaRPr>
          </a:p>
        </p:txBody>
      </p:sp>
      <p:sp>
        <p:nvSpPr>
          <p:cNvPr id="40965" name="Line 4"/>
          <p:cNvSpPr>
            <a:spLocks noChangeShapeType="1"/>
          </p:cNvSpPr>
          <p:nvPr/>
        </p:nvSpPr>
        <p:spPr bwMode="auto">
          <a:xfrm>
            <a:off x="2286000" y="28194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66" name="Line 5"/>
          <p:cNvSpPr>
            <a:spLocks noChangeShapeType="1"/>
          </p:cNvSpPr>
          <p:nvPr/>
        </p:nvSpPr>
        <p:spPr bwMode="auto">
          <a:xfrm>
            <a:off x="5029200" y="2819400"/>
            <a:ext cx="1371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67" name="Line 6"/>
          <p:cNvSpPr>
            <a:spLocks noChangeShapeType="1"/>
          </p:cNvSpPr>
          <p:nvPr/>
        </p:nvSpPr>
        <p:spPr bwMode="auto">
          <a:xfrm>
            <a:off x="7315200" y="28194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68" name="Line 7"/>
          <p:cNvSpPr>
            <a:spLocks noChangeShapeType="1"/>
          </p:cNvSpPr>
          <p:nvPr/>
        </p:nvSpPr>
        <p:spPr bwMode="auto">
          <a:xfrm>
            <a:off x="2971800" y="2057400"/>
            <a:ext cx="0" cy="1371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69" name="Line 8"/>
          <p:cNvSpPr>
            <a:spLocks noChangeShapeType="1"/>
          </p:cNvSpPr>
          <p:nvPr/>
        </p:nvSpPr>
        <p:spPr bwMode="auto">
          <a:xfrm>
            <a:off x="5715000" y="2057400"/>
            <a:ext cx="0" cy="144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70" name="Line 9"/>
          <p:cNvSpPr>
            <a:spLocks noChangeShapeType="1"/>
          </p:cNvSpPr>
          <p:nvPr/>
        </p:nvSpPr>
        <p:spPr bwMode="auto">
          <a:xfrm>
            <a:off x="7848600" y="2057400"/>
            <a:ext cx="0" cy="1524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71" name="Line 10"/>
          <p:cNvSpPr>
            <a:spLocks noChangeShapeType="1"/>
          </p:cNvSpPr>
          <p:nvPr/>
        </p:nvSpPr>
        <p:spPr bwMode="auto">
          <a:xfrm>
            <a:off x="2209800" y="30480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72" name="Line 11"/>
          <p:cNvSpPr>
            <a:spLocks noChangeShapeType="1"/>
          </p:cNvSpPr>
          <p:nvPr/>
        </p:nvSpPr>
        <p:spPr bwMode="auto">
          <a:xfrm>
            <a:off x="4953000" y="30480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73" name="Line 12"/>
          <p:cNvSpPr>
            <a:spLocks noChangeShapeType="1"/>
          </p:cNvSpPr>
          <p:nvPr/>
        </p:nvSpPr>
        <p:spPr bwMode="auto">
          <a:xfrm>
            <a:off x="7315200" y="3048000"/>
            <a:ext cx="1295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74" name="Line 13"/>
          <p:cNvSpPr>
            <a:spLocks noChangeShapeType="1"/>
          </p:cNvSpPr>
          <p:nvPr/>
        </p:nvSpPr>
        <p:spPr bwMode="auto">
          <a:xfrm>
            <a:off x="2971800" y="3810000"/>
            <a:ext cx="0" cy="762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75" name="Line 14"/>
          <p:cNvSpPr>
            <a:spLocks noChangeShapeType="1"/>
          </p:cNvSpPr>
          <p:nvPr/>
        </p:nvSpPr>
        <p:spPr bwMode="auto">
          <a:xfrm>
            <a:off x="2286000" y="4267200"/>
            <a:ext cx="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76" name="Line 15"/>
          <p:cNvSpPr>
            <a:spLocks noChangeShapeType="1"/>
          </p:cNvSpPr>
          <p:nvPr/>
        </p:nvSpPr>
        <p:spPr bwMode="auto">
          <a:xfrm>
            <a:off x="2209800" y="4191000"/>
            <a:ext cx="1828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77" name="Line 16"/>
          <p:cNvSpPr>
            <a:spLocks noChangeShapeType="1"/>
          </p:cNvSpPr>
          <p:nvPr/>
        </p:nvSpPr>
        <p:spPr bwMode="auto">
          <a:xfrm>
            <a:off x="2971800" y="4953000"/>
            <a:ext cx="0" cy="990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40978" name="Line 17"/>
          <p:cNvSpPr>
            <a:spLocks noChangeShapeType="1"/>
          </p:cNvSpPr>
          <p:nvPr/>
        </p:nvSpPr>
        <p:spPr bwMode="auto">
          <a:xfrm>
            <a:off x="2209800" y="5334000"/>
            <a:ext cx="1828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452952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3DFF949-003F-4D9F-9139-7A6BF106713D}" type="slidenum">
              <a:rPr lang="es-ES" altLang="es-VE"/>
              <a:pPr eaLnBrk="1" hangingPunct="1"/>
              <a:t>31</a:t>
            </a:fld>
            <a:endParaRPr lang="es-ES" altLang="es-VE"/>
          </a:p>
        </p:txBody>
      </p:sp>
      <p:sp>
        <p:nvSpPr>
          <p:cNvPr id="41987" name="Rectangle 2"/>
          <p:cNvSpPr>
            <a:spLocks noGrp="1" noChangeArrowheads="1"/>
          </p:cNvSpPr>
          <p:nvPr>
            <p:ph type="title"/>
          </p:nvPr>
        </p:nvSpPr>
        <p:spPr/>
        <p:txBody>
          <a:bodyPr/>
          <a:lstStyle/>
          <a:p>
            <a:pPr eaLnBrk="1" hangingPunct="1"/>
            <a:r>
              <a:rPr lang="es-VE" altLang="es-VE" sz="3600"/>
              <a:t>5. EJERCICIO DE ILUSTRACION</a:t>
            </a:r>
            <a:endParaRPr lang="es-ES" altLang="es-VE" sz="3600"/>
          </a:p>
        </p:txBody>
      </p:sp>
      <p:sp>
        <p:nvSpPr>
          <p:cNvPr id="38915" name="Text Box 3"/>
          <p:cNvSpPr txBox="1">
            <a:spLocks noChangeArrowheads="1"/>
          </p:cNvSpPr>
          <p:nvPr/>
        </p:nvSpPr>
        <p:spPr bwMode="auto">
          <a:xfrm>
            <a:off x="3276600" y="1600200"/>
            <a:ext cx="5334000" cy="1373188"/>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           L-CENTER, C.A.	                                                                                                                                                                                                                                                                                                                                                                                                                                 BALANCE DE COMPROBACION                                     </a:t>
            </a:r>
            <a:r>
              <a:rPr lang="es-VE" sz="1600" b="1" u="sng">
                <a:effectLst>
                  <a:outerShdw blurRad="38100" dist="38100" dir="2700000" algn="tl">
                    <a:srgbClr val="C0C0C0"/>
                  </a:outerShdw>
                </a:effectLst>
                <a:latin typeface="Times New Roman" pitchFamily="18" charset="0"/>
                <a:cs typeface="Arial" charset="0"/>
              </a:rPr>
              <a:t>31 DE ENERO 2.005</a:t>
            </a:r>
            <a:endParaRPr lang="es-ES" sz="1600" b="1" u="sng">
              <a:effectLst>
                <a:outerShdw blurRad="38100" dist="38100" dir="2700000" algn="tl">
                  <a:srgbClr val="C0C0C0"/>
                </a:outerShdw>
              </a:effectLst>
              <a:latin typeface="Times New Roman" pitchFamily="18" charset="0"/>
              <a:cs typeface="Arial" charset="0"/>
            </a:endParaRPr>
          </a:p>
          <a:p>
            <a:pPr algn="ctr">
              <a:spcBef>
                <a:spcPct val="50000"/>
              </a:spcBef>
              <a:defRPr/>
            </a:pPr>
            <a:endParaRPr lang="es-ES" sz="2400">
              <a:latin typeface="Times New Roman" pitchFamily="18" charset="0"/>
              <a:cs typeface="Arial" charset="0"/>
            </a:endParaRPr>
          </a:p>
        </p:txBody>
      </p:sp>
      <p:sp>
        <p:nvSpPr>
          <p:cNvPr id="41989" name="Text Box 4"/>
          <p:cNvSpPr txBox="1">
            <a:spLocks noChangeArrowheads="1"/>
          </p:cNvSpPr>
          <p:nvPr/>
        </p:nvSpPr>
        <p:spPr bwMode="auto">
          <a:xfrm>
            <a:off x="3048000" y="2743201"/>
            <a:ext cx="64008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				</a:t>
            </a:r>
            <a:r>
              <a:rPr lang="es-VE" altLang="es-VE" sz="2000" u="sng">
                <a:latin typeface="Times New Roman" panose="02020603050405020304" pitchFamily="18" charset="0"/>
              </a:rPr>
              <a:t>    Dr	</a:t>
            </a:r>
            <a:r>
              <a:rPr lang="es-VE" altLang="es-VE" sz="2000">
                <a:latin typeface="Times New Roman" panose="02020603050405020304" pitchFamily="18" charset="0"/>
              </a:rPr>
              <a:t>   </a:t>
            </a:r>
            <a:r>
              <a:rPr lang="es-VE" altLang="es-VE" sz="2000" u="sng">
                <a:latin typeface="Times New Roman" panose="02020603050405020304" pitchFamily="18" charset="0"/>
              </a:rPr>
              <a:t>    Cr	</a:t>
            </a:r>
            <a:endParaRPr lang="es-VE" altLang="es-VE" sz="2000">
              <a:latin typeface="Times New Roman" panose="02020603050405020304" pitchFamily="18" charset="0"/>
            </a:endParaRPr>
          </a:p>
          <a:p>
            <a:pPr eaLnBrk="1" hangingPunct="1">
              <a:spcBef>
                <a:spcPct val="50000"/>
              </a:spcBef>
            </a:pPr>
            <a:r>
              <a:rPr lang="es-VE" altLang="es-VE" sz="2000">
                <a:latin typeface="Times New Roman" panose="02020603050405020304" pitchFamily="18" charset="0"/>
              </a:rPr>
              <a:t>Caja y Banco			115.000</a:t>
            </a:r>
          </a:p>
          <a:p>
            <a:pPr eaLnBrk="1" hangingPunct="1">
              <a:spcBef>
                <a:spcPct val="50000"/>
              </a:spcBef>
            </a:pPr>
            <a:r>
              <a:rPr lang="es-VE" altLang="es-VE" sz="2000">
                <a:latin typeface="Times New Roman" panose="02020603050405020304" pitchFamily="18" charset="0"/>
              </a:rPr>
              <a:t>Inventario de Mercancía		  20.000</a:t>
            </a:r>
          </a:p>
          <a:p>
            <a:pPr eaLnBrk="1" hangingPunct="1">
              <a:spcBef>
                <a:spcPct val="50000"/>
              </a:spcBef>
            </a:pPr>
            <a:r>
              <a:rPr lang="es-VE" altLang="es-VE" sz="2000">
                <a:latin typeface="Times New Roman" panose="02020603050405020304" pitchFamily="18" charset="0"/>
              </a:rPr>
              <a:t>Equipos				  75.000</a:t>
            </a:r>
          </a:p>
          <a:p>
            <a:pPr eaLnBrk="1" hangingPunct="1">
              <a:spcBef>
                <a:spcPct val="50000"/>
              </a:spcBef>
            </a:pPr>
            <a:r>
              <a:rPr lang="es-VE" altLang="es-VE" sz="2000">
                <a:latin typeface="Times New Roman" panose="02020603050405020304" pitchFamily="18" charset="0"/>
              </a:rPr>
              <a:t>Cuentas por Pagar			        5.000</a:t>
            </a:r>
          </a:p>
          <a:p>
            <a:pPr eaLnBrk="1" hangingPunct="1">
              <a:spcBef>
                <a:spcPct val="50000"/>
              </a:spcBef>
            </a:pPr>
            <a:r>
              <a:rPr lang="es-VE" altLang="es-VE" sz="2000">
                <a:latin typeface="Times New Roman" panose="02020603050405020304" pitchFamily="18" charset="0"/>
              </a:rPr>
              <a:t>Capital Social			</a:t>
            </a:r>
            <a:r>
              <a:rPr lang="es-VE" altLang="es-VE" sz="2000" u="sng">
                <a:latin typeface="Times New Roman" panose="02020603050405020304" pitchFamily="18" charset="0"/>
              </a:rPr>
              <a:t>               .</a:t>
            </a:r>
            <a:r>
              <a:rPr lang="es-VE" altLang="es-VE" sz="2000">
                <a:latin typeface="Times New Roman" panose="02020603050405020304" pitchFamily="18" charset="0"/>
              </a:rPr>
              <a:t>   </a:t>
            </a:r>
            <a:r>
              <a:rPr lang="es-VE" altLang="es-VE" sz="2000" u="sng">
                <a:latin typeface="Times New Roman" panose="02020603050405020304" pitchFamily="18" charset="0"/>
              </a:rPr>
              <a:t>205.000</a:t>
            </a:r>
          </a:p>
          <a:p>
            <a:pPr eaLnBrk="1" hangingPunct="1">
              <a:spcBef>
                <a:spcPct val="50000"/>
              </a:spcBef>
            </a:pPr>
            <a:r>
              <a:rPr lang="es-VE" altLang="es-VE" sz="2000">
                <a:latin typeface="Times New Roman" panose="02020603050405020304" pitchFamily="18" charset="0"/>
              </a:rPr>
              <a:t>Total				210.000	    210.000</a:t>
            </a:r>
            <a:endParaRPr lang="es-ES" altLang="es-VE" sz="2000">
              <a:latin typeface="Times New Roman" panose="02020603050405020304" pitchFamily="18" charset="0"/>
            </a:endParaRPr>
          </a:p>
        </p:txBody>
      </p:sp>
    </p:spTree>
    <p:extLst>
      <p:ext uri="{BB962C8B-B14F-4D97-AF65-F5344CB8AC3E}">
        <p14:creationId xmlns:p14="http://schemas.microsoft.com/office/powerpoint/2010/main" val="3618748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2D4ACE9-86C6-41C3-A510-DEF44006FBAC}" type="slidenum">
              <a:rPr lang="es-ES" altLang="es-VE"/>
              <a:pPr eaLnBrk="1" hangingPunct="1"/>
              <a:t>32</a:t>
            </a:fld>
            <a:endParaRPr lang="es-ES" altLang="es-VE"/>
          </a:p>
        </p:txBody>
      </p:sp>
      <p:sp>
        <p:nvSpPr>
          <p:cNvPr id="43011" name="Rectangle 2"/>
          <p:cNvSpPr>
            <a:spLocks noGrp="1" noChangeArrowheads="1"/>
          </p:cNvSpPr>
          <p:nvPr>
            <p:ph type="title"/>
          </p:nvPr>
        </p:nvSpPr>
        <p:spPr/>
        <p:txBody>
          <a:bodyPr/>
          <a:lstStyle/>
          <a:p>
            <a:pPr eaLnBrk="1" hangingPunct="1"/>
            <a:r>
              <a:rPr lang="es-VE" altLang="es-VE" sz="3600"/>
              <a:t>5. EJERCICIO DE ILUSTRACION</a:t>
            </a:r>
            <a:endParaRPr lang="es-ES" altLang="es-VE" sz="3600"/>
          </a:p>
        </p:txBody>
      </p:sp>
      <p:sp>
        <p:nvSpPr>
          <p:cNvPr id="39939" name="Text Box 3"/>
          <p:cNvSpPr txBox="1">
            <a:spLocks noChangeArrowheads="1"/>
          </p:cNvSpPr>
          <p:nvPr/>
        </p:nvSpPr>
        <p:spPr bwMode="auto">
          <a:xfrm>
            <a:off x="2133600" y="1981200"/>
            <a:ext cx="7924800" cy="1373188"/>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			  L-CENTER, C.A.				                   	             	                BALANCE GENERAL                          		                           </a:t>
            </a:r>
            <a:r>
              <a:rPr lang="es-VE" sz="1600" b="1" u="sng">
                <a:effectLst>
                  <a:outerShdw blurRad="38100" dist="38100" dir="2700000" algn="tl">
                    <a:srgbClr val="C0C0C0"/>
                  </a:outerShdw>
                </a:effectLst>
                <a:latin typeface="Times New Roman" pitchFamily="18" charset="0"/>
                <a:cs typeface="Arial" charset="0"/>
              </a:rPr>
              <a:t>31 DE ENERO 2.005</a:t>
            </a:r>
            <a:endParaRPr lang="es-ES" sz="1600" b="1" u="sng">
              <a:effectLst>
                <a:outerShdw blurRad="38100" dist="38100" dir="2700000" algn="tl">
                  <a:srgbClr val="C0C0C0"/>
                </a:outerShdw>
              </a:effectLst>
              <a:latin typeface="Times New Roman" pitchFamily="18" charset="0"/>
              <a:cs typeface="Arial" charset="0"/>
            </a:endParaRPr>
          </a:p>
          <a:p>
            <a:pPr algn="ctr">
              <a:spcBef>
                <a:spcPct val="50000"/>
              </a:spcBef>
              <a:defRPr/>
            </a:pPr>
            <a:endParaRPr lang="es-ES" sz="2400">
              <a:latin typeface="Times New Roman" pitchFamily="18" charset="0"/>
              <a:cs typeface="Arial" charset="0"/>
            </a:endParaRPr>
          </a:p>
        </p:txBody>
      </p:sp>
      <p:sp>
        <p:nvSpPr>
          <p:cNvPr id="43013" name="Text Box 4"/>
          <p:cNvSpPr txBox="1">
            <a:spLocks noChangeArrowheads="1"/>
          </p:cNvSpPr>
          <p:nvPr/>
        </p:nvSpPr>
        <p:spPr bwMode="auto">
          <a:xfrm>
            <a:off x="2514600" y="2819400"/>
            <a:ext cx="3810000"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1600" b="1" u="sng">
                <a:latin typeface="Times New Roman" panose="02020603050405020304" pitchFamily="18" charset="0"/>
              </a:rPr>
              <a:t>ACTIVOS</a:t>
            </a:r>
          </a:p>
          <a:p>
            <a:pPr eaLnBrk="1" hangingPunct="1">
              <a:spcBef>
                <a:spcPct val="50000"/>
              </a:spcBef>
            </a:pPr>
            <a:r>
              <a:rPr lang="es-VE" altLang="es-VE" sz="1600" b="1">
                <a:latin typeface="Times New Roman" panose="02020603050405020304" pitchFamily="18" charset="0"/>
              </a:rPr>
              <a:t>Activos Circulantes	                               </a:t>
            </a:r>
            <a:r>
              <a:rPr lang="es-VE" altLang="es-VE" sz="1200">
                <a:latin typeface="Times New Roman" panose="02020603050405020304" pitchFamily="18" charset="0"/>
              </a:rPr>
              <a:t>Caja y Banco</a:t>
            </a:r>
            <a:r>
              <a:rPr lang="es-VE" altLang="es-VE" sz="1600" b="1">
                <a:latin typeface="Times New Roman" panose="02020603050405020304" pitchFamily="18" charset="0"/>
              </a:rPr>
              <a:t>	                       </a:t>
            </a:r>
            <a:r>
              <a:rPr lang="es-VE" altLang="es-VE" sz="1200">
                <a:latin typeface="Times New Roman" panose="02020603050405020304" pitchFamily="18" charset="0"/>
              </a:rPr>
              <a:t>115.000	            Inventario de Mercancías	        </a:t>
            </a:r>
            <a:r>
              <a:rPr lang="es-VE" altLang="es-VE" sz="1200" u="sng">
                <a:latin typeface="Times New Roman" panose="02020603050405020304" pitchFamily="18" charset="0"/>
              </a:rPr>
              <a:t>20.000</a:t>
            </a:r>
            <a:r>
              <a:rPr lang="es-VE" altLang="es-VE" sz="1200">
                <a:latin typeface="Times New Roman" panose="02020603050405020304" pitchFamily="18" charset="0"/>
              </a:rPr>
              <a:t>                    </a:t>
            </a:r>
            <a:r>
              <a:rPr lang="es-VE" altLang="es-VE" sz="1200" b="1">
                <a:latin typeface="Times New Roman" panose="02020603050405020304" pitchFamily="18" charset="0"/>
              </a:rPr>
              <a:t>Total Activos  Circulantes          135.000</a:t>
            </a:r>
          </a:p>
          <a:p>
            <a:pPr eaLnBrk="1" hangingPunct="1">
              <a:spcBef>
                <a:spcPct val="50000"/>
              </a:spcBef>
            </a:pPr>
            <a:r>
              <a:rPr lang="es-VE" altLang="es-VE" sz="1600" b="1">
                <a:latin typeface="Times New Roman" panose="02020603050405020304" pitchFamily="18" charset="0"/>
              </a:rPr>
              <a:t>Activos Fijos</a:t>
            </a:r>
          </a:p>
          <a:p>
            <a:pPr eaLnBrk="1" hangingPunct="1">
              <a:spcBef>
                <a:spcPct val="50000"/>
              </a:spcBef>
            </a:pPr>
            <a:r>
              <a:rPr lang="es-VE" altLang="es-VE" sz="1200">
                <a:latin typeface="Times New Roman" panose="02020603050405020304" pitchFamily="18" charset="0"/>
              </a:rPr>
              <a:t>Equipos (Valor Neto)                      </a:t>
            </a:r>
            <a:r>
              <a:rPr lang="es-VE" altLang="es-VE" sz="1200" u="sng">
                <a:latin typeface="Times New Roman" panose="02020603050405020304" pitchFamily="18" charset="0"/>
              </a:rPr>
              <a:t>75.000</a:t>
            </a:r>
            <a:r>
              <a:rPr lang="es-VE" altLang="es-VE" sz="1200">
                <a:latin typeface="Times New Roman" panose="02020603050405020304" pitchFamily="18" charset="0"/>
              </a:rPr>
              <a:t>                         </a:t>
            </a:r>
            <a:r>
              <a:rPr lang="es-VE" altLang="es-VE" sz="1200" b="1">
                <a:latin typeface="Times New Roman" panose="02020603050405020304" pitchFamily="18" charset="0"/>
              </a:rPr>
              <a:t>Total Activos Fijos                        75.000</a:t>
            </a:r>
          </a:p>
          <a:p>
            <a:pPr eaLnBrk="1" hangingPunct="1">
              <a:spcBef>
                <a:spcPct val="50000"/>
              </a:spcBef>
            </a:pPr>
            <a:r>
              <a:rPr lang="es-VE" altLang="es-VE" sz="1200" b="1">
                <a:latin typeface="Times New Roman" panose="02020603050405020304" pitchFamily="18" charset="0"/>
              </a:rPr>
              <a:t>TOTAL ACTIVOS	      </a:t>
            </a:r>
            <a:r>
              <a:rPr lang="es-VE" altLang="es-VE" sz="1200" b="1" u="sng">
                <a:latin typeface="Times New Roman" panose="02020603050405020304" pitchFamily="18" charset="0"/>
              </a:rPr>
              <a:t>210.000</a:t>
            </a:r>
            <a:endParaRPr lang="es-ES" altLang="es-VE" sz="1200" b="1" u="sng">
              <a:latin typeface="Times New Roman" panose="02020603050405020304" pitchFamily="18" charset="0"/>
            </a:endParaRPr>
          </a:p>
          <a:p>
            <a:pPr eaLnBrk="1" hangingPunct="1">
              <a:spcBef>
                <a:spcPct val="50000"/>
              </a:spcBef>
            </a:pPr>
            <a:endParaRPr lang="es-ES" altLang="es-VE" sz="2400">
              <a:latin typeface="Times New Roman" panose="02020603050405020304" pitchFamily="18" charset="0"/>
            </a:endParaRPr>
          </a:p>
        </p:txBody>
      </p:sp>
      <p:sp>
        <p:nvSpPr>
          <p:cNvPr id="43014" name="Text Box 5"/>
          <p:cNvSpPr txBox="1">
            <a:spLocks noChangeArrowheads="1"/>
          </p:cNvSpPr>
          <p:nvPr/>
        </p:nvSpPr>
        <p:spPr bwMode="auto">
          <a:xfrm>
            <a:off x="6172200" y="2819401"/>
            <a:ext cx="3810000" cy="335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1600" b="1" u="sng">
                <a:latin typeface="Times New Roman" panose="02020603050405020304" pitchFamily="18" charset="0"/>
              </a:rPr>
              <a:t>PASIVOS+CAPITAL</a:t>
            </a:r>
          </a:p>
          <a:p>
            <a:pPr eaLnBrk="1" hangingPunct="1">
              <a:spcBef>
                <a:spcPct val="50000"/>
              </a:spcBef>
            </a:pPr>
            <a:r>
              <a:rPr lang="es-VE" altLang="es-VE" sz="1600" b="1">
                <a:latin typeface="Times New Roman" panose="02020603050405020304" pitchFamily="18" charset="0"/>
              </a:rPr>
              <a:t>Pasivos Circulantes</a:t>
            </a:r>
          </a:p>
          <a:p>
            <a:pPr eaLnBrk="1" hangingPunct="1">
              <a:spcBef>
                <a:spcPct val="50000"/>
              </a:spcBef>
            </a:pPr>
            <a:r>
              <a:rPr lang="es-VE" altLang="es-VE" sz="1200">
                <a:latin typeface="Times New Roman" panose="02020603050405020304" pitchFamily="18" charset="0"/>
              </a:rPr>
              <a:t>Cuentas por Pagar Suplidores              </a:t>
            </a:r>
            <a:r>
              <a:rPr lang="es-VE" altLang="es-VE" sz="1200" u="sng">
                <a:latin typeface="Times New Roman" panose="02020603050405020304" pitchFamily="18" charset="0"/>
              </a:rPr>
              <a:t>5.000</a:t>
            </a:r>
            <a:r>
              <a:rPr lang="es-VE" altLang="es-VE" sz="1200">
                <a:latin typeface="Times New Roman" panose="02020603050405020304" pitchFamily="18" charset="0"/>
              </a:rPr>
              <a:t>                 </a:t>
            </a:r>
            <a:r>
              <a:rPr lang="es-VE" altLang="es-VE" sz="1200" b="1">
                <a:latin typeface="Times New Roman" panose="02020603050405020304" pitchFamily="18" charset="0"/>
              </a:rPr>
              <a:t>Total Pasivos Circulantes	             5.000</a:t>
            </a:r>
            <a:endParaRPr lang="es-VE" altLang="es-VE" sz="800" b="1">
              <a:latin typeface="Times New Roman" panose="02020603050405020304" pitchFamily="18" charset="0"/>
            </a:endParaRPr>
          </a:p>
          <a:p>
            <a:pPr eaLnBrk="1" hangingPunct="1">
              <a:spcBef>
                <a:spcPct val="50000"/>
              </a:spcBef>
            </a:pPr>
            <a:r>
              <a:rPr lang="es-VE" altLang="es-VE" sz="1200" b="1">
                <a:latin typeface="Times New Roman" panose="02020603050405020304" pitchFamily="18" charset="0"/>
              </a:rPr>
              <a:t>TOTAL PASIVOS                            	 5.000</a:t>
            </a:r>
          </a:p>
          <a:p>
            <a:pPr eaLnBrk="1" hangingPunct="1">
              <a:spcBef>
                <a:spcPct val="50000"/>
              </a:spcBef>
            </a:pPr>
            <a:r>
              <a:rPr lang="es-VE" altLang="es-VE" sz="1200" b="1">
                <a:latin typeface="Times New Roman" panose="02020603050405020304" pitchFamily="18" charset="0"/>
              </a:rPr>
              <a:t> </a:t>
            </a:r>
            <a:r>
              <a:rPr lang="es-VE" altLang="es-VE" sz="1600" b="1" u="sng">
                <a:latin typeface="Times New Roman" panose="02020603050405020304" pitchFamily="18" charset="0"/>
              </a:rPr>
              <a:t>CAPITAL</a:t>
            </a:r>
          </a:p>
          <a:p>
            <a:pPr eaLnBrk="1" hangingPunct="1">
              <a:spcBef>
                <a:spcPct val="50000"/>
              </a:spcBef>
            </a:pPr>
            <a:r>
              <a:rPr lang="es-VE" altLang="es-VE" sz="1200">
                <a:latin typeface="Times New Roman" panose="02020603050405020304" pitchFamily="18" charset="0"/>
              </a:rPr>
              <a:t>Capital Social	                 	</a:t>
            </a:r>
            <a:r>
              <a:rPr lang="es-VE" altLang="es-VE" sz="1200" u="sng">
                <a:latin typeface="Times New Roman" panose="02020603050405020304" pitchFamily="18" charset="0"/>
              </a:rPr>
              <a:t>205.000</a:t>
            </a:r>
            <a:r>
              <a:rPr lang="es-VE" altLang="es-VE" sz="1200">
                <a:latin typeface="Times New Roman" panose="02020603050405020304" pitchFamily="18" charset="0"/>
              </a:rPr>
              <a:t>                        </a:t>
            </a:r>
            <a:r>
              <a:rPr lang="es-VE" altLang="es-VE" sz="1200" b="1">
                <a:latin typeface="Times New Roman" panose="02020603050405020304" pitchFamily="18" charset="0"/>
              </a:rPr>
              <a:t>TOTAL CAPITAL                          	205.000</a:t>
            </a:r>
          </a:p>
          <a:p>
            <a:pPr eaLnBrk="1" hangingPunct="1">
              <a:spcBef>
                <a:spcPct val="50000"/>
              </a:spcBef>
            </a:pPr>
            <a:r>
              <a:rPr lang="es-VE" altLang="es-VE" sz="1200" b="1">
                <a:latin typeface="Times New Roman" panose="02020603050405020304" pitchFamily="18" charset="0"/>
              </a:rPr>
              <a:t>PASIVO + CAPITAL	           	</a:t>
            </a:r>
            <a:r>
              <a:rPr lang="es-VE" altLang="es-VE" sz="1200" b="1" u="sng">
                <a:latin typeface="Times New Roman" panose="02020603050405020304" pitchFamily="18" charset="0"/>
              </a:rPr>
              <a:t>210.000</a:t>
            </a:r>
          </a:p>
          <a:p>
            <a:pPr eaLnBrk="1" hangingPunct="1">
              <a:spcBef>
                <a:spcPct val="50000"/>
              </a:spcBef>
            </a:pPr>
            <a:endParaRPr lang="es-VE" altLang="es-VE" sz="1200" b="1">
              <a:latin typeface="Times New Roman" panose="02020603050405020304" pitchFamily="18" charset="0"/>
            </a:endParaRPr>
          </a:p>
          <a:p>
            <a:pPr eaLnBrk="1" hangingPunct="1">
              <a:spcBef>
                <a:spcPct val="50000"/>
              </a:spcBef>
            </a:pP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6148605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819400" y="990601"/>
            <a:ext cx="6477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en-US" altLang="es-VE" sz="2000">
              <a:latin typeface="Times New Roman" panose="02020603050405020304" pitchFamily="18" charset="0"/>
            </a:endParaRPr>
          </a:p>
          <a:p>
            <a:pPr algn="ctr">
              <a:spcBef>
                <a:spcPct val="50000"/>
              </a:spcBef>
            </a:pPr>
            <a:endParaRPr lang="en-US" altLang="es-VE" sz="2000">
              <a:latin typeface="Times New Roman" panose="02020603050405020304" pitchFamily="18" charset="0"/>
            </a:endParaRPr>
          </a:p>
        </p:txBody>
      </p:sp>
      <p:sp>
        <p:nvSpPr>
          <p:cNvPr id="40963" name="Text Box 3"/>
          <p:cNvSpPr txBox="1">
            <a:spLocks noChangeArrowheads="1"/>
          </p:cNvSpPr>
          <p:nvPr/>
        </p:nvSpPr>
        <p:spPr bwMode="auto">
          <a:xfrm>
            <a:off x="2590800" y="533400"/>
            <a:ext cx="7086600" cy="12001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dirty="0">
                <a:solidFill>
                  <a:schemeClr val="tx2"/>
                </a:solidFill>
                <a:effectLst>
                  <a:outerShdw blurRad="38100" dist="38100" dir="2700000" algn="tl">
                    <a:srgbClr val="C0C0C0"/>
                  </a:outerShdw>
                </a:effectLst>
                <a:latin typeface="Times New Roman" pitchFamily="18" charset="0"/>
                <a:cs typeface="Arial" charset="0"/>
              </a:rPr>
              <a:t>INGENIERÍA Y CONTABILIDAD DE COSTOS</a:t>
            </a:r>
          </a:p>
        </p:txBody>
      </p:sp>
      <p:sp>
        <p:nvSpPr>
          <p:cNvPr id="40964" name="Text Box 4"/>
          <p:cNvSpPr txBox="1">
            <a:spLocks noChangeArrowheads="1"/>
          </p:cNvSpPr>
          <p:nvPr/>
        </p:nvSpPr>
        <p:spPr bwMode="auto">
          <a:xfrm>
            <a:off x="4419600" y="2282825"/>
            <a:ext cx="33528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effectLst>
                  <a:outerShdw blurRad="38100" dist="38100" dir="2700000" algn="tl">
                    <a:srgbClr val="C0C0C0"/>
                  </a:outerShdw>
                </a:effectLst>
                <a:latin typeface="Times New Roman" pitchFamily="18" charset="0"/>
                <a:cs typeface="Arial" charset="0"/>
              </a:rPr>
              <a:t>TEMA 3</a:t>
            </a:r>
          </a:p>
        </p:txBody>
      </p:sp>
      <p:sp>
        <p:nvSpPr>
          <p:cNvPr id="40965" name="Text Box 5"/>
          <p:cNvSpPr txBox="1">
            <a:spLocks noChangeArrowheads="1"/>
          </p:cNvSpPr>
          <p:nvPr/>
        </p:nvSpPr>
        <p:spPr bwMode="auto">
          <a:xfrm>
            <a:off x="2135188" y="3533775"/>
            <a:ext cx="8139112" cy="10668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3200">
                <a:effectLst>
                  <a:outerShdw blurRad="38100" dist="38100" dir="2700000" algn="tl">
                    <a:srgbClr val="C0C0C0"/>
                  </a:outerShdw>
                </a:effectLst>
                <a:latin typeface="Times New Roman" pitchFamily="18" charset="0"/>
                <a:cs typeface="Arial" charset="0"/>
              </a:rPr>
              <a:t>EL ESTADO DE GANANCIAS Y PERDIDAS DE EMPRESA COMERCIALES</a:t>
            </a:r>
            <a:endParaRPr lang="es-ES" sz="3200">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21807563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F063718-BF0E-4426-BCCB-B5881B8AD8F3}" type="slidenum">
              <a:rPr lang="es-ES" altLang="es-VE"/>
              <a:pPr eaLnBrk="1" hangingPunct="1"/>
              <a:t>34</a:t>
            </a:fld>
            <a:endParaRPr lang="es-ES" altLang="es-VE"/>
          </a:p>
        </p:txBody>
      </p:sp>
      <p:sp>
        <p:nvSpPr>
          <p:cNvPr id="45059" name="Rectangle 2"/>
          <p:cNvSpPr>
            <a:spLocks noGrp="1" noChangeArrowheads="1"/>
          </p:cNvSpPr>
          <p:nvPr>
            <p:ph type="title"/>
          </p:nvPr>
        </p:nvSpPr>
        <p:spPr/>
        <p:txBody>
          <a:bodyPr/>
          <a:lstStyle/>
          <a:p>
            <a:pPr eaLnBrk="1" hangingPunct="1"/>
            <a:r>
              <a:rPr lang="es-VE" altLang="es-VE" sz="3600"/>
              <a:t>EL ESTADO DE GANANCIAS Y PERDIDAS</a:t>
            </a:r>
            <a:endParaRPr lang="en-US" altLang="es-VE" sz="3600"/>
          </a:p>
        </p:txBody>
      </p:sp>
      <p:sp>
        <p:nvSpPr>
          <p:cNvPr id="45060" name="Rectangle 3"/>
          <p:cNvSpPr>
            <a:spLocks noGrp="1" noChangeArrowheads="1"/>
          </p:cNvSpPr>
          <p:nvPr>
            <p:ph type="body" idx="1"/>
          </p:nvPr>
        </p:nvSpPr>
        <p:spPr>
          <a:xfrm>
            <a:off x="2209800" y="1641476"/>
            <a:ext cx="7772400" cy="4740275"/>
          </a:xfrm>
        </p:spPr>
        <p:txBody>
          <a:bodyPr>
            <a:normAutofit fontScale="92500" lnSpcReduction="10000"/>
          </a:bodyPr>
          <a:lstStyle/>
          <a:p>
            <a:pPr algn="ctr" eaLnBrk="1" hangingPunct="1">
              <a:lnSpc>
                <a:spcPct val="80000"/>
              </a:lnSpc>
              <a:buFontTx/>
              <a:buNone/>
            </a:pPr>
            <a:r>
              <a:rPr lang="es-VE" altLang="es-VE" sz="2400" u="sng">
                <a:solidFill>
                  <a:schemeClr val="tx2"/>
                </a:solidFill>
              </a:rPr>
              <a:t>AGENDA</a:t>
            </a:r>
          </a:p>
          <a:p>
            <a:pPr eaLnBrk="1" hangingPunct="1">
              <a:lnSpc>
                <a:spcPct val="150000"/>
              </a:lnSpc>
              <a:buFontTx/>
              <a:buNone/>
            </a:pPr>
            <a:r>
              <a:rPr lang="es-VE" altLang="es-VE" sz="2400"/>
              <a:t>1. Definición, objetivo y contenido.</a:t>
            </a:r>
          </a:p>
          <a:p>
            <a:pPr eaLnBrk="1" hangingPunct="1">
              <a:lnSpc>
                <a:spcPct val="150000"/>
              </a:lnSpc>
              <a:buFontTx/>
              <a:buNone/>
            </a:pPr>
            <a:r>
              <a:rPr lang="es-VE" altLang="es-VE" sz="2400"/>
              <a:t>2. Componentes del estado de ganancias y pérdidas</a:t>
            </a:r>
          </a:p>
          <a:p>
            <a:pPr eaLnBrk="1" hangingPunct="1">
              <a:lnSpc>
                <a:spcPct val="150000"/>
              </a:lnSpc>
              <a:buFontTx/>
              <a:buNone/>
            </a:pPr>
            <a:r>
              <a:rPr lang="es-VE" altLang="es-VE" sz="2400"/>
              <a:t>3. Ejemplo de estado de ganancias y pérdidas</a:t>
            </a:r>
          </a:p>
          <a:p>
            <a:pPr eaLnBrk="1" hangingPunct="1">
              <a:lnSpc>
                <a:spcPct val="150000"/>
              </a:lnSpc>
              <a:buFontTx/>
              <a:buNone/>
            </a:pPr>
            <a:r>
              <a:rPr lang="es-VE" altLang="es-VE" sz="2400"/>
              <a:t>4. Procedimientos contables</a:t>
            </a:r>
          </a:p>
          <a:p>
            <a:pPr eaLnBrk="1" hangingPunct="1">
              <a:lnSpc>
                <a:spcPct val="150000"/>
              </a:lnSpc>
              <a:buFontTx/>
              <a:buNone/>
            </a:pPr>
            <a:r>
              <a:rPr lang="es-VE" altLang="es-VE" sz="2400"/>
              <a:t>5. Ejercicio de ilustración</a:t>
            </a:r>
          </a:p>
          <a:p>
            <a:pPr eaLnBrk="1" hangingPunct="1">
              <a:lnSpc>
                <a:spcPct val="150000"/>
              </a:lnSpc>
              <a:buFontTx/>
              <a:buNone/>
            </a:pPr>
            <a:r>
              <a:rPr lang="es-VE" altLang="es-VE" sz="2400"/>
              <a:t>6. Asientos de ajustes y correcciones</a:t>
            </a:r>
          </a:p>
          <a:p>
            <a:pPr eaLnBrk="1" hangingPunct="1">
              <a:lnSpc>
                <a:spcPct val="150000"/>
              </a:lnSpc>
              <a:buFontTx/>
              <a:buNone/>
            </a:pPr>
            <a:r>
              <a:rPr lang="es-VE" altLang="es-VE" sz="2400"/>
              <a:t>7. Asientos de ajustes. Ejercicio de ilustración</a:t>
            </a:r>
            <a:endParaRPr lang="en-US" altLang="es-VE" sz="2400"/>
          </a:p>
        </p:txBody>
      </p:sp>
    </p:spTree>
    <p:extLst>
      <p:ext uri="{BB962C8B-B14F-4D97-AF65-F5344CB8AC3E}">
        <p14:creationId xmlns:p14="http://schemas.microsoft.com/office/powerpoint/2010/main" val="42394854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F76AED0-8766-4D5B-9B2F-979393046601}" type="slidenum">
              <a:rPr lang="es-ES" altLang="es-VE"/>
              <a:pPr eaLnBrk="1" hangingPunct="1"/>
              <a:t>35</a:t>
            </a:fld>
            <a:endParaRPr lang="es-ES" altLang="es-VE"/>
          </a:p>
        </p:txBody>
      </p:sp>
      <p:sp>
        <p:nvSpPr>
          <p:cNvPr id="43010"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1. DEFINICION, OBJETIVO Y CONTENIDO</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46084" name="Text Box 3"/>
          <p:cNvSpPr txBox="1">
            <a:spLocks noChangeArrowheads="1"/>
          </p:cNvSpPr>
          <p:nvPr/>
        </p:nvSpPr>
        <p:spPr bwMode="auto">
          <a:xfrm>
            <a:off x="2209800" y="1524001"/>
            <a:ext cx="7772400"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DEFINICION</a:t>
            </a:r>
            <a:r>
              <a:rPr lang="es-VE" altLang="es-VE" sz="1600">
                <a:latin typeface="Times New Roman" panose="02020603050405020304" pitchFamily="18" charset="0"/>
              </a:rPr>
              <a:t>					                   </a:t>
            </a:r>
            <a:r>
              <a:rPr lang="es-VE" altLang="es-VE" sz="2000">
                <a:latin typeface="Times New Roman" panose="02020603050405020304" pitchFamily="18" charset="0"/>
              </a:rPr>
              <a:t>Es una relación en términos monetarios, referida a un ejercicio económico o a un período de tiempo determinado, de los resultados o desempeño económico de la empresa basada en  los ingresos y los gastos de la empresa durante ese período de tiempo. </a:t>
            </a:r>
          </a:p>
          <a:p>
            <a:pPr eaLnBrk="1" hangingPunct="1">
              <a:spcBef>
                <a:spcPct val="50000"/>
              </a:spcBef>
            </a:pPr>
            <a:r>
              <a:rPr lang="es-VE" altLang="es-VE" sz="2400" b="1" u="sng">
                <a:latin typeface="Times New Roman" panose="02020603050405020304" pitchFamily="18" charset="0"/>
              </a:rPr>
              <a:t>OBJETIVO</a:t>
            </a:r>
            <a:r>
              <a:rPr lang="es-VE" altLang="es-VE" sz="1600" b="1">
                <a:latin typeface="Times New Roman" panose="02020603050405020304" pitchFamily="18" charset="0"/>
              </a:rPr>
              <a:t>							</a:t>
            </a:r>
            <a:r>
              <a:rPr lang="es-VE" altLang="es-VE" sz="1600">
                <a:latin typeface="Times New Roman" panose="02020603050405020304" pitchFamily="18" charset="0"/>
              </a:rPr>
              <a:t>    </a:t>
            </a:r>
            <a:r>
              <a:rPr lang="es-VE" altLang="es-VE" sz="2000">
                <a:latin typeface="Times New Roman" panose="02020603050405020304" pitchFamily="18" charset="0"/>
              </a:rPr>
              <a:t>Mostrar los beneficios netos obtenidos por la empresa durante un período de tiempo determinado. En este sentido muestra la situación económica de la empresa.</a:t>
            </a:r>
          </a:p>
          <a:p>
            <a:pPr eaLnBrk="1" hangingPunct="1">
              <a:spcBef>
                <a:spcPct val="50000"/>
              </a:spcBef>
            </a:pPr>
            <a:endParaRPr lang="es-VE" altLang="es-VE" sz="2000">
              <a:latin typeface="Times New Roman" panose="02020603050405020304" pitchFamily="18" charset="0"/>
            </a:endParaRPr>
          </a:p>
        </p:txBody>
      </p:sp>
    </p:spTree>
    <p:extLst>
      <p:ext uri="{BB962C8B-B14F-4D97-AF65-F5344CB8AC3E}">
        <p14:creationId xmlns:p14="http://schemas.microsoft.com/office/powerpoint/2010/main" val="2143534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1FD643-5E3D-4662-AB55-52DA73218BBF}" type="slidenum">
              <a:rPr lang="es-ES" altLang="es-VE"/>
              <a:pPr eaLnBrk="1" hangingPunct="1"/>
              <a:t>36</a:t>
            </a:fld>
            <a:endParaRPr lang="es-ES" altLang="es-VE"/>
          </a:p>
        </p:txBody>
      </p:sp>
      <p:sp>
        <p:nvSpPr>
          <p:cNvPr id="44034"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1. DEFINICION, OBJETIVO Y CONTENIDO</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47108" name="Text Box 3"/>
          <p:cNvSpPr txBox="1">
            <a:spLocks noChangeArrowheads="1"/>
          </p:cNvSpPr>
          <p:nvPr/>
        </p:nvSpPr>
        <p:spPr bwMode="auto">
          <a:xfrm>
            <a:off x="2133600" y="1905000"/>
            <a:ext cx="8077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CONTENIDO</a:t>
            </a:r>
            <a:endParaRPr lang="es-VE" altLang="es-VE" sz="2400">
              <a:latin typeface="Times New Roman" panose="02020603050405020304" pitchFamily="18" charset="0"/>
            </a:endParaRPr>
          </a:p>
          <a:p>
            <a:pPr eaLnBrk="1" hangingPunct="1">
              <a:spcBef>
                <a:spcPct val="50000"/>
              </a:spcBef>
              <a:buFontTx/>
              <a:buChar char="•"/>
            </a:pPr>
            <a:r>
              <a:rPr lang="es-VE" altLang="es-VE" sz="2000">
                <a:latin typeface="Times New Roman" panose="02020603050405020304" pitchFamily="18" charset="0"/>
              </a:rPr>
              <a:t> </a:t>
            </a:r>
            <a:r>
              <a:rPr lang="es-VE" altLang="es-VE" sz="2000" u="sng">
                <a:latin typeface="Times New Roman" panose="02020603050405020304" pitchFamily="18" charset="0"/>
              </a:rPr>
              <a:t>Encabezamiento.</a:t>
            </a:r>
            <a:r>
              <a:rPr lang="es-VE" altLang="es-VE" sz="2000">
                <a:latin typeface="Times New Roman" panose="02020603050405020304" pitchFamily="18" charset="0"/>
              </a:rPr>
              <a:t> Comprende la identificación de la empresa, el nombre del estado y el período al cual se refiere.</a:t>
            </a:r>
          </a:p>
          <a:p>
            <a:pPr eaLnBrk="1" hangingPunct="1">
              <a:spcBef>
                <a:spcPct val="50000"/>
              </a:spcBef>
            </a:pPr>
            <a:endParaRPr lang="es-VE" altLang="es-VE" sz="2000">
              <a:latin typeface="Times New Roman" panose="02020603050405020304" pitchFamily="18" charset="0"/>
            </a:endParaRPr>
          </a:p>
          <a:p>
            <a:pPr eaLnBrk="1" hangingPunct="1">
              <a:spcBef>
                <a:spcPct val="50000"/>
              </a:spcBef>
              <a:buFontTx/>
              <a:buChar char="•"/>
            </a:pPr>
            <a:r>
              <a:rPr lang="es-VE" altLang="es-VE" sz="2000">
                <a:latin typeface="Times New Roman" panose="02020603050405020304" pitchFamily="18" charset="0"/>
              </a:rPr>
              <a:t> </a:t>
            </a:r>
            <a:r>
              <a:rPr lang="es-VE" altLang="es-VE" sz="2000" u="sng">
                <a:latin typeface="Times New Roman" panose="02020603050405020304" pitchFamily="18" charset="0"/>
              </a:rPr>
              <a:t>Cuerpo o contenido.</a:t>
            </a:r>
            <a:r>
              <a:rPr lang="es-VE" altLang="es-VE" sz="2000">
                <a:latin typeface="Times New Roman" panose="02020603050405020304" pitchFamily="18" charset="0"/>
              </a:rPr>
              <a:t> Se expresa la naturaleza de los elementos que lo integran y abarca los secciones siguientes: ventas o ingresos, costo de las ventas, gastos de ventas, gastos de administración y otros ingresos y/o egresos.</a:t>
            </a:r>
          </a:p>
        </p:txBody>
      </p:sp>
    </p:spTree>
    <p:extLst>
      <p:ext uri="{BB962C8B-B14F-4D97-AF65-F5344CB8AC3E}">
        <p14:creationId xmlns:p14="http://schemas.microsoft.com/office/powerpoint/2010/main" val="28045206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BE60290-520A-4E3C-BF45-7602738BDF91}" type="slidenum">
              <a:rPr lang="es-ES" altLang="es-VE"/>
              <a:pPr eaLnBrk="1" hangingPunct="1"/>
              <a:t>37</a:t>
            </a:fld>
            <a:endParaRPr lang="es-ES" altLang="es-VE"/>
          </a:p>
        </p:txBody>
      </p:sp>
      <p:sp>
        <p:nvSpPr>
          <p:cNvPr id="48131" name="Rectangle 2"/>
          <p:cNvSpPr>
            <a:spLocks noGrp="1" noChangeArrowheads="1"/>
          </p:cNvSpPr>
          <p:nvPr>
            <p:ph type="title"/>
          </p:nvPr>
        </p:nvSpPr>
        <p:spPr/>
        <p:txBody>
          <a:bodyPr/>
          <a:lstStyle/>
          <a:p>
            <a:pPr eaLnBrk="1" hangingPunct="1"/>
            <a:r>
              <a:rPr lang="es-VE" altLang="es-VE" sz="3600"/>
              <a:t>2. COMPONENTES DEL ESTADO DE GANANCIAS Y PERDIDAS</a:t>
            </a:r>
            <a:endParaRPr lang="en-US" altLang="es-VE" sz="3600"/>
          </a:p>
        </p:txBody>
      </p:sp>
      <p:sp>
        <p:nvSpPr>
          <p:cNvPr id="48132" name="Rectangle 3"/>
          <p:cNvSpPr>
            <a:spLocks noGrp="1" noChangeArrowheads="1"/>
          </p:cNvSpPr>
          <p:nvPr>
            <p:ph type="body" idx="1"/>
          </p:nvPr>
        </p:nvSpPr>
        <p:spPr/>
        <p:txBody>
          <a:bodyPr/>
          <a:lstStyle/>
          <a:p>
            <a:pPr marL="609600" indent="-609600" algn="ctr">
              <a:buNone/>
            </a:pPr>
            <a:r>
              <a:rPr lang="es-VE" altLang="es-VE" sz="2400" u="sng"/>
              <a:t>Clasificación de los componentes del                                              estado de ganancias y pérdidas</a:t>
            </a:r>
          </a:p>
          <a:p>
            <a:pPr marL="609600" indent="-609600">
              <a:buNone/>
            </a:pPr>
            <a:r>
              <a:rPr lang="es-VE" altLang="es-VE" sz="2400"/>
              <a:t>1. Ingresos</a:t>
            </a:r>
          </a:p>
          <a:p>
            <a:pPr marL="990600" lvl="1" indent="-533400">
              <a:buClr>
                <a:srgbClr val="FF3300"/>
              </a:buClr>
              <a:buFont typeface="Wingdings" panose="05000000000000000000" pitchFamily="2" charset="2"/>
              <a:buChar char="§"/>
            </a:pPr>
            <a:r>
              <a:rPr lang="es-VE" altLang="es-VE" sz="2000"/>
              <a:t>Por ventas</a:t>
            </a:r>
          </a:p>
          <a:p>
            <a:pPr marL="990600" lvl="1" indent="-533400">
              <a:buClr>
                <a:srgbClr val="FF3300"/>
              </a:buClr>
              <a:buFont typeface="Wingdings" panose="05000000000000000000" pitchFamily="2" charset="2"/>
              <a:buChar char="§"/>
            </a:pPr>
            <a:r>
              <a:rPr lang="es-VE" altLang="es-VE" sz="2000"/>
              <a:t>Otros ingresos</a:t>
            </a:r>
          </a:p>
          <a:p>
            <a:pPr marL="609600" indent="-609600">
              <a:buNone/>
            </a:pPr>
            <a:r>
              <a:rPr lang="es-VE" altLang="es-VE" sz="2400"/>
              <a:t>2. Egresos</a:t>
            </a:r>
          </a:p>
          <a:p>
            <a:pPr marL="990600" lvl="1" indent="-533400">
              <a:buClr>
                <a:srgbClr val="FF3300"/>
              </a:buClr>
              <a:buFont typeface="Wingdings" panose="05000000000000000000" pitchFamily="2" charset="2"/>
              <a:buChar char="§"/>
            </a:pPr>
            <a:r>
              <a:rPr lang="es-VE" altLang="es-VE" sz="2000"/>
              <a:t>Costo de venta</a:t>
            </a:r>
          </a:p>
          <a:p>
            <a:pPr marL="990600" lvl="1" indent="-533400">
              <a:buClr>
                <a:srgbClr val="FF3300"/>
              </a:buClr>
              <a:buFont typeface="Wingdings" panose="05000000000000000000" pitchFamily="2" charset="2"/>
              <a:buChar char="§"/>
            </a:pPr>
            <a:r>
              <a:rPr lang="es-VE" altLang="es-VE" sz="2000"/>
              <a:t>Gastos de venta</a:t>
            </a:r>
          </a:p>
          <a:p>
            <a:pPr marL="990600" lvl="1" indent="-533400">
              <a:buClr>
                <a:srgbClr val="FF3300"/>
              </a:buClr>
              <a:buFont typeface="Wingdings" panose="05000000000000000000" pitchFamily="2" charset="2"/>
              <a:buChar char="§"/>
            </a:pPr>
            <a:r>
              <a:rPr lang="es-VE" altLang="es-VE" sz="2000"/>
              <a:t>Gastos de administración</a:t>
            </a:r>
          </a:p>
          <a:p>
            <a:pPr marL="990600" lvl="1" indent="-533400">
              <a:buClr>
                <a:srgbClr val="FF3300"/>
              </a:buClr>
              <a:buFont typeface="Wingdings" panose="05000000000000000000" pitchFamily="2" charset="2"/>
              <a:buChar char="§"/>
            </a:pPr>
            <a:r>
              <a:rPr lang="es-VE" altLang="es-VE" sz="2000"/>
              <a:t>Otros egresos</a:t>
            </a:r>
            <a:endParaRPr lang="en-US" altLang="es-VE" sz="2000"/>
          </a:p>
        </p:txBody>
      </p:sp>
    </p:spTree>
    <p:extLst>
      <p:ext uri="{BB962C8B-B14F-4D97-AF65-F5344CB8AC3E}">
        <p14:creationId xmlns:p14="http://schemas.microsoft.com/office/powerpoint/2010/main" val="37756903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FF9C4DA-8BE7-4594-BD14-BD2A245F73EC}" type="slidenum">
              <a:rPr lang="es-ES" altLang="es-VE"/>
              <a:pPr eaLnBrk="1" hangingPunct="1"/>
              <a:t>38</a:t>
            </a:fld>
            <a:endParaRPr lang="es-ES" altLang="es-VE"/>
          </a:p>
        </p:txBody>
      </p:sp>
      <p:sp>
        <p:nvSpPr>
          <p:cNvPr id="49155" name="Rectangle 2"/>
          <p:cNvSpPr>
            <a:spLocks noGrp="1" noChangeArrowheads="1"/>
          </p:cNvSpPr>
          <p:nvPr>
            <p:ph type="title"/>
          </p:nvPr>
        </p:nvSpPr>
        <p:spPr/>
        <p:txBody>
          <a:bodyPr/>
          <a:lstStyle/>
          <a:p>
            <a:pPr eaLnBrk="1" hangingPunct="1"/>
            <a:r>
              <a:rPr lang="es-VE" altLang="es-VE" sz="3600"/>
              <a:t>3. EJEMPLO DE ESTADO DE GANANCIAS Y PERDIDAS</a:t>
            </a:r>
            <a:endParaRPr lang="es-ES" altLang="es-VE" sz="3600"/>
          </a:p>
        </p:txBody>
      </p:sp>
      <p:sp>
        <p:nvSpPr>
          <p:cNvPr id="46083" name="Text Box 3"/>
          <p:cNvSpPr txBox="1">
            <a:spLocks noChangeArrowheads="1"/>
          </p:cNvSpPr>
          <p:nvPr/>
        </p:nvSpPr>
        <p:spPr bwMode="auto">
          <a:xfrm>
            <a:off x="3048000" y="1828800"/>
            <a:ext cx="6019800" cy="37592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L-CENTER, C.A.                                                                             ESTADO DE GANANCIAS Y PERDIDAS                                       AÑO 2.004</a:t>
            </a:r>
          </a:p>
          <a:p>
            <a:pPr>
              <a:spcBef>
                <a:spcPct val="50000"/>
              </a:spcBef>
              <a:defRPr/>
            </a:pPr>
            <a:r>
              <a:rPr lang="es-VE" sz="1600">
                <a:latin typeface="Times New Roman" pitchFamily="18" charset="0"/>
                <a:cs typeface="Arial" charset="0"/>
              </a:rPr>
              <a:t>Ingresos por Ventas		                          2.000.000           Costo de Venta                                                      </a:t>
            </a:r>
            <a:r>
              <a:rPr lang="es-VE" sz="1600" u="sng">
                <a:latin typeface="Times New Roman" pitchFamily="18" charset="0"/>
                <a:cs typeface="Arial" charset="0"/>
              </a:rPr>
              <a:t>(1.200.000)    </a:t>
            </a:r>
            <a:r>
              <a:rPr lang="es-VE" sz="1600">
                <a:latin typeface="Times New Roman" pitchFamily="18" charset="0"/>
                <a:cs typeface="Arial" charset="0"/>
              </a:rPr>
              <a:t>UTILIDAD BRUTA                                                 800.000</a:t>
            </a:r>
          </a:p>
          <a:p>
            <a:pPr>
              <a:spcBef>
                <a:spcPct val="50000"/>
              </a:spcBef>
              <a:defRPr/>
            </a:pPr>
            <a:r>
              <a:rPr lang="es-VE" sz="1600">
                <a:latin typeface="Times New Roman" pitchFamily="18" charset="0"/>
                <a:cs typeface="Arial" charset="0"/>
              </a:rPr>
              <a:t>Gastos de Ventas			          </a:t>
            </a:r>
            <a:r>
              <a:rPr lang="es-VE" sz="1600" u="sng">
                <a:latin typeface="Times New Roman" pitchFamily="18" charset="0"/>
                <a:cs typeface="Arial" charset="0"/>
              </a:rPr>
              <a:t>(300.000)</a:t>
            </a:r>
            <a:r>
              <a:rPr lang="es-VE" sz="1600">
                <a:latin typeface="Times New Roman" pitchFamily="18" charset="0"/>
                <a:cs typeface="Arial" charset="0"/>
              </a:rPr>
              <a:t>       UTILIDAD NETA EN VENTAS		           500.000</a:t>
            </a:r>
          </a:p>
          <a:p>
            <a:pPr>
              <a:spcBef>
                <a:spcPct val="50000"/>
              </a:spcBef>
              <a:defRPr/>
            </a:pPr>
            <a:r>
              <a:rPr lang="es-VE" sz="1600">
                <a:latin typeface="Times New Roman" pitchFamily="18" charset="0"/>
                <a:cs typeface="Arial" charset="0"/>
              </a:rPr>
              <a:t>Gastos de Administración		          </a:t>
            </a:r>
            <a:r>
              <a:rPr lang="es-VE" sz="1600" u="sng">
                <a:latin typeface="Times New Roman" pitchFamily="18" charset="0"/>
                <a:cs typeface="Arial" charset="0"/>
              </a:rPr>
              <a:t>(100.000)</a:t>
            </a:r>
            <a:r>
              <a:rPr lang="es-VE" sz="1600">
                <a:latin typeface="Times New Roman" pitchFamily="18" charset="0"/>
                <a:cs typeface="Arial" charset="0"/>
              </a:rPr>
              <a:t>            UTILIDAD NETA EN OPERACIONES                  400.000</a:t>
            </a:r>
          </a:p>
          <a:p>
            <a:pPr>
              <a:spcBef>
                <a:spcPct val="50000"/>
              </a:spcBef>
              <a:defRPr/>
            </a:pPr>
            <a:r>
              <a:rPr lang="es-VE" sz="1600">
                <a:latin typeface="Times New Roman" pitchFamily="18" charset="0"/>
                <a:cs typeface="Arial" charset="0"/>
              </a:rPr>
              <a:t>Otros Ingresos y Egresos		            </a:t>
            </a:r>
            <a:r>
              <a:rPr lang="es-VE" sz="1600" u="sng">
                <a:latin typeface="Times New Roman" pitchFamily="18" charset="0"/>
                <a:cs typeface="Arial" charset="0"/>
              </a:rPr>
              <a:t>100.000              </a:t>
            </a:r>
            <a:r>
              <a:rPr lang="es-VE" sz="1600">
                <a:latin typeface="Times New Roman" pitchFamily="18" charset="0"/>
                <a:cs typeface="Arial" charset="0"/>
              </a:rPr>
              <a:t>UTILIDAD NETA EN EL EJERCICIO                    500.000               (antes del I.S.L.R.)</a:t>
            </a:r>
            <a:endParaRPr lang="es-ES" sz="1600" u="sng">
              <a:latin typeface="Times New Roman" pitchFamily="18" charset="0"/>
              <a:cs typeface="Arial" charset="0"/>
            </a:endParaRPr>
          </a:p>
        </p:txBody>
      </p:sp>
    </p:spTree>
    <p:extLst>
      <p:ext uri="{BB962C8B-B14F-4D97-AF65-F5344CB8AC3E}">
        <p14:creationId xmlns:p14="http://schemas.microsoft.com/office/powerpoint/2010/main" val="21058969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EB46F21-188A-46F0-BD8A-EB7894CA0EF7}" type="slidenum">
              <a:rPr lang="es-ES" altLang="es-VE"/>
              <a:pPr eaLnBrk="1" hangingPunct="1"/>
              <a:t>39</a:t>
            </a:fld>
            <a:endParaRPr lang="es-ES" altLang="es-VE"/>
          </a:p>
        </p:txBody>
      </p:sp>
      <p:sp>
        <p:nvSpPr>
          <p:cNvPr id="47106"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4. PROCEDIMIENTOS CONTABLES</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50180" name="Text Box 3"/>
          <p:cNvSpPr txBox="1">
            <a:spLocks noChangeArrowheads="1"/>
          </p:cNvSpPr>
          <p:nvPr/>
        </p:nvSpPr>
        <p:spPr bwMode="auto">
          <a:xfrm>
            <a:off x="2133600" y="1752600"/>
            <a:ext cx="7924800" cy="521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Contabilidad por Partida Doble</a:t>
            </a:r>
            <a:r>
              <a:rPr lang="es-VE" altLang="es-VE" sz="2400">
                <a:latin typeface="Times New Roman" panose="02020603050405020304" pitchFamily="18" charset="0"/>
              </a:rPr>
              <a:t> 				     </a:t>
            </a:r>
            <a:r>
              <a:rPr lang="es-VE" altLang="es-VE" sz="2000">
                <a:latin typeface="Times New Roman" panose="02020603050405020304" pitchFamily="18" charset="0"/>
              </a:rPr>
              <a:t>Es un procedimiento cuyos principios emanan de la ecuación:				Activos (A) = Pasivos (P) + Capital (C)                                         En donde:</a:t>
            </a:r>
          </a:p>
          <a:p>
            <a:pPr algn="ctr" eaLnBrk="1" hangingPunct="1">
              <a:spcBef>
                <a:spcPct val="50000"/>
              </a:spcBef>
            </a:pPr>
            <a:r>
              <a:rPr lang="es-VE" altLang="es-VE" sz="2000">
                <a:latin typeface="Times New Roman" panose="02020603050405020304" pitchFamily="18" charset="0"/>
              </a:rPr>
              <a:t> </a:t>
            </a:r>
            <a:r>
              <a:rPr lang="es-VE" altLang="es-VE" b="1">
                <a:latin typeface="Times New Roman" panose="02020603050405020304" pitchFamily="18" charset="0"/>
              </a:rPr>
              <a:t>Capital (C) = Capital Social (CS) + Utilidad No Distribuida (UND)</a:t>
            </a:r>
          </a:p>
          <a:p>
            <a:pPr algn="ctr" eaLnBrk="1" hangingPunct="1">
              <a:spcBef>
                <a:spcPct val="50000"/>
              </a:spcBef>
            </a:pPr>
            <a:r>
              <a:rPr lang="es-VE" altLang="es-VE" b="1">
                <a:latin typeface="Times New Roman" panose="02020603050405020304" pitchFamily="18" charset="0"/>
              </a:rPr>
              <a:t>UND = UNDn-1 + Utilidad del Ejercicio (UE) – Dividendos (DVD)</a:t>
            </a:r>
          </a:p>
          <a:p>
            <a:pPr algn="ctr" eaLnBrk="1" hangingPunct="1">
              <a:spcBef>
                <a:spcPct val="50000"/>
              </a:spcBef>
            </a:pPr>
            <a:r>
              <a:rPr lang="es-VE" altLang="es-VE" b="1">
                <a:latin typeface="Times New Roman" panose="02020603050405020304" pitchFamily="18" charset="0"/>
              </a:rPr>
              <a:t>UE = Ingresos – Gastos </a:t>
            </a:r>
          </a:p>
          <a:p>
            <a:pPr algn="ctr" eaLnBrk="1" hangingPunct="1">
              <a:spcBef>
                <a:spcPct val="50000"/>
              </a:spcBef>
            </a:pPr>
            <a:r>
              <a:rPr lang="es-VE" altLang="es-VE" b="1">
                <a:latin typeface="Times New Roman" panose="02020603050405020304" pitchFamily="18" charset="0"/>
              </a:rPr>
              <a:t>UE = VTAS – CV – GV –GA</a:t>
            </a:r>
          </a:p>
          <a:p>
            <a:pPr algn="ctr" eaLnBrk="1" hangingPunct="1">
              <a:spcBef>
                <a:spcPct val="50000"/>
              </a:spcBef>
            </a:pPr>
            <a:r>
              <a:rPr lang="es-VE" altLang="es-VE" b="1">
                <a:latin typeface="Times New Roman" panose="02020603050405020304" pitchFamily="18" charset="0"/>
              </a:rPr>
              <a:t>A = P + AA + UNDn-1 + VTAS – CV – GV – GA</a:t>
            </a:r>
          </a:p>
          <a:p>
            <a:pPr eaLnBrk="1" hangingPunct="1">
              <a:spcBef>
                <a:spcPct val="50000"/>
              </a:spcBef>
            </a:pPr>
            <a:r>
              <a:rPr lang="es-VE" altLang="es-VE" sz="2000" b="1">
                <a:latin typeface="Times New Roman" panose="02020603050405020304" pitchFamily="18" charset="0"/>
              </a:rPr>
              <a:t>O sea:</a:t>
            </a:r>
          </a:p>
          <a:p>
            <a:pPr algn="ctr" eaLnBrk="1" hangingPunct="1">
              <a:spcBef>
                <a:spcPct val="50000"/>
              </a:spcBef>
            </a:pPr>
            <a:r>
              <a:rPr lang="es-VE" altLang="es-VE" sz="2000" b="1">
                <a:latin typeface="Times New Roman" panose="02020603050405020304" pitchFamily="18" charset="0"/>
              </a:rPr>
              <a:t>A + CV + GV + GA = P + AA + UNDn-1 + VTAS</a:t>
            </a:r>
          </a:p>
          <a:p>
            <a:pPr algn="ctr" eaLnBrk="1" hangingPunct="1">
              <a:spcBef>
                <a:spcPct val="50000"/>
              </a:spcBef>
            </a:pPr>
            <a:endParaRPr lang="es-VE" altLang="es-VE" b="1">
              <a:latin typeface="Times New Roman" panose="02020603050405020304" pitchFamily="18" charset="0"/>
            </a:endParaRPr>
          </a:p>
          <a:p>
            <a:pPr eaLnBrk="1" hangingPunct="1">
              <a:spcBef>
                <a:spcPct val="50000"/>
              </a:spcBef>
            </a:pPr>
            <a:endParaRPr lang="es-VE" altLang="es-VE" b="1">
              <a:latin typeface="Times New Roman" panose="02020603050405020304" pitchFamily="18" charset="0"/>
            </a:endParaRPr>
          </a:p>
        </p:txBody>
      </p:sp>
    </p:spTree>
    <p:extLst>
      <p:ext uri="{BB962C8B-B14F-4D97-AF65-F5344CB8AC3E}">
        <p14:creationId xmlns:p14="http://schemas.microsoft.com/office/powerpoint/2010/main" val="50602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F0EE8CF-981F-4DF9-A875-D8DB8B88C761}" type="slidenum">
              <a:rPr lang="es-ES" altLang="es-VE"/>
              <a:pPr eaLnBrk="1" hangingPunct="1"/>
              <a:t>4</a:t>
            </a:fld>
            <a:endParaRPr lang="es-ES" altLang="es-VE"/>
          </a:p>
        </p:txBody>
      </p:sp>
      <p:sp>
        <p:nvSpPr>
          <p:cNvPr id="14339" name="Rectangle 2"/>
          <p:cNvSpPr>
            <a:spLocks noGrp="1" noChangeArrowheads="1"/>
          </p:cNvSpPr>
          <p:nvPr>
            <p:ph type="title"/>
          </p:nvPr>
        </p:nvSpPr>
        <p:spPr/>
        <p:txBody>
          <a:bodyPr/>
          <a:lstStyle/>
          <a:p>
            <a:pPr eaLnBrk="1" hangingPunct="1"/>
            <a:r>
              <a:rPr lang="es-VE" altLang="es-VE" sz="3600"/>
              <a:t>2. LOS PRINCIPALES ESTADOS FINANCIEROS</a:t>
            </a:r>
            <a:endParaRPr lang="es-ES" altLang="es-VE" sz="3600"/>
          </a:p>
        </p:txBody>
      </p:sp>
      <p:sp>
        <p:nvSpPr>
          <p:cNvPr id="14340" name="Text Box 3"/>
          <p:cNvSpPr txBox="1">
            <a:spLocks noChangeArrowheads="1"/>
          </p:cNvSpPr>
          <p:nvPr/>
        </p:nvSpPr>
        <p:spPr bwMode="auto">
          <a:xfrm>
            <a:off x="2590800" y="2743200"/>
            <a:ext cx="7162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AutoNum type="arabicPeriod"/>
            </a:pPr>
            <a:r>
              <a:rPr lang="es-VE" altLang="es-VE" sz="2400">
                <a:latin typeface="Times New Roman" panose="02020603050405020304" pitchFamily="18" charset="0"/>
              </a:rPr>
              <a:t>Balance General o Estado de la Situación Financiera.</a:t>
            </a:r>
          </a:p>
          <a:p>
            <a:pPr eaLnBrk="1" hangingPunct="1">
              <a:spcBef>
                <a:spcPct val="50000"/>
              </a:spcBef>
              <a:buFontTx/>
              <a:buAutoNum type="arabicPeriod"/>
            </a:pPr>
            <a:r>
              <a:rPr lang="es-VE" altLang="es-VE" sz="2400">
                <a:latin typeface="Times New Roman" panose="02020603050405020304" pitchFamily="18" charset="0"/>
              </a:rPr>
              <a:t> Estado de Ganancias y Pérdidas.</a:t>
            </a:r>
          </a:p>
          <a:p>
            <a:pPr eaLnBrk="1" hangingPunct="1">
              <a:spcBef>
                <a:spcPct val="50000"/>
              </a:spcBef>
              <a:buFontTx/>
              <a:buAutoNum type="arabicPeriod"/>
            </a:pPr>
            <a:r>
              <a:rPr lang="es-VE" altLang="es-VE" sz="2400">
                <a:latin typeface="Times New Roman" panose="02020603050405020304" pitchFamily="18" charset="0"/>
              </a:rPr>
              <a:t>Estado de Cambios de la Situación Financiera.</a:t>
            </a:r>
            <a:endParaRPr lang="es-ES" altLang="es-VE" sz="2400">
              <a:latin typeface="Times New Roman" panose="02020603050405020304" pitchFamily="18" charset="0"/>
            </a:endParaRPr>
          </a:p>
        </p:txBody>
      </p:sp>
    </p:spTree>
    <p:extLst>
      <p:ext uri="{BB962C8B-B14F-4D97-AF65-F5344CB8AC3E}">
        <p14:creationId xmlns:p14="http://schemas.microsoft.com/office/powerpoint/2010/main" val="9486732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1002BC2-C93E-46DB-9A68-F8BFC86AC222}" type="slidenum">
              <a:rPr lang="es-ES" altLang="es-VE"/>
              <a:pPr eaLnBrk="1" hangingPunct="1"/>
              <a:t>40</a:t>
            </a:fld>
            <a:endParaRPr lang="es-ES" altLang="es-VE"/>
          </a:p>
        </p:txBody>
      </p:sp>
      <p:sp>
        <p:nvSpPr>
          <p:cNvPr id="51203" name="Rectangle 2"/>
          <p:cNvSpPr>
            <a:spLocks noGrp="1" noChangeArrowheads="1"/>
          </p:cNvSpPr>
          <p:nvPr>
            <p:ph type="title"/>
          </p:nvPr>
        </p:nvSpPr>
        <p:spPr/>
        <p:txBody>
          <a:bodyPr/>
          <a:lstStyle/>
          <a:p>
            <a:pPr eaLnBrk="1" hangingPunct="1"/>
            <a:r>
              <a:rPr lang="es-VE" altLang="es-VE" sz="3600"/>
              <a:t>5. EJERCICIO DE ILUSTRACION</a:t>
            </a:r>
            <a:endParaRPr lang="es-ES" altLang="es-VE" sz="3600"/>
          </a:p>
        </p:txBody>
      </p:sp>
      <p:sp>
        <p:nvSpPr>
          <p:cNvPr id="48131" name="Text Box 3"/>
          <p:cNvSpPr txBox="1">
            <a:spLocks noChangeArrowheads="1"/>
          </p:cNvSpPr>
          <p:nvPr/>
        </p:nvSpPr>
        <p:spPr bwMode="auto">
          <a:xfrm>
            <a:off x="2438400" y="1828800"/>
            <a:ext cx="7239000" cy="1328738"/>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b="1">
                <a:effectLst>
                  <a:outerShdw blurRad="38100" dist="38100" dir="2700000" algn="tl">
                    <a:srgbClr val="C0C0C0"/>
                  </a:outerShdw>
                </a:effectLst>
                <a:latin typeface="Times New Roman" pitchFamily="18" charset="0"/>
                <a:cs typeface="Arial" charset="0"/>
              </a:rPr>
              <a:t>		    L-CENTER, C.A.         			        BALANCE DE COMPROBACION                                                 ENERO 1, 2.005 	</a:t>
            </a:r>
          </a:p>
          <a:p>
            <a:pPr algn="ctr">
              <a:spcBef>
                <a:spcPct val="50000"/>
              </a:spcBef>
              <a:defRPr/>
            </a:pPr>
            <a:r>
              <a:rPr lang="es-VE" b="1">
                <a:effectLst>
                  <a:outerShdw blurRad="38100" dist="38100" dir="2700000" algn="tl">
                    <a:srgbClr val="C0C0C0"/>
                  </a:outerShdw>
                </a:effectLst>
                <a:latin typeface="Times New Roman" pitchFamily="18" charset="0"/>
                <a:cs typeface="Arial" charset="0"/>
              </a:rPr>
              <a:t>        </a:t>
            </a:r>
            <a:r>
              <a:rPr lang="es-VE" b="1" u="sng">
                <a:latin typeface="Times New Roman" pitchFamily="18" charset="0"/>
                <a:cs typeface="Arial" charset="0"/>
              </a:rPr>
              <a:t>       </a:t>
            </a:r>
            <a:endParaRPr lang="es-ES" b="1">
              <a:effectLst>
                <a:outerShdw blurRad="38100" dist="38100" dir="2700000" algn="tl">
                  <a:srgbClr val="C0C0C0"/>
                </a:outerShdw>
              </a:effectLst>
              <a:latin typeface="Times New Roman" pitchFamily="18" charset="0"/>
              <a:cs typeface="Arial" charset="0"/>
            </a:endParaRPr>
          </a:p>
        </p:txBody>
      </p:sp>
      <p:sp>
        <p:nvSpPr>
          <p:cNvPr id="51205" name="Text Box 4"/>
          <p:cNvSpPr txBox="1">
            <a:spLocks noChangeArrowheads="1"/>
          </p:cNvSpPr>
          <p:nvPr/>
        </p:nvSpPr>
        <p:spPr bwMode="auto">
          <a:xfrm>
            <a:off x="3124200" y="2743200"/>
            <a:ext cx="6705600" cy="351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				</a:t>
            </a:r>
            <a:r>
              <a:rPr lang="es-VE" altLang="es-VE" sz="1600" b="1" u="sng">
                <a:latin typeface="Times New Roman" panose="02020603050405020304" pitchFamily="18" charset="0"/>
              </a:rPr>
              <a:t>    DR	</a:t>
            </a:r>
            <a:r>
              <a:rPr lang="es-VE" altLang="es-VE" sz="1600" b="1">
                <a:latin typeface="Times New Roman" panose="02020603050405020304" pitchFamily="18" charset="0"/>
              </a:rPr>
              <a:t>           </a:t>
            </a:r>
            <a:r>
              <a:rPr lang="es-VE" altLang="es-VE" sz="1600" b="1" u="sng">
                <a:latin typeface="Times New Roman" panose="02020603050405020304" pitchFamily="18" charset="0"/>
              </a:rPr>
              <a:t>    CR	</a:t>
            </a:r>
          </a:p>
          <a:p>
            <a:pPr eaLnBrk="1" hangingPunct="1">
              <a:spcBef>
                <a:spcPct val="50000"/>
              </a:spcBef>
            </a:pPr>
            <a:r>
              <a:rPr lang="es-VE" altLang="es-VE" sz="1600">
                <a:latin typeface="Times New Roman" panose="02020603050405020304" pitchFamily="18" charset="0"/>
              </a:rPr>
              <a:t>Caja y Banco (A)			     60.000	                                   Cuentas por Cobrar (A)		   140.000		      Reservas para Cuentas Incobrables (XA) 			14.000    Inventario de Mercancías (A)		   350.000		        Terreno (A)			   200.000                                  Edificaciones y Equipos (A)		1.050.000                                   Depreciación Acumulada (XA)                                   	                170.000   Cuentas por Pagar (P)				                270.000     Bonos por Pagar (P)				                200.000     Capital Social (PT)			               	                900.000       Utilidades No Distribuidas (PT)                    </a:t>
            </a:r>
            <a:r>
              <a:rPr lang="es-VE" altLang="es-VE" sz="1600" u="sng">
                <a:latin typeface="Times New Roman" panose="02020603050405020304" pitchFamily="18" charset="0"/>
              </a:rPr>
              <a:t>                     </a:t>
            </a:r>
            <a:r>
              <a:rPr lang="es-VE" altLang="es-VE" sz="1600">
                <a:latin typeface="Times New Roman" panose="02020603050405020304" pitchFamily="18" charset="0"/>
              </a:rPr>
              <a:t>              </a:t>
            </a:r>
            <a:r>
              <a:rPr lang="es-VE" altLang="es-VE" sz="1600" u="sng">
                <a:latin typeface="Times New Roman" panose="02020603050405020304" pitchFamily="18" charset="0"/>
              </a:rPr>
              <a:t>246.000</a:t>
            </a:r>
            <a:r>
              <a:rPr lang="es-VE" altLang="es-VE" sz="1600">
                <a:latin typeface="Times New Roman" panose="02020603050405020304" pitchFamily="18" charset="0"/>
              </a:rPr>
              <a:t>       </a:t>
            </a:r>
            <a:r>
              <a:rPr lang="es-VE" altLang="es-VE" sz="1600" b="1">
                <a:latin typeface="Times New Roman" panose="02020603050405020304" pitchFamily="18" charset="0"/>
              </a:rPr>
              <a:t>Total				1.800.000	              1.800.000</a:t>
            </a:r>
            <a:r>
              <a:rPr lang="es-VE" altLang="es-VE" sz="1600">
                <a:latin typeface="Times New Roman" panose="02020603050405020304" pitchFamily="18" charset="0"/>
              </a:rPr>
              <a:t> </a:t>
            </a:r>
            <a:endParaRPr lang="es-ES" altLang="es-VE" sz="1600">
              <a:latin typeface="Times New Roman" panose="02020603050405020304" pitchFamily="18" charset="0"/>
            </a:endParaRPr>
          </a:p>
        </p:txBody>
      </p:sp>
    </p:spTree>
    <p:extLst>
      <p:ext uri="{BB962C8B-B14F-4D97-AF65-F5344CB8AC3E}">
        <p14:creationId xmlns:p14="http://schemas.microsoft.com/office/powerpoint/2010/main" val="31962821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BD520-B00C-4399-AF80-832DD1B9B5AE}" type="slidenum">
              <a:rPr lang="es-ES" altLang="es-VE"/>
              <a:pPr eaLnBrk="1" hangingPunct="1"/>
              <a:t>41</a:t>
            </a:fld>
            <a:endParaRPr lang="es-ES" altLang="es-VE"/>
          </a:p>
        </p:txBody>
      </p:sp>
      <p:sp>
        <p:nvSpPr>
          <p:cNvPr id="52227" name="Rectangle 2"/>
          <p:cNvSpPr>
            <a:spLocks noGrp="1" noChangeArrowheads="1"/>
          </p:cNvSpPr>
          <p:nvPr>
            <p:ph type="title"/>
          </p:nvPr>
        </p:nvSpPr>
        <p:spPr/>
        <p:txBody>
          <a:bodyPr/>
          <a:lstStyle/>
          <a:p>
            <a:pPr eaLnBrk="1" hangingPunct="1"/>
            <a:r>
              <a:rPr lang="es-VE" altLang="es-VE" sz="3600"/>
              <a:t>5. EJERCICIO DE ILUSTRACION</a:t>
            </a:r>
            <a:endParaRPr lang="es-ES" altLang="es-VE" sz="3600"/>
          </a:p>
        </p:txBody>
      </p:sp>
      <p:sp>
        <p:nvSpPr>
          <p:cNvPr id="49155" name="Text Box 3"/>
          <p:cNvSpPr txBox="1">
            <a:spLocks noChangeArrowheads="1"/>
          </p:cNvSpPr>
          <p:nvPr/>
        </p:nvSpPr>
        <p:spPr bwMode="auto">
          <a:xfrm>
            <a:off x="2209800" y="1524001"/>
            <a:ext cx="8153400" cy="5345113"/>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s-VE" sz="2000" b="1" u="sng">
                <a:effectLst>
                  <a:outerShdw blurRad="38100" dist="38100" dir="2700000" algn="tl">
                    <a:srgbClr val="C0C0C0"/>
                  </a:outerShdw>
                </a:effectLst>
                <a:latin typeface="Times New Roman" pitchFamily="18" charset="0"/>
                <a:cs typeface="Arial" charset="0"/>
              </a:rPr>
              <a:t>TRANSACCIONES AÑO 2.005</a:t>
            </a:r>
            <a:r>
              <a:rPr lang="es-VE" sz="2000" b="1">
                <a:effectLst>
                  <a:outerShdw blurRad="38100" dist="38100" dir="2700000" algn="tl">
                    <a:srgbClr val="C0C0C0"/>
                  </a:outerShdw>
                </a:effectLst>
                <a:latin typeface="Times New Roman" pitchFamily="18" charset="0"/>
                <a:cs typeface="Arial" charset="0"/>
              </a:rPr>
              <a:t> (firma comercial)</a:t>
            </a:r>
            <a:endParaRPr lang="es-VE" sz="2000" b="1" u="sng">
              <a:effectLst>
                <a:outerShdw blurRad="38100" dist="38100" dir="2700000" algn="tl">
                  <a:srgbClr val="C0C0C0"/>
                </a:outerShdw>
              </a:effectLst>
              <a:latin typeface="Times New Roman" pitchFamily="18" charset="0"/>
              <a:cs typeface="Arial" charset="0"/>
            </a:endParaRPr>
          </a:p>
          <a:p>
            <a:pPr marL="457200" indent="-457200">
              <a:spcBef>
                <a:spcPct val="50000"/>
              </a:spcBef>
              <a:buFontTx/>
              <a:buAutoNum type="arabicPeriod"/>
              <a:defRPr/>
            </a:pPr>
            <a:r>
              <a:rPr lang="es-VE">
                <a:latin typeface="Times New Roman" pitchFamily="18" charset="0"/>
                <a:cs typeface="Arial" charset="0"/>
              </a:rPr>
              <a:t>Se compra a crédito mercancía por un monto de $ 710.000.</a:t>
            </a:r>
          </a:p>
          <a:p>
            <a:pPr marL="457200" indent="-457200" algn="ctr">
              <a:spcBef>
                <a:spcPct val="50000"/>
              </a:spcBef>
              <a:defRPr/>
            </a:pPr>
            <a:r>
              <a:rPr lang="es-VE" b="1">
                <a:latin typeface="Times New Roman" pitchFamily="18" charset="0"/>
                <a:cs typeface="Arial" charset="0"/>
              </a:rPr>
              <a:t>Inventario de Mercancía		710.000			                     Cuentas por Pagar			710.000</a:t>
            </a:r>
          </a:p>
          <a:p>
            <a:pPr marL="457200" indent="-457200">
              <a:spcBef>
                <a:spcPct val="50000"/>
              </a:spcBef>
              <a:defRPr/>
            </a:pPr>
            <a:r>
              <a:rPr lang="es-VE">
                <a:latin typeface="Times New Roman" pitchFamily="18" charset="0"/>
                <a:cs typeface="Arial" charset="0"/>
              </a:rPr>
              <a:t>2. Las ventas durante el año fueron de $ 1.250.000, de las cuales $ 450.000 fueron de contado y el resto a crédito.						</a:t>
            </a:r>
            <a:r>
              <a:rPr lang="es-VE" b="1">
                <a:latin typeface="Times New Roman" pitchFamily="18" charset="0"/>
                <a:cs typeface="Arial" charset="0"/>
              </a:rPr>
              <a:t>Caja y Banco			450.000				Cuentas por Cobrar		800.000					Ingresos por Ventas		1.250.000</a:t>
            </a:r>
          </a:p>
          <a:p>
            <a:pPr marL="457200" indent="-457200">
              <a:spcBef>
                <a:spcPct val="50000"/>
              </a:spcBef>
              <a:defRPr/>
            </a:pPr>
            <a:r>
              <a:rPr lang="es-VE">
                <a:latin typeface="Times New Roman" pitchFamily="18" charset="0"/>
                <a:cs typeface="Arial" charset="0"/>
              </a:rPr>
              <a:t>3. El costo de la mercancía vendida en el año fue de $ 780.000.		 	</a:t>
            </a:r>
            <a:r>
              <a:rPr lang="es-VE" b="1">
                <a:latin typeface="Times New Roman" pitchFamily="18" charset="0"/>
                <a:cs typeface="Arial" charset="0"/>
              </a:rPr>
              <a:t>Costo de Ventas			780.000					Inventario de Mercancía		780.000</a:t>
            </a:r>
          </a:p>
          <a:p>
            <a:pPr marL="457200" indent="-457200">
              <a:spcBef>
                <a:spcPct val="50000"/>
              </a:spcBef>
              <a:defRPr/>
            </a:pPr>
            <a:r>
              <a:rPr lang="es-VE">
                <a:latin typeface="Times New Roman" pitchFamily="18" charset="0"/>
                <a:cs typeface="Arial" charset="0"/>
              </a:rPr>
              <a:t>4. Los salarios del personal pagados durante el año fueron de $ 220.000.		</a:t>
            </a:r>
            <a:r>
              <a:rPr lang="es-VE" b="1">
                <a:latin typeface="Times New Roman" pitchFamily="18" charset="0"/>
                <a:cs typeface="Arial" charset="0"/>
              </a:rPr>
              <a:t>Gastos de Personal		220.000					Caja y Banco			220.000	</a:t>
            </a:r>
            <a:endParaRPr lang="es-VE">
              <a:latin typeface="Times New Roman" pitchFamily="18" charset="0"/>
              <a:cs typeface="Arial" charset="0"/>
            </a:endParaRPr>
          </a:p>
          <a:p>
            <a:pPr marL="457200" indent="-457200">
              <a:spcBef>
                <a:spcPct val="50000"/>
              </a:spcBef>
              <a:defRPr/>
            </a:pPr>
            <a:endParaRPr lang="es-ES">
              <a:latin typeface="Times New Roman" pitchFamily="18" charset="0"/>
              <a:cs typeface="Arial" charset="0"/>
            </a:endParaRPr>
          </a:p>
        </p:txBody>
      </p:sp>
    </p:spTree>
    <p:extLst>
      <p:ext uri="{BB962C8B-B14F-4D97-AF65-F5344CB8AC3E}">
        <p14:creationId xmlns:p14="http://schemas.microsoft.com/office/powerpoint/2010/main" val="7282709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C87D752-8640-417F-8376-4F05D8B86A2E}" type="slidenum">
              <a:rPr lang="es-ES" altLang="es-VE"/>
              <a:pPr eaLnBrk="1" hangingPunct="1"/>
              <a:t>42</a:t>
            </a:fld>
            <a:endParaRPr lang="es-ES" altLang="es-VE"/>
          </a:p>
        </p:txBody>
      </p:sp>
      <p:sp>
        <p:nvSpPr>
          <p:cNvPr id="50178" name="Rectangle 2"/>
          <p:cNvSpPr>
            <a:spLocks noChangeArrowheads="1"/>
          </p:cNvSpPr>
          <p:nvPr/>
        </p:nvSpPr>
        <p:spPr bwMode="auto">
          <a:xfrm>
            <a:off x="2209800" y="217488"/>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5. EJERCICIO DE ILUSTRACION</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50179" name="Text Box 3"/>
          <p:cNvSpPr txBox="1">
            <a:spLocks noChangeArrowheads="1"/>
          </p:cNvSpPr>
          <p:nvPr/>
        </p:nvSpPr>
        <p:spPr bwMode="auto">
          <a:xfrm>
            <a:off x="2209800" y="1143000"/>
            <a:ext cx="8153400" cy="5481638"/>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s-VE" sz="2000" b="1" u="sng">
                <a:effectLst>
                  <a:outerShdw blurRad="38100" dist="38100" dir="2700000" algn="tl">
                    <a:srgbClr val="C0C0C0"/>
                  </a:outerShdw>
                </a:effectLst>
                <a:latin typeface="Times New Roman" pitchFamily="18" charset="0"/>
                <a:cs typeface="Arial" charset="0"/>
              </a:rPr>
              <a:t>TRANSACCIONES</a:t>
            </a:r>
            <a:r>
              <a:rPr lang="es-VE" sz="2000" b="1">
                <a:effectLst>
                  <a:outerShdw blurRad="38100" dist="38100" dir="2700000" algn="tl">
                    <a:srgbClr val="C0C0C0"/>
                  </a:outerShdw>
                </a:effectLst>
                <a:latin typeface="Times New Roman" pitchFamily="18" charset="0"/>
                <a:cs typeface="Arial" charset="0"/>
              </a:rPr>
              <a:t> (firma comercial)</a:t>
            </a:r>
            <a:endParaRPr lang="es-VE" sz="2000" b="1" u="sng">
              <a:effectLst>
                <a:outerShdw blurRad="38100" dist="38100" dir="2700000" algn="tl">
                  <a:srgbClr val="C0C0C0"/>
                </a:outerShdw>
              </a:effectLst>
              <a:latin typeface="Times New Roman" pitchFamily="18" charset="0"/>
              <a:cs typeface="Arial" charset="0"/>
            </a:endParaRPr>
          </a:p>
          <a:p>
            <a:pPr marL="457200" indent="-457200">
              <a:spcBef>
                <a:spcPct val="50000"/>
              </a:spcBef>
              <a:defRPr/>
            </a:pPr>
            <a:r>
              <a:rPr lang="es-VE">
                <a:latin typeface="Times New Roman" pitchFamily="18" charset="0"/>
                <a:cs typeface="Arial" charset="0"/>
              </a:rPr>
              <a:t>5. Se colectaron cuentas por cobrar por un monto de $ 650.000                        		</a:t>
            </a:r>
            <a:r>
              <a:rPr lang="es-VE" b="1">
                <a:latin typeface="Times New Roman" pitchFamily="18" charset="0"/>
                <a:cs typeface="Arial" charset="0"/>
              </a:rPr>
              <a:t>Caja y Banco			650.000			                     		Cuentas por Cobrar		650.000</a:t>
            </a:r>
          </a:p>
          <a:p>
            <a:pPr marL="457200" indent="-457200">
              <a:spcBef>
                <a:spcPct val="50000"/>
              </a:spcBef>
              <a:defRPr/>
            </a:pPr>
            <a:r>
              <a:rPr lang="es-VE">
                <a:latin typeface="Times New Roman" pitchFamily="18" charset="0"/>
                <a:cs typeface="Arial" charset="0"/>
              </a:rPr>
              <a:t>6. Se realizaron pagos a los suplidores de mercancía por un monto de $ 540.000</a:t>
            </a:r>
            <a:r>
              <a:rPr lang="es-VE" b="1">
                <a:latin typeface="Times New Roman" pitchFamily="18" charset="0"/>
                <a:cs typeface="Arial" charset="0"/>
              </a:rPr>
              <a:t>	Cuentas por Pagar		540.000					Caja y Banco			540.000</a:t>
            </a:r>
          </a:p>
          <a:p>
            <a:pPr marL="457200" indent="-457200">
              <a:spcBef>
                <a:spcPct val="50000"/>
              </a:spcBef>
              <a:defRPr/>
            </a:pPr>
            <a:r>
              <a:rPr lang="es-VE">
                <a:latin typeface="Times New Roman" pitchFamily="18" charset="0"/>
                <a:cs typeface="Arial" charset="0"/>
              </a:rPr>
              <a:t>7. En Enero se pagó la prima de un seguro sobre las propiedades que dan cobertura de 3 años. El monto pagado fue de $ 3.000				 	</a:t>
            </a:r>
            <a:r>
              <a:rPr lang="es-VE" b="1">
                <a:latin typeface="Times New Roman" pitchFamily="18" charset="0"/>
                <a:cs typeface="Arial" charset="0"/>
              </a:rPr>
              <a:t>Seguro Pagado por Anticipado	    3.000					Caja y Banco			3.000</a:t>
            </a:r>
          </a:p>
          <a:p>
            <a:pPr marL="457200" indent="-457200">
              <a:spcBef>
                <a:spcPct val="50000"/>
              </a:spcBef>
              <a:defRPr/>
            </a:pPr>
            <a:r>
              <a:rPr lang="es-VE">
                <a:latin typeface="Times New Roman" pitchFamily="18" charset="0"/>
                <a:cs typeface="Arial" charset="0"/>
              </a:rPr>
              <a:t>8. La empresa arrendó un espacio que no utilizaba por un año, empezando el período el 1° de Diciembre de 2.005. El monto del arrendamiento pagado por anticipado fue de $ 1.200.                                                                             		        	</a:t>
            </a:r>
            <a:r>
              <a:rPr lang="es-VE" b="1">
                <a:latin typeface="Times New Roman" pitchFamily="18" charset="0"/>
                <a:cs typeface="Arial" charset="0"/>
              </a:rPr>
              <a:t>Caja y Banco			    1.200					Alquiler Cobrado por Adel.		1.200	</a:t>
            </a:r>
            <a:endParaRPr lang="es-VE">
              <a:latin typeface="Times New Roman" pitchFamily="18" charset="0"/>
              <a:cs typeface="Arial" charset="0"/>
            </a:endParaRPr>
          </a:p>
          <a:p>
            <a:pPr marL="457200" indent="-457200">
              <a:spcBef>
                <a:spcPct val="50000"/>
              </a:spcBef>
              <a:defRPr/>
            </a:pPr>
            <a:endParaRPr lang="es-ES">
              <a:latin typeface="Times New Roman" pitchFamily="18" charset="0"/>
              <a:cs typeface="Arial" charset="0"/>
            </a:endParaRPr>
          </a:p>
        </p:txBody>
      </p:sp>
    </p:spTree>
    <p:extLst>
      <p:ext uri="{BB962C8B-B14F-4D97-AF65-F5344CB8AC3E}">
        <p14:creationId xmlns:p14="http://schemas.microsoft.com/office/powerpoint/2010/main" val="29037382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4BB99F-8E03-4D42-A78E-AD31777E2457}" type="slidenum">
              <a:rPr lang="es-ES" altLang="es-VE"/>
              <a:pPr eaLnBrk="1" hangingPunct="1"/>
              <a:t>43</a:t>
            </a:fld>
            <a:endParaRPr lang="es-ES" altLang="es-VE"/>
          </a:p>
        </p:txBody>
      </p:sp>
      <p:sp>
        <p:nvSpPr>
          <p:cNvPr id="51202" name="Rectangle 2"/>
          <p:cNvSpPr>
            <a:spLocks noChangeArrowheads="1"/>
          </p:cNvSpPr>
          <p:nvPr/>
        </p:nvSpPr>
        <p:spPr bwMode="auto">
          <a:xfrm>
            <a:off x="2209800" y="217488"/>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5. EJERCICIO DE ILUSTRACION</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51203" name="Text Box 3"/>
          <p:cNvSpPr txBox="1">
            <a:spLocks noChangeArrowheads="1"/>
          </p:cNvSpPr>
          <p:nvPr/>
        </p:nvSpPr>
        <p:spPr bwMode="auto">
          <a:xfrm>
            <a:off x="2209800" y="1143001"/>
            <a:ext cx="8153400" cy="4657725"/>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s-VE" sz="2000" b="1" u="sng">
                <a:effectLst>
                  <a:outerShdw blurRad="38100" dist="38100" dir="2700000" algn="tl">
                    <a:srgbClr val="C0C0C0"/>
                  </a:outerShdw>
                </a:effectLst>
                <a:latin typeface="Times New Roman" pitchFamily="18" charset="0"/>
                <a:cs typeface="Arial" charset="0"/>
              </a:rPr>
              <a:t>TRANSACCIONES</a:t>
            </a:r>
            <a:r>
              <a:rPr lang="es-VE" sz="2000" b="1">
                <a:effectLst>
                  <a:outerShdw blurRad="38100" dist="38100" dir="2700000" algn="tl">
                    <a:srgbClr val="C0C0C0"/>
                  </a:outerShdw>
                </a:effectLst>
                <a:latin typeface="Times New Roman" pitchFamily="18" charset="0"/>
                <a:cs typeface="Arial" charset="0"/>
              </a:rPr>
              <a:t> (firma comercial)</a:t>
            </a:r>
            <a:endParaRPr lang="es-VE" sz="2000" b="1" u="sng">
              <a:effectLst>
                <a:outerShdw blurRad="38100" dist="38100" dir="2700000" algn="tl">
                  <a:srgbClr val="C0C0C0"/>
                </a:outerShdw>
              </a:effectLst>
              <a:latin typeface="Times New Roman" pitchFamily="18" charset="0"/>
              <a:cs typeface="Arial" charset="0"/>
            </a:endParaRPr>
          </a:p>
          <a:p>
            <a:pPr marL="457200" indent="-457200">
              <a:spcBef>
                <a:spcPct val="50000"/>
              </a:spcBef>
              <a:defRPr/>
            </a:pPr>
            <a:r>
              <a:rPr lang="es-VE">
                <a:latin typeface="Times New Roman" pitchFamily="18" charset="0"/>
                <a:cs typeface="Arial" charset="0"/>
              </a:rPr>
              <a:t>9. En Diciembre se pagaron los intereses anuales sobre los bonos a la tasa del 8 %. 	</a:t>
            </a:r>
            <a:r>
              <a:rPr lang="es-VE" b="1">
                <a:latin typeface="Times New Roman" pitchFamily="18" charset="0"/>
                <a:cs typeface="Arial" charset="0"/>
              </a:rPr>
              <a:t>Gastos Financieros		16.000			                     		Caja y Banco 			16.000</a:t>
            </a:r>
          </a:p>
          <a:p>
            <a:pPr marL="457200" indent="-457200">
              <a:spcBef>
                <a:spcPct val="50000"/>
              </a:spcBef>
              <a:defRPr/>
            </a:pPr>
            <a:r>
              <a:rPr lang="es-VE">
                <a:latin typeface="Times New Roman" pitchFamily="18" charset="0"/>
                <a:cs typeface="Arial" charset="0"/>
              </a:rPr>
              <a:t>10. El 1° de Diciembre un cliente firmó una letra de cambio para garantizar unas cuentas por pagar. El monto de la misma fue de $ 10.000, pagadera en 90 días y pagando intereses a razón de 9% anual. 				</a:t>
            </a:r>
            <a:r>
              <a:rPr lang="es-VE" b="1">
                <a:latin typeface="Times New Roman" pitchFamily="18" charset="0"/>
                <a:cs typeface="Arial" charset="0"/>
              </a:rPr>
              <a:t>Efectos por Cobrar 		10.000					Cuentas por Cobrar		10.000</a:t>
            </a:r>
          </a:p>
          <a:p>
            <a:pPr marL="457200" indent="-457200">
              <a:spcBef>
                <a:spcPct val="50000"/>
              </a:spcBef>
              <a:defRPr/>
            </a:pPr>
            <a:r>
              <a:rPr lang="es-VE">
                <a:latin typeface="Times New Roman" pitchFamily="18" charset="0"/>
                <a:cs typeface="Arial" charset="0"/>
              </a:rPr>
              <a:t>11. El 28 de Diciembre, la Junta Directiva decretó dividendos por $ 30.000 a ser pagados en efectivo el día 30 de Enero del año 2.006. </a:t>
            </a:r>
          </a:p>
          <a:p>
            <a:pPr marL="457200" indent="-457200">
              <a:spcBef>
                <a:spcPct val="50000"/>
              </a:spcBef>
              <a:defRPr/>
            </a:pPr>
            <a:r>
              <a:rPr lang="es-VE">
                <a:latin typeface="Times New Roman" pitchFamily="18" charset="0"/>
                <a:cs typeface="Arial" charset="0"/>
              </a:rPr>
              <a:t>		</a:t>
            </a:r>
            <a:r>
              <a:rPr lang="es-VE" b="1">
                <a:latin typeface="Times New Roman" pitchFamily="18" charset="0"/>
                <a:cs typeface="Arial" charset="0"/>
              </a:rPr>
              <a:t>Utilidades No Distribuidas		    30.000					Dividendos por Pagar		30.000</a:t>
            </a:r>
          </a:p>
          <a:p>
            <a:pPr marL="457200" indent="-457200">
              <a:spcBef>
                <a:spcPct val="50000"/>
              </a:spcBef>
              <a:defRPr/>
            </a:pPr>
            <a:endParaRPr lang="es-ES">
              <a:latin typeface="Times New Roman" pitchFamily="18" charset="0"/>
              <a:cs typeface="Arial" charset="0"/>
            </a:endParaRPr>
          </a:p>
        </p:txBody>
      </p:sp>
    </p:spTree>
    <p:extLst>
      <p:ext uri="{BB962C8B-B14F-4D97-AF65-F5344CB8AC3E}">
        <p14:creationId xmlns:p14="http://schemas.microsoft.com/office/powerpoint/2010/main" val="17962021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4A902FF-28C1-493F-9A56-DFEE08137C3D}" type="slidenum">
              <a:rPr lang="es-ES" altLang="es-VE"/>
              <a:pPr eaLnBrk="1" hangingPunct="1"/>
              <a:t>44</a:t>
            </a:fld>
            <a:endParaRPr lang="es-ES" altLang="es-VE"/>
          </a:p>
        </p:txBody>
      </p:sp>
      <p:sp>
        <p:nvSpPr>
          <p:cNvPr id="55299" name="Rectangle 2"/>
          <p:cNvSpPr>
            <a:spLocks noGrp="1" noChangeArrowheads="1"/>
          </p:cNvSpPr>
          <p:nvPr>
            <p:ph type="title"/>
          </p:nvPr>
        </p:nvSpPr>
        <p:spPr/>
        <p:txBody>
          <a:bodyPr/>
          <a:lstStyle/>
          <a:p>
            <a:pPr eaLnBrk="1" hangingPunct="1"/>
            <a:r>
              <a:rPr lang="es-VE" altLang="es-VE" sz="3600"/>
              <a:t>5. EJERCICIO DE ILUSTRACION</a:t>
            </a:r>
            <a:endParaRPr lang="es-ES" altLang="es-VE" sz="3600"/>
          </a:p>
        </p:txBody>
      </p:sp>
      <p:sp>
        <p:nvSpPr>
          <p:cNvPr id="55300" name="Text Box 3"/>
          <p:cNvSpPr txBox="1">
            <a:spLocks noChangeArrowheads="1"/>
          </p:cNvSpPr>
          <p:nvPr/>
        </p:nvSpPr>
        <p:spPr bwMode="auto">
          <a:xfrm>
            <a:off x="2209800" y="1295400"/>
            <a:ext cx="7772400"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a:latin typeface="Times New Roman" panose="02020603050405020304" pitchFamily="18" charset="0"/>
              </a:rPr>
              <a:t>Caja y Banco	 	Ctas p/Cobrar	Reservas Ctas Incobrables    </a:t>
            </a:r>
            <a:r>
              <a:rPr lang="es-VE" altLang="es-VE" sz="1600">
                <a:latin typeface="Times New Roman" panose="02020603050405020304" pitchFamily="18" charset="0"/>
              </a:rPr>
              <a:t>                                                     . 60.000			140.000			       14.000	  450.000   220.000		800.000   650.000                                14.000                  650.000   540.000			10.000			                          .  1.200        3.000							    	16.000							  382.200			280.000</a:t>
            </a:r>
            <a:endParaRPr lang="es-VE" altLang="es-VE" sz="2000">
              <a:latin typeface="Times New Roman" panose="02020603050405020304" pitchFamily="18" charset="0"/>
            </a:endParaRPr>
          </a:p>
          <a:p>
            <a:pPr eaLnBrk="1" hangingPunct="1">
              <a:spcBef>
                <a:spcPct val="50000"/>
              </a:spcBef>
            </a:pPr>
            <a:r>
              <a:rPr lang="es-VE" altLang="es-VE" sz="2000">
                <a:latin typeface="Times New Roman" panose="02020603050405020304" pitchFamily="18" charset="0"/>
              </a:rPr>
              <a:t>Efectos p/Cobrar		Inv. Mercancía	Seguro Pgdo Anticipado         </a:t>
            </a:r>
            <a:r>
              <a:rPr lang="es-VE" altLang="es-VE" sz="1600">
                <a:latin typeface="Times New Roman" panose="02020603050405020304" pitchFamily="18" charset="0"/>
              </a:rPr>
              <a:t>.          0			350.000			0		     . 10.000			710.000   780.000                  3.000                                       . 10.000			280.000		           3.000</a:t>
            </a:r>
            <a:endParaRPr lang="es-VE" altLang="es-VE" sz="2000">
              <a:latin typeface="Times New Roman" panose="02020603050405020304" pitchFamily="18" charset="0"/>
            </a:endParaRPr>
          </a:p>
          <a:p>
            <a:pPr eaLnBrk="1" hangingPunct="1">
              <a:spcBef>
                <a:spcPct val="50000"/>
              </a:spcBef>
            </a:pPr>
            <a:r>
              <a:rPr lang="es-VE" altLang="es-VE" sz="2000">
                <a:latin typeface="Times New Roman" panose="02020603050405020304" pitchFamily="18" charset="0"/>
              </a:rPr>
              <a:t>Terreno			Edif. Y Equipos	Depreciación Acumulada    </a:t>
            </a:r>
            <a:r>
              <a:rPr lang="es-VE" altLang="es-VE" sz="1600">
                <a:latin typeface="Times New Roman" panose="02020603050405020304" pitchFamily="18" charset="0"/>
              </a:rPr>
              <a:t>200.000			1.050.000		                           170.000                 200.000			1.050.000			         170.000</a:t>
            </a:r>
            <a:endParaRPr lang="es-VE" altLang="es-VE" sz="2000">
              <a:latin typeface="Times New Roman" panose="02020603050405020304" pitchFamily="18" charset="0"/>
            </a:endParaRPr>
          </a:p>
          <a:p>
            <a:pPr eaLnBrk="1" hangingPunct="1">
              <a:spcBef>
                <a:spcPct val="50000"/>
              </a:spcBef>
            </a:pPr>
            <a:endParaRPr lang="es-ES" altLang="es-VE" sz="2000">
              <a:latin typeface="Times New Roman" panose="02020603050405020304" pitchFamily="18" charset="0"/>
            </a:endParaRPr>
          </a:p>
        </p:txBody>
      </p:sp>
      <p:sp>
        <p:nvSpPr>
          <p:cNvPr id="55301" name="Line 4"/>
          <p:cNvSpPr>
            <a:spLocks noChangeShapeType="1"/>
          </p:cNvSpPr>
          <p:nvPr/>
        </p:nvSpPr>
        <p:spPr bwMode="auto">
          <a:xfrm>
            <a:off x="2286000" y="16002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02" name="Line 5"/>
          <p:cNvSpPr>
            <a:spLocks noChangeShapeType="1"/>
          </p:cNvSpPr>
          <p:nvPr/>
        </p:nvSpPr>
        <p:spPr bwMode="auto">
          <a:xfrm>
            <a:off x="5029200" y="16002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03" name="Line 6"/>
          <p:cNvSpPr>
            <a:spLocks noChangeShapeType="1"/>
          </p:cNvSpPr>
          <p:nvPr/>
        </p:nvSpPr>
        <p:spPr bwMode="auto">
          <a:xfrm>
            <a:off x="6934200" y="1600200"/>
            <a:ext cx="2590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04" name="Line 7"/>
          <p:cNvSpPr>
            <a:spLocks noChangeShapeType="1"/>
          </p:cNvSpPr>
          <p:nvPr/>
        </p:nvSpPr>
        <p:spPr bwMode="auto">
          <a:xfrm>
            <a:off x="2286000" y="28956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05" name="Line 8"/>
          <p:cNvSpPr>
            <a:spLocks noChangeShapeType="1"/>
          </p:cNvSpPr>
          <p:nvPr/>
        </p:nvSpPr>
        <p:spPr bwMode="auto">
          <a:xfrm>
            <a:off x="5029200" y="2895600"/>
            <a:ext cx="160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06" name="Line 9"/>
          <p:cNvSpPr>
            <a:spLocks noChangeShapeType="1"/>
          </p:cNvSpPr>
          <p:nvPr/>
        </p:nvSpPr>
        <p:spPr bwMode="auto">
          <a:xfrm>
            <a:off x="7086600" y="1905000"/>
            <a:ext cx="2286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07" name="Line 10"/>
          <p:cNvSpPr>
            <a:spLocks noChangeShapeType="1"/>
          </p:cNvSpPr>
          <p:nvPr/>
        </p:nvSpPr>
        <p:spPr bwMode="auto">
          <a:xfrm>
            <a:off x="2286000" y="4038600"/>
            <a:ext cx="1905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08" name="Line 11"/>
          <p:cNvSpPr>
            <a:spLocks noChangeShapeType="1"/>
          </p:cNvSpPr>
          <p:nvPr/>
        </p:nvSpPr>
        <p:spPr bwMode="auto">
          <a:xfrm>
            <a:off x="5029200" y="4038600"/>
            <a:ext cx="1676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09" name="Line 12"/>
          <p:cNvSpPr>
            <a:spLocks noChangeShapeType="1"/>
          </p:cNvSpPr>
          <p:nvPr/>
        </p:nvSpPr>
        <p:spPr bwMode="auto">
          <a:xfrm>
            <a:off x="7239000" y="4038600"/>
            <a:ext cx="2133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0" name="Line 13"/>
          <p:cNvSpPr>
            <a:spLocks noChangeShapeType="1"/>
          </p:cNvSpPr>
          <p:nvPr/>
        </p:nvSpPr>
        <p:spPr bwMode="auto">
          <a:xfrm>
            <a:off x="2286000" y="4953000"/>
            <a:ext cx="2057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1" name="Line 14"/>
          <p:cNvSpPr>
            <a:spLocks noChangeShapeType="1"/>
          </p:cNvSpPr>
          <p:nvPr/>
        </p:nvSpPr>
        <p:spPr bwMode="auto">
          <a:xfrm>
            <a:off x="5029200" y="5029200"/>
            <a:ext cx="160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2" name="Line 15"/>
          <p:cNvSpPr>
            <a:spLocks noChangeShapeType="1"/>
          </p:cNvSpPr>
          <p:nvPr/>
        </p:nvSpPr>
        <p:spPr bwMode="auto">
          <a:xfrm>
            <a:off x="7010400" y="5029200"/>
            <a:ext cx="2362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3" name="Line 16"/>
          <p:cNvSpPr>
            <a:spLocks noChangeShapeType="1"/>
          </p:cNvSpPr>
          <p:nvPr/>
        </p:nvSpPr>
        <p:spPr bwMode="auto">
          <a:xfrm>
            <a:off x="2286000" y="3581400"/>
            <a:ext cx="1752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4" name="Line 17"/>
          <p:cNvSpPr>
            <a:spLocks noChangeShapeType="1"/>
          </p:cNvSpPr>
          <p:nvPr/>
        </p:nvSpPr>
        <p:spPr bwMode="auto">
          <a:xfrm>
            <a:off x="5029200" y="3581400"/>
            <a:ext cx="1676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5" name="Line 18"/>
          <p:cNvSpPr>
            <a:spLocks noChangeShapeType="1"/>
          </p:cNvSpPr>
          <p:nvPr/>
        </p:nvSpPr>
        <p:spPr bwMode="auto">
          <a:xfrm>
            <a:off x="6858000" y="3581400"/>
            <a:ext cx="2590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6" name="Line 19"/>
          <p:cNvSpPr>
            <a:spLocks noChangeShapeType="1"/>
          </p:cNvSpPr>
          <p:nvPr/>
        </p:nvSpPr>
        <p:spPr bwMode="auto">
          <a:xfrm>
            <a:off x="3048000" y="1600200"/>
            <a:ext cx="0" cy="1600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7" name="Line 20"/>
          <p:cNvSpPr>
            <a:spLocks noChangeShapeType="1"/>
          </p:cNvSpPr>
          <p:nvPr/>
        </p:nvSpPr>
        <p:spPr bwMode="auto">
          <a:xfrm>
            <a:off x="5791200" y="1600200"/>
            <a:ext cx="0" cy="1600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8" name="Line 21"/>
          <p:cNvSpPr>
            <a:spLocks noChangeShapeType="1"/>
          </p:cNvSpPr>
          <p:nvPr/>
        </p:nvSpPr>
        <p:spPr bwMode="auto">
          <a:xfrm>
            <a:off x="8001000" y="1600200"/>
            <a:ext cx="0" cy="762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19" name="Line 22"/>
          <p:cNvSpPr>
            <a:spLocks noChangeShapeType="1"/>
          </p:cNvSpPr>
          <p:nvPr/>
        </p:nvSpPr>
        <p:spPr bwMode="auto">
          <a:xfrm>
            <a:off x="3048000" y="3581400"/>
            <a:ext cx="0" cy="685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20" name="Line 23"/>
          <p:cNvSpPr>
            <a:spLocks noChangeShapeType="1"/>
          </p:cNvSpPr>
          <p:nvPr/>
        </p:nvSpPr>
        <p:spPr bwMode="auto">
          <a:xfrm>
            <a:off x="5791200" y="3581400"/>
            <a:ext cx="0" cy="762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21" name="Line 24"/>
          <p:cNvSpPr>
            <a:spLocks noChangeShapeType="1"/>
          </p:cNvSpPr>
          <p:nvPr/>
        </p:nvSpPr>
        <p:spPr bwMode="auto">
          <a:xfrm>
            <a:off x="8077200" y="3581400"/>
            <a:ext cx="0" cy="685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22" name="Line 25"/>
          <p:cNvSpPr>
            <a:spLocks noChangeShapeType="1"/>
          </p:cNvSpPr>
          <p:nvPr/>
        </p:nvSpPr>
        <p:spPr bwMode="auto">
          <a:xfrm>
            <a:off x="2286000" y="4724400"/>
            <a:ext cx="2057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23" name="Line 26"/>
          <p:cNvSpPr>
            <a:spLocks noChangeShapeType="1"/>
          </p:cNvSpPr>
          <p:nvPr/>
        </p:nvSpPr>
        <p:spPr bwMode="auto">
          <a:xfrm>
            <a:off x="5029200" y="4724400"/>
            <a:ext cx="1676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24" name="Line 27"/>
          <p:cNvSpPr>
            <a:spLocks noChangeShapeType="1"/>
          </p:cNvSpPr>
          <p:nvPr/>
        </p:nvSpPr>
        <p:spPr bwMode="auto">
          <a:xfrm>
            <a:off x="6858000" y="4724400"/>
            <a:ext cx="2667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25" name="Line 28"/>
          <p:cNvSpPr>
            <a:spLocks noChangeShapeType="1"/>
          </p:cNvSpPr>
          <p:nvPr/>
        </p:nvSpPr>
        <p:spPr bwMode="auto">
          <a:xfrm>
            <a:off x="3048000" y="4724400"/>
            <a:ext cx="0" cy="609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26" name="Line 29"/>
          <p:cNvSpPr>
            <a:spLocks noChangeShapeType="1"/>
          </p:cNvSpPr>
          <p:nvPr/>
        </p:nvSpPr>
        <p:spPr bwMode="auto">
          <a:xfrm>
            <a:off x="5867400" y="4724400"/>
            <a:ext cx="0" cy="762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5327" name="Line 30"/>
          <p:cNvSpPr>
            <a:spLocks noChangeShapeType="1"/>
          </p:cNvSpPr>
          <p:nvPr/>
        </p:nvSpPr>
        <p:spPr bwMode="auto">
          <a:xfrm>
            <a:off x="8229600" y="4724400"/>
            <a:ext cx="0" cy="685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10491060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79AC03-5BE5-4DAB-9482-C38EBDFCB407}" type="slidenum">
              <a:rPr lang="es-ES" altLang="es-VE"/>
              <a:pPr eaLnBrk="1" hangingPunct="1"/>
              <a:t>45</a:t>
            </a:fld>
            <a:endParaRPr lang="es-ES" altLang="es-VE"/>
          </a:p>
        </p:txBody>
      </p:sp>
      <p:sp>
        <p:nvSpPr>
          <p:cNvPr id="56323" name="Rectangle 2"/>
          <p:cNvSpPr>
            <a:spLocks noGrp="1" noChangeArrowheads="1"/>
          </p:cNvSpPr>
          <p:nvPr>
            <p:ph type="title"/>
          </p:nvPr>
        </p:nvSpPr>
        <p:spPr/>
        <p:txBody>
          <a:bodyPr/>
          <a:lstStyle/>
          <a:p>
            <a:pPr eaLnBrk="1" hangingPunct="1"/>
            <a:r>
              <a:rPr lang="es-VE" altLang="es-VE" sz="3600"/>
              <a:t>5. EJERCICIO DE ILUSTRACION</a:t>
            </a:r>
            <a:endParaRPr lang="es-ES" altLang="es-VE" sz="3600"/>
          </a:p>
        </p:txBody>
      </p:sp>
      <p:sp>
        <p:nvSpPr>
          <p:cNvPr id="56324" name="Text Box 3"/>
          <p:cNvSpPr txBox="1">
            <a:spLocks noChangeArrowheads="1"/>
          </p:cNvSpPr>
          <p:nvPr/>
        </p:nvSpPr>
        <p:spPr bwMode="auto">
          <a:xfrm>
            <a:off x="2209800" y="190500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2400">
              <a:latin typeface="Times New Roman" panose="02020603050405020304" pitchFamily="18" charset="0"/>
            </a:endParaRPr>
          </a:p>
        </p:txBody>
      </p:sp>
      <p:sp>
        <p:nvSpPr>
          <p:cNvPr id="56325" name="Text Box 4"/>
          <p:cNvSpPr txBox="1">
            <a:spLocks noChangeArrowheads="1"/>
          </p:cNvSpPr>
          <p:nvPr/>
        </p:nvSpPr>
        <p:spPr bwMode="auto">
          <a:xfrm>
            <a:off x="2514600" y="1295401"/>
            <a:ext cx="7467600" cy="457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u="sng">
                <a:latin typeface="Times New Roman" panose="02020603050405020304" pitchFamily="18" charset="0"/>
              </a:rPr>
              <a:t>Ctas p/Pagar     </a:t>
            </a:r>
            <a:r>
              <a:rPr lang="es-VE" altLang="es-VE" sz="2000">
                <a:latin typeface="Times New Roman" panose="02020603050405020304" pitchFamily="18" charset="0"/>
              </a:rPr>
              <a:t>	</a:t>
            </a:r>
            <a:r>
              <a:rPr lang="es-VE" altLang="es-VE" sz="2000" u="sng">
                <a:latin typeface="Times New Roman" panose="02020603050405020304" pitchFamily="18" charset="0"/>
              </a:rPr>
              <a:t>Dividendos p/Pagar</a:t>
            </a:r>
            <a:r>
              <a:rPr lang="es-VE" altLang="es-VE" sz="2000">
                <a:latin typeface="Times New Roman" panose="02020603050405020304" pitchFamily="18" charset="0"/>
              </a:rPr>
              <a:t>	</a:t>
            </a:r>
            <a:r>
              <a:rPr lang="es-VE" altLang="es-VE" sz="2000" u="sng">
                <a:latin typeface="Times New Roman" panose="02020603050405020304" pitchFamily="18" charset="0"/>
              </a:rPr>
              <a:t>Alquileres p/Anticipado</a:t>
            </a:r>
            <a:r>
              <a:rPr lang="es-VE" altLang="es-VE" sz="2000">
                <a:latin typeface="Times New Roman" panose="02020603050405020304" pitchFamily="18" charset="0"/>
              </a:rPr>
              <a:t> 	</a:t>
            </a:r>
            <a:r>
              <a:rPr lang="es-VE" altLang="es-VE" sz="1600">
                <a:latin typeface="Times New Roman" panose="02020603050405020304" pitchFamily="18" charset="0"/>
              </a:rPr>
              <a:t>270.000		              0			             0                     540.000     710.000		     30.000			      1.200                	440.000		     30.000			      1.200</a:t>
            </a:r>
          </a:p>
          <a:p>
            <a:pPr eaLnBrk="1" hangingPunct="1">
              <a:spcBef>
                <a:spcPct val="50000"/>
              </a:spcBef>
            </a:pPr>
            <a:r>
              <a:rPr lang="es-VE" altLang="es-VE" sz="2000" u="sng">
                <a:latin typeface="Times New Roman" panose="02020603050405020304" pitchFamily="18" charset="0"/>
              </a:rPr>
              <a:t>Bonos p/Pagar   </a:t>
            </a:r>
            <a:r>
              <a:rPr lang="es-VE" altLang="es-VE" sz="2000">
                <a:latin typeface="Times New Roman" panose="02020603050405020304" pitchFamily="18" charset="0"/>
              </a:rPr>
              <a:t>				</a:t>
            </a:r>
            <a:r>
              <a:rPr lang="es-VE" altLang="es-VE" sz="2000" u="sng">
                <a:latin typeface="Times New Roman" panose="02020603050405020304" pitchFamily="18" charset="0"/>
              </a:rPr>
              <a:t>Capital Social </a:t>
            </a:r>
            <a:r>
              <a:rPr lang="es-VE" altLang="es-VE" sz="2000">
                <a:latin typeface="Times New Roman" panose="02020603050405020304" pitchFamily="18" charset="0"/>
              </a:rPr>
              <a:t>	          	</a:t>
            </a:r>
            <a:r>
              <a:rPr lang="es-VE" altLang="es-VE" sz="1600">
                <a:latin typeface="Times New Roman" panose="02020603050405020304" pitchFamily="18" charset="0"/>
              </a:rPr>
              <a:t>200.000					   900.000          		200.000					   900.000</a:t>
            </a:r>
          </a:p>
          <a:p>
            <a:pPr eaLnBrk="1" hangingPunct="1">
              <a:spcBef>
                <a:spcPct val="50000"/>
              </a:spcBef>
            </a:pPr>
            <a:r>
              <a:rPr lang="es-VE" altLang="es-VE" sz="2000" u="sng">
                <a:latin typeface="Times New Roman" panose="02020603050405020304" pitchFamily="18" charset="0"/>
              </a:rPr>
              <a:t>Utilidades No Distribuidas</a:t>
            </a:r>
            <a:r>
              <a:rPr lang="es-VE" altLang="es-VE" sz="2000">
                <a:latin typeface="Times New Roman" panose="02020603050405020304" pitchFamily="18" charset="0"/>
              </a:rPr>
              <a:t>			</a:t>
            </a:r>
            <a:r>
              <a:rPr lang="es-VE" altLang="es-VE" sz="2000" u="sng">
                <a:latin typeface="Times New Roman" panose="02020603050405020304" pitchFamily="18" charset="0"/>
              </a:rPr>
              <a:t>Ingresos por Ventas</a:t>
            </a:r>
            <a:r>
              <a:rPr lang="es-VE" altLang="es-VE" sz="2000">
                <a:latin typeface="Times New Roman" panose="02020603050405020304" pitchFamily="18" charset="0"/>
              </a:rPr>
              <a:t>          . </a:t>
            </a:r>
            <a:r>
              <a:rPr lang="es-VE" altLang="es-VE" sz="1600">
                <a:latin typeface="Times New Roman" panose="02020603050405020304" pitchFamily="18" charset="0"/>
              </a:rPr>
              <a:t>30.000</a:t>
            </a:r>
            <a:r>
              <a:rPr lang="es-VE" altLang="es-VE" sz="2000">
                <a:latin typeface="Times New Roman" panose="02020603050405020304" pitchFamily="18" charset="0"/>
              </a:rPr>
              <a:t>	</a:t>
            </a:r>
            <a:r>
              <a:rPr lang="es-VE" altLang="es-VE" sz="1600">
                <a:latin typeface="Times New Roman" panose="02020603050405020304" pitchFamily="18" charset="0"/>
              </a:rPr>
              <a:t>246.000					                 0	216.000					    1.250.000        </a:t>
            </a:r>
          </a:p>
          <a:p>
            <a:pPr eaLnBrk="1" hangingPunct="1">
              <a:spcBef>
                <a:spcPct val="50000"/>
              </a:spcBef>
            </a:pPr>
            <a:r>
              <a:rPr lang="es-VE" altLang="es-VE" sz="2000" u="sng">
                <a:latin typeface="Times New Roman" panose="02020603050405020304" pitchFamily="18" charset="0"/>
              </a:rPr>
              <a:t>Costo de Venta</a:t>
            </a:r>
            <a:r>
              <a:rPr lang="es-VE" altLang="es-VE" sz="2000">
                <a:latin typeface="Times New Roman" panose="02020603050405020304" pitchFamily="18" charset="0"/>
              </a:rPr>
              <a:t>	</a:t>
            </a:r>
            <a:r>
              <a:rPr lang="es-VE" altLang="es-VE" sz="2000" u="sng">
                <a:latin typeface="Times New Roman" panose="02020603050405020304" pitchFamily="18" charset="0"/>
              </a:rPr>
              <a:t>Gastos de Personal</a:t>
            </a:r>
            <a:r>
              <a:rPr lang="es-VE" altLang="es-VE" sz="2000">
                <a:latin typeface="Times New Roman" panose="02020603050405020304" pitchFamily="18" charset="0"/>
              </a:rPr>
              <a:t>	</a:t>
            </a:r>
            <a:r>
              <a:rPr lang="es-VE" altLang="es-VE" sz="2000" u="sng">
                <a:latin typeface="Times New Roman" panose="02020603050405020304" pitchFamily="18" charset="0"/>
              </a:rPr>
              <a:t>Gastos Financieros</a:t>
            </a:r>
            <a:r>
              <a:rPr lang="es-VE" altLang="es-VE" sz="2000">
                <a:latin typeface="Times New Roman" panose="02020603050405020304" pitchFamily="18" charset="0"/>
              </a:rPr>
              <a:t>            .        </a:t>
            </a:r>
            <a:r>
              <a:rPr lang="es-VE" altLang="es-VE" sz="1600">
                <a:latin typeface="Times New Roman" panose="02020603050405020304" pitchFamily="18" charset="0"/>
              </a:rPr>
              <a:t>0		             0			                0	      780.000 </a:t>
            </a:r>
            <a:r>
              <a:rPr lang="es-VE" altLang="es-VE" sz="2000">
                <a:latin typeface="Times New Roman" panose="02020603050405020304" pitchFamily="18" charset="0"/>
              </a:rPr>
              <a:t>		  </a:t>
            </a:r>
            <a:r>
              <a:rPr lang="es-VE" altLang="es-VE" sz="1600">
                <a:latin typeface="Times New Roman" panose="02020603050405020304" pitchFamily="18" charset="0"/>
              </a:rPr>
              <a:t>220.000			       16.000	     780.000</a:t>
            </a:r>
            <a:r>
              <a:rPr lang="es-VE" altLang="es-VE" sz="2000">
                <a:latin typeface="Times New Roman" panose="02020603050405020304" pitchFamily="18" charset="0"/>
              </a:rPr>
              <a:t>		  </a:t>
            </a:r>
            <a:r>
              <a:rPr lang="es-VE" altLang="es-VE" sz="1600">
                <a:latin typeface="Times New Roman" panose="02020603050405020304" pitchFamily="18" charset="0"/>
              </a:rPr>
              <a:t>220.000			       16.000</a:t>
            </a:r>
            <a:endParaRPr lang="es-ES" altLang="es-VE" sz="2000">
              <a:latin typeface="Times New Roman" panose="02020603050405020304" pitchFamily="18" charset="0"/>
            </a:endParaRPr>
          </a:p>
        </p:txBody>
      </p:sp>
      <p:sp>
        <p:nvSpPr>
          <p:cNvPr id="56326" name="Line 5"/>
          <p:cNvSpPr>
            <a:spLocks noChangeShapeType="1"/>
          </p:cNvSpPr>
          <p:nvPr/>
        </p:nvSpPr>
        <p:spPr bwMode="auto">
          <a:xfrm>
            <a:off x="2667000" y="22098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27" name="Line 6"/>
          <p:cNvSpPr>
            <a:spLocks noChangeShapeType="1"/>
          </p:cNvSpPr>
          <p:nvPr/>
        </p:nvSpPr>
        <p:spPr bwMode="auto">
          <a:xfrm>
            <a:off x="4572000" y="2209800"/>
            <a:ext cx="1905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28" name="Line 7"/>
          <p:cNvSpPr>
            <a:spLocks noChangeShapeType="1"/>
          </p:cNvSpPr>
          <p:nvPr/>
        </p:nvSpPr>
        <p:spPr bwMode="auto">
          <a:xfrm>
            <a:off x="7467600" y="2209800"/>
            <a:ext cx="1905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29" name="Line 8"/>
          <p:cNvSpPr>
            <a:spLocks noChangeShapeType="1"/>
          </p:cNvSpPr>
          <p:nvPr/>
        </p:nvSpPr>
        <p:spPr bwMode="auto">
          <a:xfrm>
            <a:off x="2743200" y="3200400"/>
            <a:ext cx="160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0" name="Line 9"/>
          <p:cNvSpPr>
            <a:spLocks noChangeShapeType="1"/>
          </p:cNvSpPr>
          <p:nvPr/>
        </p:nvSpPr>
        <p:spPr bwMode="auto">
          <a:xfrm>
            <a:off x="7391400" y="3200400"/>
            <a:ext cx="1828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1" name="Line 10"/>
          <p:cNvSpPr>
            <a:spLocks noChangeShapeType="1"/>
          </p:cNvSpPr>
          <p:nvPr/>
        </p:nvSpPr>
        <p:spPr bwMode="auto">
          <a:xfrm>
            <a:off x="2590800" y="4191000"/>
            <a:ext cx="1828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2" name="Line 11"/>
          <p:cNvSpPr>
            <a:spLocks noChangeShapeType="1"/>
          </p:cNvSpPr>
          <p:nvPr/>
        </p:nvSpPr>
        <p:spPr bwMode="auto">
          <a:xfrm>
            <a:off x="7315200" y="4191000"/>
            <a:ext cx="1828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3" name="Line 12"/>
          <p:cNvSpPr>
            <a:spLocks noChangeShapeType="1"/>
          </p:cNvSpPr>
          <p:nvPr/>
        </p:nvSpPr>
        <p:spPr bwMode="auto">
          <a:xfrm>
            <a:off x="2590800" y="5562600"/>
            <a:ext cx="160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4" name="Line 13"/>
          <p:cNvSpPr>
            <a:spLocks noChangeShapeType="1"/>
          </p:cNvSpPr>
          <p:nvPr/>
        </p:nvSpPr>
        <p:spPr bwMode="auto">
          <a:xfrm>
            <a:off x="4495800" y="5562600"/>
            <a:ext cx="1905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5" name="Line 14"/>
          <p:cNvSpPr>
            <a:spLocks noChangeShapeType="1"/>
          </p:cNvSpPr>
          <p:nvPr/>
        </p:nvSpPr>
        <p:spPr bwMode="auto">
          <a:xfrm>
            <a:off x="7315200" y="5562600"/>
            <a:ext cx="1828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6" name="Line 15"/>
          <p:cNvSpPr>
            <a:spLocks noChangeShapeType="1"/>
          </p:cNvSpPr>
          <p:nvPr/>
        </p:nvSpPr>
        <p:spPr bwMode="auto">
          <a:xfrm>
            <a:off x="3429000" y="1600200"/>
            <a:ext cx="0" cy="914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7" name="Line 16"/>
          <p:cNvSpPr>
            <a:spLocks noChangeShapeType="1"/>
          </p:cNvSpPr>
          <p:nvPr/>
        </p:nvSpPr>
        <p:spPr bwMode="auto">
          <a:xfrm>
            <a:off x="5410200" y="1600200"/>
            <a:ext cx="0" cy="8382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8" name="Line 17"/>
          <p:cNvSpPr>
            <a:spLocks noChangeShapeType="1"/>
          </p:cNvSpPr>
          <p:nvPr/>
        </p:nvSpPr>
        <p:spPr bwMode="auto">
          <a:xfrm>
            <a:off x="8153400" y="1600200"/>
            <a:ext cx="0" cy="914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39" name="Line 18"/>
          <p:cNvSpPr>
            <a:spLocks noChangeShapeType="1"/>
          </p:cNvSpPr>
          <p:nvPr/>
        </p:nvSpPr>
        <p:spPr bwMode="auto">
          <a:xfrm>
            <a:off x="3429000" y="2895600"/>
            <a:ext cx="0" cy="533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40" name="Line 19"/>
          <p:cNvSpPr>
            <a:spLocks noChangeShapeType="1"/>
          </p:cNvSpPr>
          <p:nvPr/>
        </p:nvSpPr>
        <p:spPr bwMode="auto">
          <a:xfrm>
            <a:off x="8153400" y="2895600"/>
            <a:ext cx="0" cy="533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41" name="Line 20"/>
          <p:cNvSpPr>
            <a:spLocks noChangeShapeType="1"/>
          </p:cNvSpPr>
          <p:nvPr/>
        </p:nvSpPr>
        <p:spPr bwMode="auto">
          <a:xfrm>
            <a:off x="3429000" y="3886200"/>
            <a:ext cx="0" cy="609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42" name="Line 21"/>
          <p:cNvSpPr>
            <a:spLocks noChangeShapeType="1"/>
          </p:cNvSpPr>
          <p:nvPr/>
        </p:nvSpPr>
        <p:spPr bwMode="auto">
          <a:xfrm>
            <a:off x="8153400" y="3886200"/>
            <a:ext cx="0" cy="533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43" name="Line 22"/>
          <p:cNvSpPr>
            <a:spLocks noChangeShapeType="1"/>
          </p:cNvSpPr>
          <p:nvPr/>
        </p:nvSpPr>
        <p:spPr bwMode="auto">
          <a:xfrm>
            <a:off x="3429000" y="4876800"/>
            <a:ext cx="0" cy="914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44" name="Line 23"/>
          <p:cNvSpPr>
            <a:spLocks noChangeShapeType="1"/>
          </p:cNvSpPr>
          <p:nvPr/>
        </p:nvSpPr>
        <p:spPr bwMode="auto">
          <a:xfrm>
            <a:off x="5334000" y="4876800"/>
            <a:ext cx="0" cy="914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56345" name="Line 24"/>
          <p:cNvSpPr>
            <a:spLocks noChangeShapeType="1"/>
          </p:cNvSpPr>
          <p:nvPr/>
        </p:nvSpPr>
        <p:spPr bwMode="auto">
          <a:xfrm>
            <a:off x="8153400" y="4876800"/>
            <a:ext cx="0" cy="914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181715940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6A88C88-9ECC-4C9A-A55C-4A9AE2979F48}" type="slidenum">
              <a:rPr lang="es-ES" altLang="es-VE"/>
              <a:pPr eaLnBrk="1" hangingPunct="1"/>
              <a:t>46</a:t>
            </a:fld>
            <a:endParaRPr lang="es-ES" altLang="es-VE"/>
          </a:p>
        </p:txBody>
      </p:sp>
      <p:sp>
        <p:nvSpPr>
          <p:cNvPr id="54274"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5. EJERCICIO DE ILUSTRACION</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54275" name="Text Box 3"/>
          <p:cNvSpPr txBox="1">
            <a:spLocks noChangeArrowheads="1"/>
          </p:cNvSpPr>
          <p:nvPr/>
        </p:nvSpPr>
        <p:spPr bwMode="auto">
          <a:xfrm>
            <a:off x="2438400" y="609601"/>
            <a:ext cx="7239000" cy="1268413"/>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		L-CENTER, C.A.     			                                                            BALANCE DE COMPROBACION                                                                                 	DICIEMBRE 31, 2.005</a:t>
            </a:r>
            <a:r>
              <a:rPr lang="es-VE" b="1">
                <a:effectLst>
                  <a:outerShdw blurRad="38100" dist="38100" dir="2700000" algn="tl">
                    <a:srgbClr val="C0C0C0"/>
                  </a:outerShdw>
                </a:effectLst>
                <a:latin typeface="Times New Roman" pitchFamily="18" charset="0"/>
                <a:cs typeface="Arial" charset="0"/>
              </a:rPr>
              <a:t>	</a:t>
            </a:r>
          </a:p>
          <a:p>
            <a:pPr algn="ctr">
              <a:spcBef>
                <a:spcPct val="50000"/>
              </a:spcBef>
              <a:defRPr/>
            </a:pPr>
            <a:r>
              <a:rPr lang="es-VE" b="1">
                <a:effectLst>
                  <a:outerShdw blurRad="38100" dist="38100" dir="2700000" algn="tl">
                    <a:srgbClr val="C0C0C0"/>
                  </a:outerShdw>
                </a:effectLst>
                <a:latin typeface="Times New Roman" pitchFamily="18" charset="0"/>
                <a:cs typeface="Arial" charset="0"/>
              </a:rPr>
              <a:t>        </a:t>
            </a:r>
            <a:r>
              <a:rPr lang="es-VE" b="1" u="sng">
                <a:latin typeface="Times New Roman" pitchFamily="18" charset="0"/>
                <a:cs typeface="Arial" charset="0"/>
              </a:rPr>
              <a:t>       </a:t>
            </a:r>
            <a:endParaRPr lang="es-ES" b="1">
              <a:effectLst>
                <a:outerShdw blurRad="38100" dist="38100" dir="2700000" algn="tl">
                  <a:srgbClr val="C0C0C0"/>
                </a:outerShdw>
              </a:effectLst>
              <a:latin typeface="Times New Roman" pitchFamily="18" charset="0"/>
              <a:cs typeface="Arial" charset="0"/>
            </a:endParaRPr>
          </a:p>
        </p:txBody>
      </p:sp>
      <p:sp>
        <p:nvSpPr>
          <p:cNvPr id="57349" name="Text Box 4"/>
          <p:cNvSpPr txBox="1">
            <a:spLocks noChangeArrowheads="1"/>
          </p:cNvSpPr>
          <p:nvPr/>
        </p:nvSpPr>
        <p:spPr bwMode="auto">
          <a:xfrm>
            <a:off x="2279650" y="1200150"/>
            <a:ext cx="6705600" cy="546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				</a:t>
            </a:r>
            <a:r>
              <a:rPr lang="es-VE" altLang="es-VE" sz="1600" b="1" u="sng">
                <a:latin typeface="Times New Roman" panose="02020603050405020304" pitchFamily="18" charset="0"/>
              </a:rPr>
              <a:t>    DR     </a:t>
            </a:r>
            <a:r>
              <a:rPr lang="es-VE" altLang="es-VE" sz="1600" b="1">
                <a:latin typeface="Times New Roman" panose="02020603050405020304" pitchFamily="18" charset="0"/>
              </a:rPr>
              <a:t>  	</a:t>
            </a:r>
            <a:r>
              <a:rPr lang="es-VE" altLang="es-VE" sz="1600" b="1" u="sng">
                <a:latin typeface="Times New Roman" panose="02020603050405020304" pitchFamily="18" charset="0"/>
              </a:rPr>
              <a:t>    CR       .     </a:t>
            </a:r>
          </a:p>
          <a:p>
            <a:pPr eaLnBrk="1" hangingPunct="1">
              <a:spcBef>
                <a:spcPct val="50000"/>
              </a:spcBef>
            </a:pPr>
            <a:r>
              <a:rPr lang="es-VE" altLang="es-VE" sz="1600">
                <a:latin typeface="Times New Roman" panose="02020603050405020304" pitchFamily="18" charset="0"/>
              </a:rPr>
              <a:t>Caja y Banco (A)			382.200	                                             Cuentas por Cobrar (A)			280.000		                                             Reservas para Cuentas Incobrables (XA) 		  14.000                                                      Efectos por Cobrar  (A)                                    10.000			                          Inventario de Mercancías (A)		280.000                                                                                        Seguro Pagado por Anticipado (A)	    3.000		                                                       Terreno (A)			200.000                                                                                     Edificaciones y Equipos (A)	                1.050.000                                                                                              Depreciación Acumulada (XA)                                   	 170.000                                                          Cuentas por Pagar (P)			440.000                                                        Dividendos por Pagar (P)                                                    30.000                                             Alquileres Cobrados por Anticipado (P)                               1.200                                                                                 Bonos por Pagar (P)			200.000                                                    Capital Social (C)			900.000       	                                          Utilidades No Distribuidas (C) 		 216.000                                                                              Ingresos por ventas (GyP)		                 1.250.000                                                        Costo de Venta (GyP)		 	 780.000	                                                                                         Gastos de Personal (GyP)	                   220.000                                                                                                           Gastos Financieros (GyP)		   </a:t>
            </a:r>
            <a:r>
              <a:rPr lang="es-VE" altLang="es-VE" sz="1600" u="sng">
                <a:latin typeface="Times New Roman" panose="02020603050405020304" pitchFamily="18" charset="0"/>
              </a:rPr>
              <a:t>16.000</a:t>
            </a:r>
            <a:r>
              <a:rPr lang="es-VE" altLang="es-VE" sz="1600">
                <a:latin typeface="Times New Roman" panose="02020603050405020304" pitchFamily="18" charset="0"/>
              </a:rPr>
              <a:t>                                                                                        </a:t>
            </a:r>
            <a:r>
              <a:rPr lang="es-VE" altLang="es-VE" sz="1600" b="1">
                <a:latin typeface="Times New Roman" panose="02020603050405020304" pitchFamily="18" charset="0"/>
              </a:rPr>
              <a:t>Total			                3.221.200  3.221.200</a:t>
            </a:r>
            <a:r>
              <a:rPr lang="es-VE" altLang="es-VE" sz="1600">
                <a:latin typeface="Times New Roman" panose="02020603050405020304" pitchFamily="18" charset="0"/>
              </a:rPr>
              <a:t> </a:t>
            </a:r>
            <a:endParaRPr lang="es-ES" altLang="es-VE" sz="1600">
              <a:latin typeface="Times New Roman" panose="02020603050405020304" pitchFamily="18" charset="0"/>
            </a:endParaRPr>
          </a:p>
        </p:txBody>
      </p:sp>
      <p:sp>
        <p:nvSpPr>
          <p:cNvPr id="57350" name="Line 5"/>
          <p:cNvSpPr>
            <a:spLocks noChangeShapeType="1"/>
          </p:cNvSpPr>
          <p:nvPr/>
        </p:nvSpPr>
        <p:spPr bwMode="auto">
          <a:xfrm>
            <a:off x="6816726" y="6381750"/>
            <a:ext cx="792163"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40629545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E68BD85-5D79-4711-82F5-74330AAAD64E}" type="slidenum">
              <a:rPr lang="es-ES" altLang="es-VE"/>
              <a:pPr eaLnBrk="1" hangingPunct="1"/>
              <a:t>47</a:t>
            </a:fld>
            <a:endParaRPr lang="es-ES" altLang="es-VE"/>
          </a:p>
        </p:txBody>
      </p:sp>
      <p:sp>
        <p:nvSpPr>
          <p:cNvPr id="58371" name="Rectangle 2"/>
          <p:cNvSpPr>
            <a:spLocks noGrp="1" noChangeArrowheads="1"/>
          </p:cNvSpPr>
          <p:nvPr>
            <p:ph type="title"/>
          </p:nvPr>
        </p:nvSpPr>
        <p:spPr/>
        <p:txBody>
          <a:bodyPr/>
          <a:lstStyle/>
          <a:p>
            <a:pPr eaLnBrk="1" hangingPunct="1"/>
            <a:r>
              <a:rPr lang="es-VE" altLang="es-VE" sz="3600"/>
              <a:t>6. ASIENTOS DE AJUSTES Y CORRECCIONES</a:t>
            </a:r>
            <a:endParaRPr lang="en-US" altLang="es-VE" sz="3600"/>
          </a:p>
        </p:txBody>
      </p:sp>
      <p:sp>
        <p:nvSpPr>
          <p:cNvPr id="58372" name="Rectangle 3"/>
          <p:cNvSpPr>
            <a:spLocks noGrp="1" noChangeArrowheads="1"/>
          </p:cNvSpPr>
          <p:nvPr>
            <p:ph type="body" idx="1"/>
          </p:nvPr>
        </p:nvSpPr>
        <p:spPr/>
        <p:txBody>
          <a:bodyPr/>
          <a:lstStyle/>
          <a:p>
            <a:pPr eaLnBrk="1" hangingPunct="1"/>
            <a:r>
              <a:rPr lang="es-VE" altLang="es-VE" sz="2400"/>
              <a:t>Los asientos de ajustes y de correcciones se realizan al final del período. </a:t>
            </a:r>
          </a:p>
          <a:p>
            <a:pPr eaLnBrk="1" hangingPunct="1"/>
            <a:r>
              <a:rPr lang="es-VE" altLang="es-VE" sz="2400"/>
              <a:t>Los asientos de ajustes tienen que ver con eventos que ocurren continuamente, que no existe una transacción específica para ellos, pero que afectan los resultados del ejercicio y la situación financiera de la empresa.</a:t>
            </a:r>
          </a:p>
          <a:p>
            <a:pPr lvl="1" eaLnBrk="1" hangingPunct="1">
              <a:buFont typeface="Wingdings" panose="05000000000000000000" pitchFamily="2" charset="2"/>
              <a:buChar char="Ø"/>
            </a:pPr>
            <a:r>
              <a:rPr lang="es-VE" altLang="es-VE" sz="1800"/>
              <a:t>Ejemplos: depreciación, seguros pagados por anticipado, sueldos y salarios.</a:t>
            </a:r>
          </a:p>
          <a:p>
            <a:pPr eaLnBrk="1" hangingPunct="1"/>
            <a:r>
              <a:rPr lang="es-VE" altLang="es-VE" sz="2400"/>
              <a:t>Los asientos de correcciones se realizan con el propósito de corregir errores y omisiones que se determinen al final del período. </a:t>
            </a:r>
          </a:p>
          <a:p>
            <a:pPr lvl="1" eaLnBrk="1" hangingPunct="1">
              <a:buFont typeface="Wingdings" panose="05000000000000000000" pitchFamily="2" charset="2"/>
              <a:buNone/>
            </a:pPr>
            <a:endParaRPr lang="en-US" altLang="es-VE"/>
          </a:p>
        </p:txBody>
      </p:sp>
    </p:spTree>
    <p:extLst>
      <p:ext uri="{BB962C8B-B14F-4D97-AF65-F5344CB8AC3E}">
        <p14:creationId xmlns:p14="http://schemas.microsoft.com/office/powerpoint/2010/main" val="12564966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4AD53CF-7AEC-481A-8C47-77346B8A9FFF}" type="slidenum">
              <a:rPr lang="es-ES" altLang="es-VE"/>
              <a:pPr eaLnBrk="1" hangingPunct="1"/>
              <a:t>48</a:t>
            </a:fld>
            <a:endParaRPr lang="es-ES" altLang="es-VE"/>
          </a:p>
        </p:txBody>
      </p:sp>
      <p:sp>
        <p:nvSpPr>
          <p:cNvPr id="59395" name="Rectangle 2"/>
          <p:cNvSpPr>
            <a:spLocks noGrp="1" noChangeArrowheads="1"/>
          </p:cNvSpPr>
          <p:nvPr>
            <p:ph type="title"/>
          </p:nvPr>
        </p:nvSpPr>
        <p:spPr/>
        <p:txBody>
          <a:bodyPr/>
          <a:lstStyle/>
          <a:p>
            <a:pPr eaLnBrk="1" hangingPunct="1"/>
            <a:r>
              <a:rPr lang="es-VE" altLang="es-VE" sz="3600"/>
              <a:t>7. ASIENTOS DE AJUSTES EJERCICIO DE ILUSTRACION</a:t>
            </a:r>
            <a:endParaRPr lang="en-US" altLang="es-VE" sz="3600"/>
          </a:p>
        </p:txBody>
      </p:sp>
      <p:sp>
        <p:nvSpPr>
          <p:cNvPr id="59396" name="Rectangle 3"/>
          <p:cNvSpPr>
            <a:spLocks noGrp="1" noChangeArrowheads="1"/>
          </p:cNvSpPr>
          <p:nvPr>
            <p:ph type="body" idx="1"/>
          </p:nvPr>
        </p:nvSpPr>
        <p:spPr>
          <a:xfrm>
            <a:off x="2208213" y="1916114"/>
            <a:ext cx="7772400" cy="4941887"/>
          </a:xfrm>
        </p:spPr>
        <p:txBody>
          <a:bodyPr>
            <a:normAutofit fontScale="92500" lnSpcReduction="20000"/>
          </a:bodyPr>
          <a:lstStyle/>
          <a:p>
            <a:pPr eaLnBrk="1" hangingPunct="1">
              <a:lnSpc>
                <a:spcPct val="80000"/>
              </a:lnSpc>
              <a:buFontTx/>
              <a:buNone/>
            </a:pPr>
            <a:endParaRPr lang="es-VE" altLang="es-VE" sz="1600"/>
          </a:p>
          <a:p>
            <a:pPr eaLnBrk="1" hangingPunct="1">
              <a:lnSpc>
                <a:spcPct val="80000"/>
              </a:lnSpc>
              <a:buFontTx/>
              <a:buNone/>
            </a:pPr>
            <a:r>
              <a:rPr lang="es-VE" altLang="es-VE" sz="2000"/>
              <a:t>12. Intereses de Diciembre sobre letra de cambio (T-10), al 9% anual.</a:t>
            </a:r>
          </a:p>
          <a:p>
            <a:pPr eaLnBrk="1" hangingPunct="1">
              <a:lnSpc>
                <a:spcPct val="80000"/>
              </a:lnSpc>
              <a:buFontTx/>
              <a:buNone/>
            </a:pPr>
            <a:r>
              <a:rPr lang="es-VE" altLang="es-VE" sz="2000"/>
              <a:t>	</a:t>
            </a:r>
            <a:r>
              <a:rPr lang="es-VE" altLang="es-VE" sz="2000" b="1"/>
              <a:t>	Intereses por cobrar                      	    75</a:t>
            </a:r>
          </a:p>
          <a:p>
            <a:pPr eaLnBrk="1" hangingPunct="1">
              <a:lnSpc>
                <a:spcPct val="80000"/>
              </a:lnSpc>
              <a:buFontTx/>
              <a:buNone/>
            </a:pPr>
            <a:r>
              <a:rPr lang="es-VE" altLang="es-VE" sz="2000" b="1"/>
              <a:t>			Ingresos por intereses		    75 </a:t>
            </a:r>
          </a:p>
          <a:p>
            <a:pPr eaLnBrk="1" hangingPunct="1">
              <a:lnSpc>
                <a:spcPct val="80000"/>
              </a:lnSpc>
              <a:buFontTx/>
              <a:buNone/>
            </a:pPr>
            <a:r>
              <a:rPr lang="es-VE" altLang="es-VE" sz="2000" b="1"/>
              <a:t> </a:t>
            </a:r>
          </a:p>
          <a:p>
            <a:pPr eaLnBrk="1" hangingPunct="1">
              <a:lnSpc>
                <a:spcPct val="80000"/>
              </a:lnSpc>
              <a:buFontTx/>
              <a:buNone/>
            </a:pPr>
            <a:r>
              <a:rPr lang="es-VE" altLang="es-VE" sz="2000"/>
              <a:t>13. Derechos de seguros vencidos (T-7)</a:t>
            </a:r>
          </a:p>
          <a:p>
            <a:pPr eaLnBrk="1" hangingPunct="1">
              <a:lnSpc>
                <a:spcPct val="80000"/>
              </a:lnSpc>
              <a:buFontTx/>
              <a:buNone/>
            </a:pPr>
            <a:r>
              <a:rPr lang="es-VE" altLang="es-VE" sz="2000"/>
              <a:t>		Gastos de seguro			1.000</a:t>
            </a:r>
          </a:p>
          <a:p>
            <a:pPr eaLnBrk="1" hangingPunct="1">
              <a:lnSpc>
                <a:spcPct val="80000"/>
              </a:lnSpc>
              <a:buFontTx/>
              <a:buNone/>
            </a:pPr>
            <a:r>
              <a:rPr lang="es-VE" altLang="es-VE" sz="2000"/>
              <a:t>			Seguros pagados por anticipado	1.000</a:t>
            </a:r>
          </a:p>
          <a:p>
            <a:pPr eaLnBrk="1" hangingPunct="1">
              <a:lnSpc>
                <a:spcPct val="80000"/>
              </a:lnSpc>
              <a:buFontTx/>
              <a:buNone/>
            </a:pPr>
            <a:endParaRPr lang="es-VE" altLang="es-VE" sz="2000"/>
          </a:p>
          <a:p>
            <a:pPr eaLnBrk="1" hangingPunct="1">
              <a:lnSpc>
                <a:spcPct val="80000"/>
              </a:lnSpc>
              <a:buFontTx/>
              <a:buNone/>
            </a:pPr>
            <a:r>
              <a:rPr lang="es-VE" altLang="es-VE" sz="2000"/>
              <a:t>14. Depreciación de Edificaciones ($800.000 en 40 años) y Equipos (240.000 en 6 años).</a:t>
            </a:r>
          </a:p>
          <a:p>
            <a:pPr eaLnBrk="1" hangingPunct="1">
              <a:lnSpc>
                <a:spcPct val="80000"/>
              </a:lnSpc>
              <a:buFontTx/>
              <a:buNone/>
            </a:pPr>
            <a:r>
              <a:rPr lang="es-VE" altLang="es-VE" sz="2000"/>
              <a:t>		Gastos por depreciación		60.000</a:t>
            </a:r>
          </a:p>
          <a:p>
            <a:pPr eaLnBrk="1" hangingPunct="1">
              <a:lnSpc>
                <a:spcPct val="80000"/>
              </a:lnSpc>
              <a:buFontTx/>
              <a:buNone/>
            </a:pPr>
            <a:r>
              <a:rPr lang="es-VE" altLang="es-VE" sz="2000"/>
              <a:t>			Depreciación Acumulada			60.000</a:t>
            </a:r>
          </a:p>
          <a:p>
            <a:pPr eaLnBrk="1" hangingPunct="1">
              <a:lnSpc>
                <a:spcPct val="80000"/>
              </a:lnSpc>
              <a:buFontTx/>
              <a:buNone/>
            </a:pPr>
            <a:endParaRPr lang="es-VE" altLang="es-VE" sz="2000"/>
          </a:p>
          <a:p>
            <a:pPr eaLnBrk="1" hangingPunct="1">
              <a:lnSpc>
                <a:spcPct val="80000"/>
              </a:lnSpc>
              <a:buFontTx/>
              <a:buNone/>
            </a:pPr>
            <a:endParaRPr lang="es-VE" altLang="es-VE" sz="2000" b="1"/>
          </a:p>
          <a:p>
            <a:pPr eaLnBrk="1" hangingPunct="1">
              <a:lnSpc>
                <a:spcPct val="80000"/>
              </a:lnSpc>
              <a:buFontTx/>
              <a:buNone/>
            </a:pPr>
            <a:r>
              <a:rPr lang="es-VE" altLang="es-VE" sz="2000" b="1"/>
              <a:t>                       		</a:t>
            </a:r>
            <a:endParaRPr lang="en-US" altLang="es-VE" sz="2000" b="1"/>
          </a:p>
        </p:txBody>
      </p:sp>
    </p:spTree>
    <p:extLst>
      <p:ext uri="{BB962C8B-B14F-4D97-AF65-F5344CB8AC3E}">
        <p14:creationId xmlns:p14="http://schemas.microsoft.com/office/powerpoint/2010/main" val="26260756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63EA0B6-03A6-4D7B-9B3E-43B1B5683261}" type="slidenum">
              <a:rPr lang="es-ES" altLang="es-VE"/>
              <a:pPr eaLnBrk="1" hangingPunct="1"/>
              <a:t>49</a:t>
            </a:fld>
            <a:endParaRPr lang="es-ES" altLang="es-VE"/>
          </a:p>
        </p:txBody>
      </p:sp>
      <p:sp>
        <p:nvSpPr>
          <p:cNvPr id="60419" name="Rectangle 2"/>
          <p:cNvSpPr>
            <a:spLocks noGrp="1" noChangeArrowheads="1"/>
          </p:cNvSpPr>
          <p:nvPr>
            <p:ph type="title"/>
          </p:nvPr>
        </p:nvSpPr>
        <p:spPr/>
        <p:txBody>
          <a:bodyPr/>
          <a:lstStyle/>
          <a:p>
            <a:pPr eaLnBrk="1" hangingPunct="1"/>
            <a:r>
              <a:rPr lang="es-VE" altLang="es-VE" sz="3600"/>
              <a:t>7. ASIENTOS DE AJUSTES EJERCICIO DE ILUSTRACION</a:t>
            </a:r>
            <a:endParaRPr lang="en-US" altLang="es-VE" sz="3600"/>
          </a:p>
        </p:txBody>
      </p:sp>
      <p:sp>
        <p:nvSpPr>
          <p:cNvPr id="60420" name="Rectangle 3"/>
          <p:cNvSpPr>
            <a:spLocks noGrp="1" noChangeArrowheads="1"/>
          </p:cNvSpPr>
          <p:nvPr>
            <p:ph type="body" idx="1"/>
          </p:nvPr>
        </p:nvSpPr>
        <p:spPr>
          <a:xfrm>
            <a:off x="2208213" y="1916114"/>
            <a:ext cx="7772400" cy="4941887"/>
          </a:xfrm>
        </p:spPr>
        <p:txBody>
          <a:bodyPr>
            <a:normAutofit fontScale="92500" lnSpcReduction="20000"/>
          </a:bodyPr>
          <a:lstStyle/>
          <a:p>
            <a:pPr eaLnBrk="1" hangingPunct="1">
              <a:lnSpc>
                <a:spcPct val="80000"/>
              </a:lnSpc>
              <a:buFontTx/>
              <a:buNone/>
            </a:pPr>
            <a:endParaRPr lang="es-VE" altLang="es-VE" sz="1600"/>
          </a:p>
          <a:p>
            <a:pPr eaLnBrk="1" hangingPunct="1">
              <a:lnSpc>
                <a:spcPct val="80000"/>
              </a:lnSpc>
              <a:buFontTx/>
              <a:buNone/>
            </a:pPr>
            <a:r>
              <a:rPr lang="es-VE" altLang="es-VE" sz="2000"/>
              <a:t>15. Reserva para cuentas incobrables 2% sobre ventas a crédito (T-2)</a:t>
            </a:r>
          </a:p>
          <a:p>
            <a:pPr eaLnBrk="1" hangingPunct="1">
              <a:lnSpc>
                <a:spcPct val="80000"/>
              </a:lnSpc>
              <a:buFontTx/>
              <a:buNone/>
            </a:pPr>
            <a:r>
              <a:rPr lang="es-VE" altLang="es-VE" sz="2000"/>
              <a:t>	</a:t>
            </a:r>
            <a:r>
              <a:rPr lang="es-VE" altLang="es-VE" sz="2000" b="1"/>
              <a:t>	Ajuste c. incobrables)	           16.000</a:t>
            </a:r>
          </a:p>
          <a:p>
            <a:pPr eaLnBrk="1" hangingPunct="1">
              <a:lnSpc>
                <a:spcPct val="80000"/>
              </a:lnSpc>
              <a:buFontTx/>
              <a:buNone/>
            </a:pPr>
            <a:r>
              <a:rPr lang="es-VE" altLang="es-VE" sz="2000" b="1"/>
              <a:t>			Reserva cuentas incobrables  	16.000 </a:t>
            </a:r>
          </a:p>
          <a:p>
            <a:pPr eaLnBrk="1" hangingPunct="1">
              <a:lnSpc>
                <a:spcPct val="80000"/>
              </a:lnSpc>
              <a:buFontTx/>
              <a:buNone/>
            </a:pPr>
            <a:r>
              <a:rPr lang="es-VE" altLang="es-VE" sz="2000" b="1"/>
              <a:t> </a:t>
            </a:r>
          </a:p>
          <a:p>
            <a:pPr eaLnBrk="1" hangingPunct="1">
              <a:lnSpc>
                <a:spcPct val="80000"/>
              </a:lnSpc>
              <a:buFontTx/>
              <a:buNone/>
            </a:pPr>
            <a:r>
              <a:rPr lang="es-VE" altLang="es-VE" sz="2000"/>
              <a:t>16. Cuentas por cobrar definitivamente incobrables ($ 15.000)</a:t>
            </a:r>
          </a:p>
          <a:p>
            <a:pPr eaLnBrk="1" hangingPunct="1">
              <a:lnSpc>
                <a:spcPct val="80000"/>
              </a:lnSpc>
              <a:buFontTx/>
              <a:buNone/>
            </a:pPr>
            <a:r>
              <a:rPr lang="es-VE" altLang="es-VE" sz="2000"/>
              <a:t>		R</a:t>
            </a:r>
            <a:r>
              <a:rPr lang="es-VE" altLang="es-VE" sz="2000" b="1"/>
              <a:t>eserva cuentas por cobrar	15.000</a:t>
            </a:r>
          </a:p>
          <a:p>
            <a:pPr eaLnBrk="1" hangingPunct="1">
              <a:lnSpc>
                <a:spcPct val="80000"/>
              </a:lnSpc>
              <a:buFontTx/>
              <a:buNone/>
            </a:pPr>
            <a:r>
              <a:rPr lang="es-VE" altLang="es-VE" sz="2000" b="1"/>
              <a:t>			Cuentas por cobrar		15.000	 </a:t>
            </a:r>
            <a:endParaRPr lang="es-VE" altLang="es-VE" sz="2000"/>
          </a:p>
          <a:p>
            <a:pPr eaLnBrk="1" hangingPunct="1">
              <a:lnSpc>
                <a:spcPct val="80000"/>
              </a:lnSpc>
              <a:buFontTx/>
              <a:buNone/>
            </a:pPr>
            <a:endParaRPr lang="es-VE" altLang="es-VE" sz="2000"/>
          </a:p>
          <a:p>
            <a:pPr eaLnBrk="1" hangingPunct="1">
              <a:lnSpc>
                <a:spcPct val="80000"/>
              </a:lnSpc>
              <a:buFontTx/>
              <a:buNone/>
            </a:pPr>
            <a:r>
              <a:rPr lang="es-VE" altLang="es-VE" sz="2000"/>
              <a:t>17. Ingresos por arrendamiento (T-8)</a:t>
            </a:r>
          </a:p>
          <a:p>
            <a:pPr eaLnBrk="1" hangingPunct="1">
              <a:lnSpc>
                <a:spcPct val="80000"/>
              </a:lnSpc>
              <a:buFontTx/>
              <a:buNone/>
            </a:pPr>
            <a:r>
              <a:rPr lang="es-VE" altLang="es-VE" sz="2000"/>
              <a:t>		 </a:t>
            </a:r>
            <a:r>
              <a:rPr lang="es-VE" altLang="es-VE" sz="2000" b="1"/>
              <a:t>Alquiler cobrado por adelantado     100</a:t>
            </a:r>
          </a:p>
          <a:p>
            <a:pPr eaLnBrk="1" hangingPunct="1">
              <a:lnSpc>
                <a:spcPct val="80000"/>
              </a:lnSpc>
              <a:buFontTx/>
              <a:buNone/>
            </a:pPr>
            <a:r>
              <a:rPr lang="es-VE" altLang="es-VE" sz="2000" b="1"/>
              <a:t>			 Ingresos por Arrendamiento 	    100</a:t>
            </a:r>
          </a:p>
          <a:p>
            <a:pPr eaLnBrk="1" hangingPunct="1">
              <a:lnSpc>
                <a:spcPct val="80000"/>
              </a:lnSpc>
              <a:buFontTx/>
              <a:buNone/>
            </a:pPr>
            <a:r>
              <a:rPr lang="es-VE" altLang="es-VE" sz="2000"/>
              <a:t>			</a:t>
            </a:r>
          </a:p>
          <a:p>
            <a:pPr eaLnBrk="1" hangingPunct="1">
              <a:lnSpc>
                <a:spcPct val="80000"/>
              </a:lnSpc>
              <a:buFontTx/>
              <a:buNone/>
            </a:pPr>
            <a:endParaRPr lang="es-VE" altLang="es-VE" sz="2000"/>
          </a:p>
          <a:p>
            <a:pPr eaLnBrk="1" hangingPunct="1">
              <a:lnSpc>
                <a:spcPct val="80000"/>
              </a:lnSpc>
              <a:buFontTx/>
              <a:buNone/>
            </a:pPr>
            <a:endParaRPr lang="es-VE" altLang="es-VE" sz="2000" b="1"/>
          </a:p>
          <a:p>
            <a:pPr eaLnBrk="1" hangingPunct="1">
              <a:lnSpc>
                <a:spcPct val="80000"/>
              </a:lnSpc>
              <a:buFontTx/>
              <a:buNone/>
            </a:pPr>
            <a:r>
              <a:rPr lang="es-VE" altLang="es-VE" sz="2000" b="1"/>
              <a:t>                       		</a:t>
            </a:r>
            <a:endParaRPr lang="en-US" altLang="es-VE" sz="2000" b="1"/>
          </a:p>
        </p:txBody>
      </p:sp>
    </p:spTree>
    <p:extLst>
      <p:ext uri="{BB962C8B-B14F-4D97-AF65-F5344CB8AC3E}">
        <p14:creationId xmlns:p14="http://schemas.microsoft.com/office/powerpoint/2010/main" val="2582683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FA1769-A60B-4904-9A09-39A2232775AF}" type="slidenum">
              <a:rPr lang="es-ES" altLang="es-VE"/>
              <a:pPr eaLnBrk="1" hangingPunct="1"/>
              <a:t>5</a:t>
            </a:fld>
            <a:endParaRPr lang="es-ES" altLang="es-VE"/>
          </a:p>
        </p:txBody>
      </p:sp>
      <p:sp>
        <p:nvSpPr>
          <p:cNvPr id="15363" name="Rectangle 2"/>
          <p:cNvSpPr>
            <a:spLocks noGrp="1" noChangeArrowheads="1"/>
          </p:cNvSpPr>
          <p:nvPr>
            <p:ph type="title"/>
          </p:nvPr>
        </p:nvSpPr>
        <p:spPr/>
        <p:txBody>
          <a:bodyPr/>
          <a:lstStyle/>
          <a:p>
            <a:pPr eaLnBrk="1" hangingPunct="1"/>
            <a:r>
              <a:rPr lang="es-VE" altLang="es-VE" sz="3600"/>
              <a:t>3. RELACION ENTRE LOS TRES ESTADOS FINANCIEROS </a:t>
            </a:r>
            <a:endParaRPr lang="es-ES" altLang="es-VE" sz="3600"/>
          </a:p>
        </p:txBody>
      </p:sp>
      <p:sp>
        <p:nvSpPr>
          <p:cNvPr id="15364" name="Oval 3"/>
          <p:cNvSpPr>
            <a:spLocks noChangeArrowheads="1"/>
          </p:cNvSpPr>
          <p:nvPr/>
        </p:nvSpPr>
        <p:spPr bwMode="auto">
          <a:xfrm>
            <a:off x="2286000" y="2743200"/>
            <a:ext cx="1600200" cy="1447800"/>
          </a:xfrm>
          <a:prstGeom prst="ellipse">
            <a:avLst/>
          </a:prstGeom>
          <a:solidFill>
            <a:schemeClr val="hlink"/>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15365" name="Oval 4"/>
          <p:cNvSpPr>
            <a:spLocks noChangeArrowheads="1"/>
          </p:cNvSpPr>
          <p:nvPr/>
        </p:nvSpPr>
        <p:spPr bwMode="auto">
          <a:xfrm>
            <a:off x="8153400" y="2743200"/>
            <a:ext cx="1600200" cy="1371600"/>
          </a:xfrm>
          <a:prstGeom prst="ellipse">
            <a:avLst/>
          </a:prstGeom>
          <a:solidFill>
            <a:schemeClr val="hlink"/>
          </a:solidFill>
          <a:ln w="12700" cap="sq">
            <a:solidFill>
              <a:schemeClr val="tx1"/>
            </a:solidFill>
            <a:round/>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endParaRPr lang="en-US" altLang="es-VE" sz="1200">
              <a:latin typeface="Times New Roman" panose="02020603050405020304" pitchFamily="18" charset="0"/>
            </a:endParaRPr>
          </a:p>
        </p:txBody>
      </p:sp>
      <p:sp>
        <p:nvSpPr>
          <p:cNvPr id="15366" name="Text Box 5"/>
          <p:cNvSpPr txBox="1">
            <a:spLocks noChangeArrowheads="1"/>
          </p:cNvSpPr>
          <p:nvPr/>
        </p:nvSpPr>
        <p:spPr bwMode="auto">
          <a:xfrm>
            <a:off x="1905000" y="2895600"/>
            <a:ext cx="22098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400">
                <a:latin typeface="Times New Roman" panose="02020603050405020304" pitchFamily="18" charset="0"/>
              </a:rPr>
              <a:t> Balance                   General</a:t>
            </a:r>
          </a:p>
          <a:p>
            <a:pPr algn="ctr" eaLnBrk="1" hangingPunct="1">
              <a:spcBef>
                <a:spcPct val="50000"/>
              </a:spcBef>
            </a:pPr>
            <a:r>
              <a:rPr lang="es-VE" altLang="es-VE" sz="1200">
                <a:latin typeface="Times New Roman" panose="02020603050405020304" pitchFamily="18" charset="0"/>
              </a:rPr>
              <a:t>(Inicio del Período)</a:t>
            </a:r>
            <a:endParaRPr lang="es-ES" altLang="es-VE" sz="1200">
              <a:latin typeface="Times New Roman" panose="02020603050405020304" pitchFamily="18" charset="0"/>
            </a:endParaRPr>
          </a:p>
        </p:txBody>
      </p:sp>
      <p:sp>
        <p:nvSpPr>
          <p:cNvPr id="15367" name="Text Box 8"/>
          <p:cNvSpPr txBox="1">
            <a:spLocks noChangeArrowheads="1"/>
          </p:cNvSpPr>
          <p:nvPr/>
        </p:nvSpPr>
        <p:spPr bwMode="auto">
          <a:xfrm>
            <a:off x="8001000" y="2819400"/>
            <a:ext cx="19812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2400">
                <a:latin typeface="Times New Roman" panose="02020603050405020304" pitchFamily="18" charset="0"/>
              </a:rPr>
              <a:t>Balance General</a:t>
            </a:r>
          </a:p>
          <a:p>
            <a:pPr algn="ctr" eaLnBrk="1" hangingPunct="1">
              <a:spcBef>
                <a:spcPct val="50000"/>
              </a:spcBef>
            </a:pPr>
            <a:r>
              <a:rPr lang="es-VE" altLang="es-VE" sz="1200">
                <a:latin typeface="Times New Roman" panose="02020603050405020304" pitchFamily="18" charset="0"/>
              </a:rPr>
              <a:t>(Fin del Período)</a:t>
            </a:r>
            <a:endParaRPr lang="es-ES" altLang="es-VE" sz="1200">
              <a:latin typeface="Times New Roman" panose="02020603050405020304" pitchFamily="18" charset="0"/>
            </a:endParaRPr>
          </a:p>
        </p:txBody>
      </p:sp>
      <p:sp>
        <p:nvSpPr>
          <p:cNvPr id="15368" name="Line 10"/>
          <p:cNvSpPr>
            <a:spLocks noChangeShapeType="1"/>
          </p:cNvSpPr>
          <p:nvPr/>
        </p:nvSpPr>
        <p:spPr bwMode="auto">
          <a:xfrm flipV="1">
            <a:off x="3048000" y="2209800"/>
            <a:ext cx="0" cy="53340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5369" name="Line 11"/>
          <p:cNvSpPr>
            <a:spLocks noChangeShapeType="1"/>
          </p:cNvSpPr>
          <p:nvPr/>
        </p:nvSpPr>
        <p:spPr bwMode="auto">
          <a:xfrm flipV="1">
            <a:off x="8991600" y="2286000"/>
            <a:ext cx="0" cy="457200"/>
          </a:xfrm>
          <a:prstGeom prst="line">
            <a:avLst/>
          </a:prstGeom>
          <a:noFill/>
          <a:ln w="38100" cap="sq">
            <a:solidFill>
              <a:schemeClr val="tx1"/>
            </a:solidFill>
            <a:round/>
            <a:headEnd type="triangle" w="med" len="med"/>
            <a:tailEnd/>
          </a:ln>
          <a:extLst>
            <a:ext uri="{909E8E84-426E-40DD-AFC4-6F175D3DCCD1}">
              <a14:hiddenFill xmlns:a14="http://schemas.microsoft.com/office/drawing/2010/main">
                <a:noFill/>
              </a14:hiddenFill>
            </a:ext>
          </a:extLst>
        </p:spPr>
        <p:txBody>
          <a:bodyPr wrap="none"/>
          <a:lstStyle/>
          <a:p>
            <a:endParaRPr lang="es-VE"/>
          </a:p>
        </p:txBody>
      </p:sp>
      <p:sp>
        <p:nvSpPr>
          <p:cNvPr id="15370" name="Line 12"/>
          <p:cNvSpPr>
            <a:spLocks noChangeShapeType="1"/>
          </p:cNvSpPr>
          <p:nvPr/>
        </p:nvSpPr>
        <p:spPr bwMode="auto">
          <a:xfrm>
            <a:off x="3048000" y="2209800"/>
            <a:ext cx="1066800"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s-VE"/>
          </a:p>
        </p:txBody>
      </p:sp>
      <p:sp>
        <p:nvSpPr>
          <p:cNvPr id="15371" name="Line 13"/>
          <p:cNvSpPr>
            <a:spLocks noChangeShapeType="1"/>
          </p:cNvSpPr>
          <p:nvPr/>
        </p:nvSpPr>
        <p:spPr bwMode="auto">
          <a:xfrm flipH="1" flipV="1">
            <a:off x="7315200" y="2286000"/>
            <a:ext cx="1676400"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159" name="Rectangle 15"/>
          <p:cNvSpPr>
            <a:spLocks noChangeArrowheads="1"/>
          </p:cNvSpPr>
          <p:nvPr/>
        </p:nvSpPr>
        <p:spPr bwMode="auto">
          <a:xfrm>
            <a:off x="4114800" y="1905000"/>
            <a:ext cx="3200400" cy="9906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defRPr/>
            </a:pPr>
            <a:endParaRPr lang="en-US">
              <a:latin typeface="Arial" charset="0"/>
              <a:cs typeface="Arial" charset="0"/>
            </a:endParaRPr>
          </a:p>
        </p:txBody>
      </p:sp>
      <p:sp>
        <p:nvSpPr>
          <p:cNvPr id="15373" name="Text Box 16"/>
          <p:cNvSpPr txBox="1">
            <a:spLocks noChangeArrowheads="1"/>
          </p:cNvSpPr>
          <p:nvPr/>
        </p:nvSpPr>
        <p:spPr bwMode="auto">
          <a:xfrm>
            <a:off x="4822825" y="2057400"/>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3600">
              <a:latin typeface="Times New Roman" panose="02020603050405020304" pitchFamily="18" charset="0"/>
            </a:endParaRPr>
          </a:p>
        </p:txBody>
      </p:sp>
      <p:sp>
        <p:nvSpPr>
          <p:cNvPr id="6161" name="Text Box 17"/>
          <p:cNvSpPr txBox="1">
            <a:spLocks noChangeArrowheads="1"/>
          </p:cNvSpPr>
          <p:nvPr/>
        </p:nvSpPr>
        <p:spPr bwMode="auto">
          <a:xfrm>
            <a:off x="4191000" y="1981201"/>
            <a:ext cx="3048000" cy="830997"/>
          </a:xfrm>
          <a:prstGeom prst="rect">
            <a:avLst/>
          </a:prstGeom>
          <a:gradFill rotWithShape="0">
            <a:gsLst>
              <a:gs pos="0">
                <a:schemeClr val="accent1">
                  <a:gamma/>
                  <a:shade val="24706"/>
                  <a:invGamma/>
                </a:schemeClr>
              </a:gs>
              <a:gs pos="50000">
                <a:schemeClr val="accent1"/>
              </a:gs>
              <a:gs pos="100000">
                <a:schemeClr val="accent1">
                  <a:gamma/>
                  <a:shade val="24706"/>
                  <a:invGamma/>
                </a:schemeClr>
              </a:gs>
            </a:gsLst>
            <a:lin ang="5400000" scaled="1"/>
          </a:gradFill>
          <a:ln w="12700" cap="sq">
            <a:noFill/>
            <a:miter lim="800000"/>
            <a:headEnd type="none" w="sm" len="sm"/>
            <a:tailEnd type="none" w="sm" len="sm"/>
          </a:ln>
          <a:effectLst/>
        </p:spPr>
        <p:txBody>
          <a:bodyPr>
            <a:spAutoFit/>
          </a:bodyPr>
          <a:lstStyle/>
          <a:p>
            <a:pPr algn="ctr">
              <a:spcBef>
                <a:spcPct val="50000"/>
              </a:spcBef>
              <a:defRPr/>
            </a:pPr>
            <a:r>
              <a:rPr lang="es-VE" sz="2400">
                <a:latin typeface="Times New Roman" pitchFamily="18" charset="0"/>
                <a:cs typeface="Arial" charset="0"/>
              </a:rPr>
              <a:t>Estado de Ganancias y Pérdidas</a:t>
            </a:r>
            <a:endParaRPr lang="es-ES" sz="2400">
              <a:latin typeface="Times New Roman" pitchFamily="18" charset="0"/>
              <a:cs typeface="Arial" charset="0"/>
            </a:endParaRPr>
          </a:p>
        </p:txBody>
      </p:sp>
      <p:sp>
        <p:nvSpPr>
          <p:cNvPr id="15375" name="Line 18"/>
          <p:cNvSpPr>
            <a:spLocks noChangeShapeType="1"/>
          </p:cNvSpPr>
          <p:nvPr/>
        </p:nvSpPr>
        <p:spPr bwMode="auto">
          <a:xfrm>
            <a:off x="3048000" y="4191000"/>
            <a:ext cx="0" cy="68580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15376" name="Line 20"/>
          <p:cNvSpPr>
            <a:spLocks noChangeShapeType="1"/>
          </p:cNvSpPr>
          <p:nvPr/>
        </p:nvSpPr>
        <p:spPr bwMode="auto">
          <a:xfrm>
            <a:off x="3048000" y="4876800"/>
            <a:ext cx="1295400"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s-VE"/>
          </a:p>
        </p:txBody>
      </p:sp>
      <p:sp>
        <p:nvSpPr>
          <p:cNvPr id="15377" name="Line 21"/>
          <p:cNvSpPr>
            <a:spLocks noChangeShapeType="1"/>
          </p:cNvSpPr>
          <p:nvPr/>
        </p:nvSpPr>
        <p:spPr bwMode="auto">
          <a:xfrm flipH="1">
            <a:off x="7391400" y="4876800"/>
            <a:ext cx="1600200"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166" name="Rectangle 22"/>
          <p:cNvSpPr>
            <a:spLocks noChangeArrowheads="1"/>
          </p:cNvSpPr>
          <p:nvPr/>
        </p:nvSpPr>
        <p:spPr bwMode="auto">
          <a:xfrm>
            <a:off x="4343400" y="4419600"/>
            <a:ext cx="3048000" cy="9906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defRPr/>
            </a:pPr>
            <a:endParaRPr lang="en-US">
              <a:latin typeface="Arial" charset="0"/>
              <a:cs typeface="Arial" charset="0"/>
            </a:endParaRPr>
          </a:p>
        </p:txBody>
      </p:sp>
      <p:sp>
        <p:nvSpPr>
          <p:cNvPr id="6167" name="Text Box 23"/>
          <p:cNvSpPr txBox="1">
            <a:spLocks noChangeArrowheads="1"/>
          </p:cNvSpPr>
          <p:nvPr/>
        </p:nvSpPr>
        <p:spPr bwMode="auto">
          <a:xfrm>
            <a:off x="4495800" y="4495801"/>
            <a:ext cx="2819400" cy="830997"/>
          </a:xfrm>
          <a:prstGeom prst="rect">
            <a:avLst/>
          </a:prstGeom>
          <a:gradFill rotWithShape="0">
            <a:gsLst>
              <a:gs pos="0">
                <a:schemeClr val="accent1">
                  <a:gamma/>
                  <a:shade val="27843"/>
                  <a:invGamma/>
                </a:schemeClr>
              </a:gs>
              <a:gs pos="50000">
                <a:schemeClr val="accent1"/>
              </a:gs>
              <a:gs pos="100000">
                <a:schemeClr val="accent1">
                  <a:gamma/>
                  <a:shade val="27843"/>
                  <a:invGamma/>
                </a:schemeClr>
              </a:gs>
            </a:gsLst>
            <a:lin ang="5400000" scaled="1"/>
          </a:gradFill>
          <a:ln w="12700" cap="sq">
            <a:noFill/>
            <a:miter lim="800000"/>
            <a:headEnd type="none" w="sm" len="sm"/>
            <a:tailEnd type="none" w="sm" len="sm"/>
          </a:ln>
          <a:effectLst/>
        </p:spPr>
        <p:txBody>
          <a:bodyPr>
            <a:spAutoFit/>
          </a:bodyPr>
          <a:lstStyle/>
          <a:p>
            <a:pPr algn="ctr">
              <a:spcBef>
                <a:spcPct val="50000"/>
              </a:spcBef>
              <a:defRPr/>
            </a:pPr>
            <a:r>
              <a:rPr lang="es-VE" sz="2400">
                <a:latin typeface="Times New Roman" pitchFamily="18" charset="0"/>
                <a:cs typeface="Arial" charset="0"/>
              </a:rPr>
              <a:t>Estado de Cambios  Situación Financiera</a:t>
            </a:r>
            <a:endParaRPr lang="es-ES" sz="2400">
              <a:latin typeface="Times New Roman" pitchFamily="18" charset="0"/>
              <a:cs typeface="Arial" charset="0"/>
            </a:endParaRPr>
          </a:p>
        </p:txBody>
      </p:sp>
      <p:sp>
        <p:nvSpPr>
          <p:cNvPr id="15380" name="Line 24"/>
          <p:cNvSpPr>
            <a:spLocks noChangeShapeType="1"/>
          </p:cNvSpPr>
          <p:nvPr/>
        </p:nvSpPr>
        <p:spPr bwMode="auto">
          <a:xfrm flipV="1">
            <a:off x="8991600" y="4114800"/>
            <a:ext cx="0" cy="76200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30849563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F2F7B1-E62F-4DCA-BB94-C113CDB2A2DF}" type="slidenum">
              <a:rPr lang="es-ES" altLang="es-VE"/>
              <a:pPr eaLnBrk="1" hangingPunct="1"/>
              <a:t>50</a:t>
            </a:fld>
            <a:endParaRPr lang="es-ES" altLang="es-VE"/>
          </a:p>
        </p:txBody>
      </p:sp>
      <p:graphicFrame>
        <p:nvGraphicFramePr>
          <p:cNvPr id="58601" name="Group 233"/>
          <p:cNvGraphicFramePr>
            <a:graphicFrameLocks noGrp="1"/>
          </p:cNvGraphicFramePr>
          <p:nvPr>
            <p:ph type="tbl" idx="4294967295"/>
          </p:nvPr>
        </p:nvGraphicFramePr>
        <p:xfrm>
          <a:off x="2284414" y="404814"/>
          <a:ext cx="7843837" cy="6675437"/>
        </p:xfrm>
        <a:graphic>
          <a:graphicData uri="http://schemas.openxmlformats.org/drawingml/2006/table">
            <a:tbl>
              <a:tblPr/>
              <a:tblGrid>
                <a:gridCol w="1798637"/>
                <a:gridCol w="1004888"/>
                <a:gridCol w="1008062"/>
                <a:gridCol w="1008063"/>
                <a:gridCol w="1008062"/>
                <a:gridCol w="1008063"/>
                <a:gridCol w="1008062"/>
              </a:tblGrid>
              <a:tr h="365777">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CUENTAS</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Balance de Comprobación Sin Ajustar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AJUSTES</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Balance de Comprobación Ajustado</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r>
              <a:tr h="228611">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DR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CR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DR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CR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DR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CR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Caja y Banco</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382.200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382.200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Cuentas x Cobrar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280.000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15.000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265.000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Reserva Ctas Incobrables </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14.000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15.000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16.000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15.000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Efectos x Cobrar </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Intereses x Cobrar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75</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75</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Inventario de Mercancías</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280.000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280.000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Seguro Pagado x Anticipado</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3.000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Terreno</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200.000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200.000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Edificaciones y Equipos</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1.050.000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1.050.000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Depreciación Acumulada</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170.000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60.000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230.000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Cuentas x Pagar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440.000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440.000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Dividendos x Pagar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30.000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30.000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Alquileres Cobrados x Anticipado</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1.200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1.100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Bonos x Pagar</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200.000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200.000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Capital Social</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900.000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900.000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Utilidades No Distribuidas</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216.000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216.000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Ingresos x Ventas</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1.250.000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1.250.000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Ingresos x Intereses</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75</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75</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Ingresos x Arrendamiento</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Costo de Venta</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780.000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780.000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Gsstos de Personal</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220.000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220.000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Gastos Financieros</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16.000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16.000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Gastos de Seguro</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1" i="0" u="none" strike="noStrike" cap="none" normalizeH="0" baseline="0" smtClean="0">
                          <a:ln>
                            <a:noFill/>
                          </a:ln>
                          <a:solidFill>
                            <a:schemeClr val="tx1"/>
                          </a:solidFill>
                          <a:effectLst/>
                          <a:latin typeface="Arial" charset="0"/>
                          <a:cs typeface="Arial" charset="0"/>
                        </a:rPr>
                        <a:t>Gastos x Depreciaicón</a:t>
                      </a:r>
                      <a:endParaRPr kumimoji="0" lang="en-US" sz="900" b="1"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60.000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60.000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1" i="0" u="none" strike="noStrike" cap="none" normalizeH="0" baseline="0" smtClean="0">
                          <a:ln>
                            <a:noFill/>
                          </a:ln>
                          <a:solidFill>
                            <a:schemeClr val="tx1"/>
                          </a:solidFill>
                          <a:effectLst/>
                          <a:latin typeface="Arial" charset="0"/>
                          <a:cs typeface="Arial" charset="0"/>
                        </a:rPr>
                        <a:t>Ajustes Cuentas Incobrables</a:t>
                      </a:r>
                      <a:endParaRPr kumimoji="0" lang="en-US" sz="900" b="1"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16.000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0" i="0" u="none" strike="noStrike" cap="none" normalizeH="0" baseline="0" smtClean="0">
                          <a:ln>
                            <a:noFill/>
                          </a:ln>
                          <a:solidFill>
                            <a:schemeClr val="tx1"/>
                          </a:solidFill>
                          <a:effectLst/>
                          <a:latin typeface="Arial" charset="0"/>
                          <a:cs typeface="Arial" charset="0"/>
                        </a:rPr>
                        <a:t>16.000</a:t>
                      </a: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86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VE" sz="900" b="1" i="0" u="none" strike="noStrike" cap="none" normalizeH="0" baseline="0" smtClean="0">
                          <a:ln>
                            <a:noFill/>
                          </a:ln>
                          <a:solidFill>
                            <a:schemeClr val="tx1"/>
                          </a:solidFill>
                          <a:effectLst/>
                          <a:latin typeface="Arial" charset="0"/>
                          <a:cs typeface="Arial" charset="0"/>
                        </a:rPr>
                        <a:t>TOTAL</a:t>
                      </a:r>
                      <a:endParaRPr kumimoji="0" lang="en-US" sz="900" b="1" i="0" u="none" strike="noStrike" cap="none" normalizeH="0" baseline="0" smtClean="0">
                        <a:ln>
                          <a:noFill/>
                        </a:ln>
                        <a:solidFill>
                          <a:schemeClr val="tx1"/>
                        </a:solidFill>
                        <a:effectLst/>
                        <a:latin typeface="Arial" charset="0"/>
                        <a:cs typeface="Arial" charset="0"/>
                      </a:endParaRP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1" i="0" u="none" strike="noStrike" cap="none" normalizeH="0" baseline="0" smtClean="0">
                          <a:ln>
                            <a:noFill/>
                          </a:ln>
                          <a:solidFill>
                            <a:schemeClr val="tx1"/>
                          </a:solidFill>
                          <a:effectLst/>
                          <a:latin typeface="Arial" charset="0"/>
                          <a:cs typeface="Arial" charset="0"/>
                        </a:rPr>
                        <a:t>3.221.200</a:t>
                      </a:r>
                      <a:endParaRPr kumimoji="0" lang="en-US" sz="900" b="1"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1" i="0" u="none" strike="noStrike" cap="none" normalizeH="0" baseline="0" smtClean="0">
                          <a:ln>
                            <a:noFill/>
                          </a:ln>
                          <a:solidFill>
                            <a:schemeClr val="tx1"/>
                          </a:solidFill>
                          <a:effectLst/>
                          <a:latin typeface="Arial" charset="0"/>
                          <a:cs typeface="Arial" charset="0"/>
                        </a:rPr>
                        <a:t>3.221.200</a:t>
                      </a:r>
                      <a:endParaRPr kumimoji="0" lang="en-US" sz="900" b="1"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1" i="0" u="none" strike="noStrike" cap="none" normalizeH="0" baseline="0" smtClean="0">
                          <a:ln>
                            <a:noFill/>
                          </a:ln>
                          <a:solidFill>
                            <a:schemeClr val="tx1"/>
                          </a:solidFill>
                          <a:effectLst/>
                          <a:latin typeface="Arial" charset="0"/>
                          <a:cs typeface="Arial" charset="0"/>
                        </a:rPr>
                        <a:t>91.175</a:t>
                      </a:r>
                      <a:endParaRPr kumimoji="0" lang="en-US" sz="900" b="1"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1" i="0" u="none" strike="noStrike" cap="none" normalizeH="0" baseline="0" smtClean="0">
                          <a:ln>
                            <a:noFill/>
                          </a:ln>
                          <a:solidFill>
                            <a:schemeClr val="tx1"/>
                          </a:solidFill>
                          <a:effectLst/>
                          <a:latin typeface="Arial" charset="0"/>
                          <a:cs typeface="Arial" charset="0"/>
                        </a:rPr>
                        <a:t>91.175</a:t>
                      </a:r>
                      <a:endParaRPr kumimoji="0" lang="en-US" sz="900" b="1"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1" i="0" u="none" strike="noStrike" cap="none" normalizeH="0" baseline="0" smtClean="0">
                          <a:ln>
                            <a:noFill/>
                          </a:ln>
                          <a:solidFill>
                            <a:schemeClr val="tx1"/>
                          </a:solidFill>
                          <a:effectLst/>
                          <a:latin typeface="Arial" charset="0"/>
                          <a:cs typeface="Arial" charset="0"/>
                        </a:rPr>
                        <a:t>3.282.275</a:t>
                      </a:r>
                      <a:endParaRPr kumimoji="0" lang="en-US" sz="900" b="1"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s-VE" sz="900" b="1" i="0" u="none" strike="noStrike" cap="none" normalizeH="0" baseline="0" smtClean="0">
                          <a:ln>
                            <a:noFill/>
                          </a:ln>
                          <a:solidFill>
                            <a:schemeClr val="tx1"/>
                          </a:solidFill>
                          <a:effectLst/>
                          <a:latin typeface="Arial" charset="0"/>
                          <a:cs typeface="Arial" charset="0"/>
                        </a:rPr>
                        <a:t>3.282.275</a:t>
                      </a:r>
                      <a:endParaRPr kumimoji="0" lang="en-US" sz="900" b="1" i="0" u="none" strike="noStrike" cap="none" normalizeH="0" baseline="0" smtClean="0">
                        <a:ln>
                          <a:noFill/>
                        </a:ln>
                        <a:solidFill>
                          <a:schemeClr val="tx1"/>
                        </a:solidFill>
                        <a:effectLst/>
                        <a:latin typeface="Arial" charset="0"/>
                        <a:cs typeface="Arial" charset="0"/>
                      </a:endParaRPr>
                    </a:p>
                  </a:txBody>
                  <a:tcPr marT="45722" marB="4572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8600" name="Text Box 232"/>
          <p:cNvSpPr txBox="1">
            <a:spLocks noChangeArrowheads="1"/>
          </p:cNvSpPr>
          <p:nvPr/>
        </p:nvSpPr>
        <p:spPr bwMode="auto">
          <a:xfrm>
            <a:off x="2279651" y="1"/>
            <a:ext cx="7777163" cy="366713"/>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b="1">
                <a:solidFill>
                  <a:schemeClr val="tx2"/>
                </a:solidFill>
                <a:effectLst>
                  <a:outerShdw blurRad="38100" dist="38100" dir="2700000" algn="tl">
                    <a:srgbClr val="C0C0C0"/>
                  </a:outerShdw>
                </a:effectLst>
                <a:latin typeface="Times New Roman" pitchFamily="18" charset="0"/>
                <a:cs typeface="Arial" charset="0"/>
              </a:rPr>
              <a:t>BALANCE DE COMPROBACION ANTES Y DESPUES DE AJUSTES</a:t>
            </a:r>
            <a:endParaRPr lang="en-US" b="1">
              <a:solidFill>
                <a:schemeClr val="tx2"/>
              </a:solidFill>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19243633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0B1A847-716E-4854-9832-30F999DF5CAF}" type="slidenum">
              <a:rPr lang="es-ES" altLang="es-VE"/>
              <a:pPr eaLnBrk="1" hangingPunct="1"/>
              <a:t>51</a:t>
            </a:fld>
            <a:endParaRPr lang="es-ES" altLang="es-VE"/>
          </a:p>
        </p:txBody>
      </p:sp>
      <p:sp>
        <p:nvSpPr>
          <p:cNvPr id="59394" name="Rectangle 2"/>
          <p:cNvSpPr>
            <a:spLocks noChangeArrowheads="1"/>
          </p:cNvSpPr>
          <p:nvPr/>
        </p:nvSpPr>
        <p:spPr bwMode="auto">
          <a:xfrm>
            <a:off x="2209800" y="-22225"/>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7. ASIENTOS DE AJUSTES EJERCICIO DE ILUSTRACION</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59395" name="Text Box 3"/>
          <p:cNvSpPr txBox="1">
            <a:spLocks noChangeArrowheads="1"/>
          </p:cNvSpPr>
          <p:nvPr/>
        </p:nvSpPr>
        <p:spPr bwMode="auto">
          <a:xfrm>
            <a:off x="2438400" y="1193801"/>
            <a:ext cx="7239000" cy="1268413"/>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 		L-CENTER, C.A.         			                                 ESTADO DE GANANCIAS Y PERDIDAS                                                                           AÑO 2.005</a:t>
            </a:r>
            <a:r>
              <a:rPr lang="es-VE" b="1">
                <a:effectLst>
                  <a:outerShdw blurRad="38100" dist="38100" dir="2700000" algn="tl">
                    <a:srgbClr val="C0C0C0"/>
                  </a:outerShdw>
                </a:effectLst>
                <a:latin typeface="Times New Roman" pitchFamily="18" charset="0"/>
                <a:cs typeface="Arial" charset="0"/>
              </a:rPr>
              <a:t> 	</a:t>
            </a:r>
          </a:p>
          <a:p>
            <a:pPr algn="ctr">
              <a:spcBef>
                <a:spcPct val="50000"/>
              </a:spcBef>
              <a:defRPr/>
            </a:pPr>
            <a:r>
              <a:rPr lang="es-VE" b="1">
                <a:effectLst>
                  <a:outerShdw blurRad="38100" dist="38100" dir="2700000" algn="tl">
                    <a:srgbClr val="C0C0C0"/>
                  </a:outerShdw>
                </a:effectLst>
                <a:latin typeface="Times New Roman" pitchFamily="18" charset="0"/>
                <a:cs typeface="Arial" charset="0"/>
              </a:rPr>
              <a:t>        </a:t>
            </a:r>
            <a:r>
              <a:rPr lang="es-VE" b="1" u="sng">
                <a:latin typeface="Times New Roman" pitchFamily="18" charset="0"/>
                <a:cs typeface="Arial" charset="0"/>
              </a:rPr>
              <a:t>       </a:t>
            </a:r>
            <a:endParaRPr lang="es-ES" b="1">
              <a:effectLst>
                <a:outerShdw blurRad="38100" dist="38100" dir="2700000" algn="tl">
                  <a:srgbClr val="C0C0C0"/>
                </a:outerShdw>
              </a:effectLst>
              <a:latin typeface="Times New Roman" pitchFamily="18" charset="0"/>
              <a:cs typeface="Arial" charset="0"/>
            </a:endParaRPr>
          </a:p>
        </p:txBody>
      </p:sp>
      <p:sp>
        <p:nvSpPr>
          <p:cNvPr id="62469" name="Text Box 4"/>
          <p:cNvSpPr txBox="1">
            <a:spLocks noChangeArrowheads="1"/>
          </p:cNvSpPr>
          <p:nvPr/>
        </p:nvSpPr>
        <p:spPr bwMode="auto">
          <a:xfrm>
            <a:off x="2711450" y="1960564"/>
            <a:ext cx="6705600"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1600">
                <a:latin typeface="Times New Roman" panose="02020603050405020304" pitchFamily="18" charset="0"/>
              </a:rPr>
              <a:t>Ingresos por ventas		                  1.250.000                                                         Costo de Venta			   </a:t>
            </a:r>
            <a:r>
              <a:rPr lang="es-VE" altLang="es-VE" sz="1600" u="sng">
                <a:latin typeface="Times New Roman" panose="02020603050405020304" pitchFamily="18" charset="0"/>
              </a:rPr>
              <a:t>780.000	</a:t>
            </a:r>
            <a:r>
              <a:rPr lang="es-VE" altLang="es-VE" sz="1600">
                <a:latin typeface="Times New Roman" panose="02020603050405020304" pitchFamily="18" charset="0"/>
              </a:rPr>
              <a:t>	        	Utilidad  Bruta 				 470.000</a:t>
            </a:r>
          </a:p>
          <a:p>
            <a:pPr eaLnBrk="1" hangingPunct="1">
              <a:spcBef>
                <a:spcPct val="50000"/>
              </a:spcBef>
            </a:pPr>
            <a:r>
              <a:rPr lang="es-VE" altLang="es-VE" sz="1600" u="sng">
                <a:latin typeface="Times New Roman" panose="02020603050405020304" pitchFamily="18" charset="0"/>
              </a:rPr>
              <a:t>Gastos Operacionales</a:t>
            </a:r>
            <a:r>
              <a:rPr lang="es-VE" altLang="es-VE" sz="1600">
                <a:latin typeface="Times New Roman" panose="02020603050405020304" pitchFamily="18" charset="0"/>
              </a:rPr>
              <a:t>                                                  		                                                      Gastos de Personal			   220.000                                 Gastos Financieros			    16.000		            Gastos de Seguro			      1.000			    Gastos por Depreciación		    60.000       		   Ajustes Cuentas Incobrables		    </a:t>
            </a:r>
            <a:r>
              <a:rPr lang="es-VE" altLang="es-VE" sz="1600" u="sng">
                <a:latin typeface="Times New Roman" panose="02020603050405020304" pitchFamily="18" charset="0"/>
              </a:rPr>
              <a:t>16.000 	</a:t>
            </a:r>
            <a:r>
              <a:rPr lang="es-VE" altLang="es-VE" sz="1600">
                <a:latin typeface="Times New Roman" panose="02020603050405020304" pitchFamily="18" charset="0"/>
              </a:rPr>
              <a:t>	                Total Gastos Operacionales                    	  		(</a:t>
            </a:r>
            <a:r>
              <a:rPr lang="es-VE" altLang="es-VE" sz="1600" u="sng">
                <a:latin typeface="Times New Roman" panose="02020603050405020304" pitchFamily="18" charset="0"/>
              </a:rPr>
              <a:t>313.000)</a:t>
            </a:r>
          </a:p>
          <a:p>
            <a:pPr eaLnBrk="1" hangingPunct="1">
              <a:spcBef>
                <a:spcPct val="50000"/>
              </a:spcBef>
            </a:pPr>
            <a:r>
              <a:rPr lang="es-VE" altLang="es-VE" sz="1600">
                <a:latin typeface="Times New Roman" panose="02020603050405020304" pitchFamily="18" charset="0"/>
              </a:rPr>
              <a:t>	Utilidad en Operaciones			 157.000</a:t>
            </a:r>
          </a:p>
          <a:p>
            <a:pPr eaLnBrk="1" hangingPunct="1">
              <a:spcBef>
                <a:spcPct val="50000"/>
              </a:spcBef>
            </a:pPr>
            <a:r>
              <a:rPr lang="es-VE" altLang="es-VE" sz="1600" u="sng">
                <a:latin typeface="Times New Roman" panose="02020603050405020304" pitchFamily="18" charset="0"/>
              </a:rPr>
              <a:t>Otros Ingresos y Egresos</a:t>
            </a:r>
            <a:r>
              <a:rPr lang="es-VE" altLang="es-VE" sz="1600">
                <a:latin typeface="Times New Roman" panose="02020603050405020304" pitchFamily="18" charset="0"/>
              </a:rPr>
              <a:t>				          Ingresos por Intereses			         75		                   Ingresos por Arrendamiento		       </a:t>
            </a:r>
            <a:r>
              <a:rPr lang="es-VE" altLang="es-VE" sz="1600" u="sng">
                <a:latin typeface="Times New Roman" panose="02020603050405020304" pitchFamily="18" charset="0"/>
              </a:rPr>
              <a:t>100</a:t>
            </a:r>
            <a:r>
              <a:rPr lang="es-VE" altLang="es-VE" sz="1600">
                <a:latin typeface="Times New Roman" panose="02020603050405020304" pitchFamily="18" charset="0"/>
              </a:rPr>
              <a:t>		                Total Otros ingresos y Egresos				        </a:t>
            </a:r>
            <a:r>
              <a:rPr lang="es-VE" altLang="es-VE" sz="1600" u="sng">
                <a:latin typeface="Times New Roman" panose="02020603050405020304" pitchFamily="18" charset="0"/>
              </a:rPr>
              <a:t>175</a:t>
            </a:r>
          </a:p>
          <a:p>
            <a:pPr eaLnBrk="1" hangingPunct="1">
              <a:spcBef>
                <a:spcPct val="50000"/>
              </a:spcBef>
            </a:pPr>
            <a:r>
              <a:rPr lang="es-VE" altLang="es-VE" sz="1600">
                <a:latin typeface="Times New Roman" panose="02020603050405020304" pitchFamily="18" charset="0"/>
              </a:rPr>
              <a:t>	</a:t>
            </a:r>
            <a:r>
              <a:rPr lang="es-VE" altLang="es-VE" sz="1600" b="1">
                <a:latin typeface="Times New Roman" panose="02020603050405020304" pitchFamily="18" charset="0"/>
              </a:rPr>
              <a:t>Utilidad antes del ISLR                                       	  157.175</a:t>
            </a:r>
            <a:endParaRPr lang="es-ES" altLang="es-VE" sz="1600">
              <a:latin typeface="Times New Roman" panose="02020603050405020304" pitchFamily="18" charset="0"/>
            </a:endParaRPr>
          </a:p>
        </p:txBody>
      </p:sp>
    </p:spTree>
    <p:extLst>
      <p:ext uri="{BB962C8B-B14F-4D97-AF65-F5344CB8AC3E}">
        <p14:creationId xmlns:p14="http://schemas.microsoft.com/office/powerpoint/2010/main" val="41041733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11EF57-A51C-4355-B01C-C25324073BCA}" type="slidenum">
              <a:rPr lang="es-ES" altLang="es-VE"/>
              <a:pPr eaLnBrk="1" hangingPunct="1"/>
              <a:t>52</a:t>
            </a:fld>
            <a:endParaRPr lang="es-ES" altLang="es-VE"/>
          </a:p>
        </p:txBody>
      </p:sp>
      <p:sp>
        <p:nvSpPr>
          <p:cNvPr id="60418" name="Rectangle 2"/>
          <p:cNvSpPr>
            <a:spLocks noChangeArrowheads="1"/>
          </p:cNvSpPr>
          <p:nvPr/>
        </p:nvSpPr>
        <p:spPr bwMode="auto">
          <a:xfrm>
            <a:off x="2209800" y="122238"/>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7. ASIENTOS DE AJUSTES EJERCICIO DE ILUSTRACION</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60419" name="Text Box 3"/>
          <p:cNvSpPr txBox="1">
            <a:spLocks noChangeArrowheads="1"/>
          </p:cNvSpPr>
          <p:nvPr/>
        </p:nvSpPr>
        <p:spPr bwMode="auto">
          <a:xfrm>
            <a:off x="2438400" y="1296988"/>
            <a:ext cx="7239000" cy="1268412"/>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		       L-CENTER, C.A.         			                                                               BALANCE DE COMPROBACION                                                                                                  	DICIEMBRE 31, 2.005</a:t>
            </a:r>
            <a:r>
              <a:rPr lang="es-VE" b="1">
                <a:effectLst>
                  <a:outerShdw blurRad="38100" dist="38100" dir="2700000" algn="tl">
                    <a:srgbClr val="C0C0C0"/>
                  </a:outerShdw>
                </a:effectLst>
                <a:latin typeface="Times New Roman" pitchFamily="18" charset="0"/>
                <a:cs typeface="Arial" charset="0"/>
              </a:rPr>
              <a:t> 	</a:t>
            </a:r>
          </a:p>
          <a:p>
            <a:pPr algn="ctr">
              <a:spcBef>
                <a:spcPct val="50000"/>
              </a:spcBef>
              <a:defRPr/>
            </a:pPr>
            <a:r>
              <a:rPr lang="es-VE" b="1">
                <a:effectLst>
                  <a:outerShdw blurRad="38100" dist="38100" dir="2700000" algn="tl">
                    <a:srgbClr val="C0C0C0"/>
                  </a:outerShdw>
                </a:effectLst>
                <a:latin typeface="Times New Roman" pitchFamily="18" charset="0"/>
                <a:cs typeface="Arial" charset="0"/>
              </a:rPr>
              <a:t>        </a:t>
            </a:r>
            <a:r>
              <a:rPr lang="es-VE" b="1" u="sng">
                <a:latin typeface="Times New Roman" pitchFamily="18" charset="0"/>
                <a:cs typeface="Arial" charset="0"/>
              </a:rPr>
              <a:t>       </a:t>
            </a:r>
            <a:endParaRPr lang="es-ES" b="1">
              <a:effectLst>
                <a:outerShdw blurRad="38100" dist="38100" dir="2700000" algn="tl">
                  <a:srgbClr val="C0C0C0"/>
                </a:outerShdw>
              </a:effectLst>
              <a:latin typeface="Times New Roman" pitchFamily="18" charset="0"/>
              <a:cs typeface="Arial" charset="0"/>
            </a:endParaRPr>
          </a:p>
        </p:txBody>
      </p:sp>
      <p:sp>
        <p:nvSpPr>
          <p:cNvPr id="63493" name="Text Box 4"/>
          <p:cNvSpPr txBox="1">
            <a:spLocks noChangeArrowheads="1"/>
          </p:cNvSpPr>
          <p:nvPr/>
        </p:nvSpPr>
        <p:spPr bwMode="auto">
          <a:xfrm>
            <a:off x="3276600" y="1862138"/>
            <a:ext cx="6705600" cy="473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a:latin typeface="Times New Roman" panose="02020603050405020304" pitchFamily="18" charset="0"/>
              </a:rPr>
              <a:t>				</a:t>
            </a:r>
            <a:r>
              <a:rPr lang="es-VE" altLang="es-VE" sz="1600" b="1" u="sng">
                <a:latin typeface="Times New Roman" panose="02020603050405020304" pitchFamily="18" charset="0"/>
              </a:rPr>
              <a:t>    DR	</a:t>
            </a:r>
            <a:r>
              <a:rPr lang="es-VE" altLang="es-VE" sz="1600" b="1">
                <a:latin typeface="Times New Roman" panose="02020603050405020304" pitchFamily="18" charset="0"/>
              </a:rPr>
              <a:t>           </a:t>
            </a:r>
            <a:r>
              <a:rPr lang="es-VE" altLang="es-VE" sz="1600" b="1" u="sng">
                <a:latin typeface="Times New Roman" panose="02020603050405020304" pitchFamily="18" charset="0"/>
              </a:rPr>
              <a:t>    CR	</a:t>
            </a:r>
          </a:p>
          <a:p>
            <a:pPr eaLnBrk="1" hangingPunct="1">
              <a:spcBef>
                <a:spcPct val="50000"/>
              </a:spcBef>
            </a:pPr>
            <a:r>
              <a:rPr lang="es-VE" altLang="es-VE" sz="1600">
                <a:latin typeface="Times New Roman" panose="02020603050405020304" pitchFamily="18" charset="0"/>
              </a:rPr>
              <a:t>Caja y Banco (A)			   382.200	                                   Cuentas por Cobrar (A)		   265.000		      Reservas para Cuentas Incobrables (XA) 			15.000        Efectos por Cobrar  (A)                                        10.000                                   Interese por Cobrar			             75			 Inventario de Mercancías (A)		   280.000                                     Seguro Pagado por Anticipado (A)	       2.000		        Terreno (A)			   200.000                                  Edificaciones y Equipos (A)		1.050.000                                   Depreciación Acumulada (XA)                                   	                230.000   Cuentas por Pagar (P)				                440.000   Dividendos por Pagar (P)                                                                   30.000       Alquileres Cobrados por Anticipado (P)                                              1.100                                                                                 Bonos por Pagar (P)				                200.000     Capital Social Pagado	(PT)			                900.000       Utilidades No Distribuidas (PT) 		</a:t>
            </a:r>
            <a:r>
              <a:rPr lang="es-VE" altLang="es-VE" sz="1600" u="sng">
                <a:latin typeface="Times New Roman" panose="02020603050405020304" pitchFamily="18" charset="0"/>
              </a:rPr>
              <a:t>	</a:t>
            </a:r>
            <a:r>
              <a:rPr lang="es-VE" altLang="es-VE" sz="1600">
                <a:latin typeface="Times New Roman" panose="02020603050405020304" pitchFamily="18" charset="0"/>
              </a:rPr>
              <a:t>               </a:t>
            </a:r>
            <a:r>
              <a:rPr lang="es-VE" altLang="es-VE" sz="1600" u="sng">
                <a:latin typeface="Times New Roman" panose="02020603050405020304" pitchFamily="18" charset="0"/>
              </a:rPr>
              <a:t> 373.175</a:t>
            </a:r>
            <a:r>
              <a:rPr lang="es-VE" altLang="es-VE" sz="1600">
                <a:latin typeface="Times New Roman" panose="02020603050405020304" pitchFamily="18" charset="0"/>
              </a:rPr>
              <a:t>  </a:t>
            </a:r>
            <a:r>
              <a:rPr lang="es-VE" altLang="es-VE" sz="1600" b="1">
                <a:latin typeface="Times New Roman" panose="02020603050405020304" pitchFamily="18" charset="0"/>
              </a:rPr>
              <a:t>Total				2.189.275	              2.189.275</a:t>
            </a:r>
            <a:r>
              <a:rPr lang="es-VE" altLang="es-VE" sz="1600">
                <a:latin typeface="Times New Roman" panose="02020603050405020304" pitchFamily="18" charset="0"/>
              </a:rPr>
              <a:t> </a:t>
            </a:r>
            <a:endParaRPr lang="es-ES" altLang="es-VE" sz="1600">
              <a:latin typeface="Times New Roman" panose="02020603050405020304" pitchFamily="18" charset="0"/>
            </a:endParaRPr>
          </a:p>
        </p:txBody>
      </p:sp>
    </p:spTree>
    <p:extLst>
      <p:ext uri="{BB962C8B-B14F-4D97-AF65-F5344CB8AC3E}">
        <p14:creationId xmlns:p14="http://schemas.microsoft.com/office/powerpoint/2010/main" val="340306216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2209800" y="457200"/>
            <a:ext cx="7924800" cy="12001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dirty="0">
                <a:solidFill>
                  <a:schemeClr val="tx2"/>
                </a:solidFill>
                <a:effectLst>
                  <a:outerShdw blurRad="38100" dist="38100" dir="2700000" algn="tl">
                    <a:srgbClr val="C0C0C0"/>
                  </a:outerShdw>
                </a:effectLst>
                <a:latin typeface="Times New Roman" pitchFamily="18" charset="0"/>
                <a:cs typeface="Arial" charset="0"/>
              </a:rPr>
              <a:t>INGENIERÍA Y CONTABILIDAD DE COSTOS</a:t>
            </a:r>
          </a:p>
        </p:txBody>
      </p:sp>
      <p:sp>
        <p:nvSpPr>
          <p:cNvPr id="61443" name="Text Box 3"/>
          <p:cNvSpPr txBox="1">
            <a:spLocks noChangeArrowheads="1"/>
          </p:cNvSpPr>
          <p:nvPr/>
        </p:nvSpPr>
        <p:spPr bwMode="auto">
          <a:xfrm>
            <a:off x="4724400" y="1995488"/>
            <a:ext cx="26670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effectLst>
                  <a:outerShdw blurRad="38100" dist="38100" dir="2700000" algn="tl">
                    <a:srgbClr val="C0C0C0"/>
                  </a:outerShdw>
                </a:effectLst>
                <a:latin typeface="Times New Roman" pitchFamily="18" charset="0"/>
                <a:cs typeface="Arial" charset="0"/>
              </a:rPr>
              <a:t>TEMA 4</a:t>
            </a:r>
            <a:endParaRPr lang="en-US" sz="2400">
              <a:effectLst>
                <a:outerShdw blurRad="38100" dist="38100" dir="2700000" algn="tl">
                  <a:srgbClr val="C0C0C0"/>
                </a:outerShdw>
              </a:effectLst>
              <a:latin typeface="Times New Roman" pitchFamily="18" charset="0"/>
              <a:cs typeface="Arial" charset="0"/>
            </a:endParaRPr>
          </a:p>
        </p:txBody>
      </p:sp>
      <p:sp>
        <p:nvSpPr>
          <p:cNvPr id="61444" name="Text Box 4"/>
          <p:cNvSpPr txBox="1">
            <a:spLocks noChangeArrowheads="1"/>
          </p:cNvSpPr>
          <p:nvPr/>
        </p:nvSpPr>
        <p:spPr bwMode="auto">
          <a:xfrm>
            <a:off x="1981200" y="3441700"/>
            <a:ext cx="8229600" cy="1066800"/>
          </a:xfrm>
          <a:prstGeom prst="rect">
            <a:avLst/>
          </a:prstGeom>
          <a:noFill/>
          <a:ln w="9525">
            <a:noFill/>
            <a:miter lim="800000"/>
            <a:headEnd/>
            <a:tailEnd/>
          </a:ln>
          <a:effectLst/>
        </p:spPr>
        <p:txBody>
          <a:bodyPr>
            <a:spAutoFit/>
          </a:bodyPr>
          <a:lstStyle/>
          <a:p>
            <a:pPr algn="ctr" eaLnBrk="0" hangingPunct="0">
              <a:spcBef>
                <a:spcPct val="50000"/>
              </a:spcBef>
              <a:defRPr/>
            </a:pPr>
            <a:r>
              <a:rPr lang="en-US" sz="3200">
                <a:effectLst>
                  <a:outerShdw blurRad="38100" dist="38100" dir="2700000" algn="tl">
                    <a:srgbClr val="C0C0C0"/>
                  </a:outerShdw>
                </a:effectLst>
                <a:latin typeface="Times New Roman" pitchFamily="18" charset="0"/>
                <a:cs typeface="Arial" charset="0"/>
              </a:rPr>
              <a:t>EL ESTADO DE GANANCIAS Y PERDIDAS DE EMPRESAS DE MANUFACTURA</a:t>
            </a:r>
          </a:p>
        </p:txBody>
      </p:sp>
    </p:spTree>
    <p:extLst>
      <p:ext uri="{BB962C8B-B14F-4D97-AF65-F5344CB8AC3E}">
        <p14:creationId xmlns:p14="http://schemas.microsoft.com/office/powerpoint/2010/main" val="42622624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6526E4-3FAC-416F-96EC-86DFC5C4CFD9}" type="slidenum">
              <a:rPr lang="es-ES" altLang="es-VE"/>
              <a:pPr eaLnBrk="1" hangingPunct="1"/>
              <a:t>54</a:t>
            </a:fld>
            <a:endParaRPr lang="es-ES" altLang="es-VE"/>
          </a:p>
        </p:txBody>
      </p:sp>
      <p:sp>
        <p:nvSpPr>
          <p:cNvPr id="63490" name="Text Box 2"/>
          <p:cNvSpPr txBox="1">
            <a:spLocks noChangeArrowheads="1"/>
          </p:cNvSpPr>
          <p:nvPr/>
        </p:nvSpPr>
        <p:spPr bwMode="auto">
          <a:xfrm>
            <a:off x="2711450" y="457200"/>
            <a:ext cx="6985000" cy="1066800"/>
          </a:xfrm>
          <a:prstGeom prst="rect">
            <a:avLst/>
          </a:prstGeom>
          <a:noFill/>
          <a:ln w="9525">
            <a:noFill/>
            <a:miter lim="800000"/>
            <a:headEnd/>
            <a:tailEnd/>
          </a:ln>
          <a:effectLst/>
        </p:spPr>
        <p:txBody>
          <a:bodyPr>
            <a:spAutoFit/>
          </a:bodyPr>
          <a:lstStyle/>
          <a:p>
            <a:pPr algn="ctr" eaLnBrk="0" hangingPunct="0">
              <a:spcBef>
                <a:spcPct val="50000"/>
              </a:spcBef>
              <a:defRPr/>
            </a:pPr>
            <a:r>
              <a:rPr lang="en-US" sz="3200">
                <a:solidFill>
                  <a:schemeClr val="tx2"/>
                </a:solidFill>
                <a:effectLst>
                  <a:outerShdw blurRad="38100" dist="38100" dir="2700000" algn="tl">
                    <a:srgbClr val="C0C0C0"/>
                  </a:outerShdw>
                </a:effectLst>
                <a:latin typeface="Times New Roman" pitchFamily="18" charset="0"/>
                <a:cs typeface="Arial" charset="0"/>
              </a:rPr>
              <a:t>EL ESTADO DE GANANCIAS DE EMPRESAS DE MANUFACTURA</a:t>
            </a:r>
          </a:p>
        </p:txBody>
      </p:sp>
      <p:sp>
        <p:nvSpPr>
          <p:cNvPr id="63491" name="Text Box 3"/>
          <p:cNvSpPr txBox="1">
            <a:spLocks noChangeArrowheads="1"/>
          </p:cNvSpPr>
          <p:nvPr/>
        </p:nvSpPr>
        <p:spPr bwMode="auto">
          <a:xfrm>
            <a:off x="3886200" y="1819276"/>
            <a:ext cx="41148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u="sng">
                <a:solidFill>
                  <a:schemeClr val="tx2"/>
                </a:solidFill>
                <a:effectLst>
                  <a:outerShdw blurRad="38100" dist="38100" dir="2700000" algn="tl">
                    <a:srgbClr val="C0C0C0"/>
                  </a:outerShdw>
                </a:effectLst>
                <a:latin typeface="Times New Roman" pitchFamily="18" charset="0"/>
                <a:cs typeface="Arial" charset="0"/>
              </a:rPr>
              <a:t>AGENDA</a:t>
            </a:r>
          </a:p>
        </p:txBody>
      </p:sp>
      <p:sp>
        <p:nvSpPr>
          <p:cNvPr id="63492" name="Text Box 4"/>
          <p:cNvSpPr txBox="1">
            <a:spLocks noChangeArrowheads="1"/>
          </p:cNvSpPr>
          <p:nvPr/>
        </p:nvSpPr>
        <p:spPr bwMode="auto">
          <a:xfrm>
            <a:off x="2667000" y="2451100"/>
            <a:ext cx="8001000" cy="4339650"/>
          </a:xfrm>
          <a:prstGeom prst="rect">
            <a:avLst/>
          </a:prstGeom>
          <a:noFill/>
          <a:ln w="9525">
            <a:noFill/>
            <a:miter lim="800000"/>
            <a:headEnd/>
            <a:tailEnd/>
          </a:ln>
          <a:effectLst/>
        </p:spPr>
        <p:txBody>
          <a:bodyPr>
            <a:spAutoFit/>
          </a:bodyPr>
          <a:lstStyle/>
          <a:p>
            <a:pPr marL="357188" indent="-357188" eaLnBrk="0" hangingPunct="0">
              <a:lnSpc>
                <a:spcPct val="150000"/>
              </a:lnSpc>
              <a:spcBef>
                <a:spcPct val="50000"/>
              </a:spcBef>
              <a:defRPr/>
            </a:pPr>
            <a:r>
              <a:rPr lang="en-US" sz="2400">
                <a:effectLst>
                  <a:outerShdw blurRad="38100" dist="38100" dir="2700000" algn="tl">
                    <a:srgbClr val="C0C0C0"/>
                  </a:outerShdw>
                </a:effectLst>
                <a:latin typeface="Times New Roman" pitchFamily="18" charset="0"/>
                <a:cs typeface="Arial" charset="0"/>
              </a:rPr>
              <a:t> </a:t>
            </a:r>
            <a:r>
              <a:rPr lang="en-US" sz="2400">
                <a:latin typeface="Times New Roman" pitchFamily="18" charset="0"/>
                <a:cs typeface="Arial" charset="0"/>
              </a:rPr>
              <a:t>1. Empresas de servicios, comerciales y manufactureras.</a:t>
            </a:r>
          </a:p>
          <a:p>
            <a:pPr marL="357188" indent="-357188">
              <a:lnSpc>
                <a:spcPct val="150000"/>
              </a:lnSpc>
              <a:defRPr/>
            </a:pPr>
            <a:r>
              <a:rPr lang="en-US" sz="2400">
                <a:latin typeface="Times New Roman" pitchFamily="18" charset="0"/>
                <a:cs typeface="Arial" charset="0"/>
              </a:rPr>
              <a:t> 2. Estados de ganancias y pérdidas por tipo de empresa.</a:t>
            </a:r>
          </a:p>
          <a:p>
            <a:pPr marL="357188" indent="-357188">
              <a:lnSpc>
                <a:spcPct val="150000"/>
              </a:lnSpc>
              <a:defRPr/>
            </a:pPr>
            <a:r>
              <a:rPr lang="en-US" sz="2400">
                <a:latin typeface="Times New Roman" pitchFamily="18" charset="0"/>
                <a:cs typeface="Arial" charset="0"/>
              </a:rPr>
              <a:t> 3. Estado del costo de venta de empresas manufactureras.</a:t>
            </a:r>
          </a:p>
          <a:p>
            <a:pPr marL="357188" indent="-357188">
              <a:lnSpc>
                <a:spcPct val="150000"/>
              </a:lnSpc>
              <a:defRPr/>
            </a:pPr>
            <a:r>
              <a:rPr lang="en-US" sz="2400">
                <a:latin typeface="Times New Roman" pitchFamily="18" charset="0"/>
                <a:cs typeface="Arial" charset="0"/>
              </a:rPr>
              <a:t> 4. Presupuesto de costos indirectos</a:t>
            </a:r>
          </a:p>
          <a:p>
            <a:pPr marL="357188" indent="-357188">
              <a:defRPr/>
            </a:pPr>
            <a:r>
              <a:rPr lang="en-US" sz="2400">
                <a:latin typeface="Times New Roman" pitchFamily="18" charset="0"/>
                <a:cs typeface="Arial" charset="0"/>
              </a:rPr>
              <a:t> 5. Procedimiento contable del costo de venta en empresa     manufacturera.</a:t>
            </a:r>
          </a:p>
          <a:p>
            <a:pPr marL="357188" indent="-357188">
              <a:lnSpc>
                <a:spcPct val="150000"/>
              </a:lnSpc>
              <a:defRPr/>
            </a:pPr>
            <a:r>
              <a:rPr lang="es-VE" sz="2400">
                <a:latin typeface="Times New Roman" pitchFamily="18" charset="0"/>
                <a:cs typeface="Arial" charset="0"/>
              </a:rPr>
              <a:t> 6. Ajustes de fin de período.</a:t>
            </a:r>
            <a:endParaRPr lang="en-US" sz="2400">
              <a:latin typeface="Times New Roman" pitchFamily="18" charset="0"/>
              <a:cs typeface="Arial" charset="0"/>
            </a:endParaRPr>
          </a:p>
          <a:p>
            <a:pPr marL="357188" indent="-357188" eaLnBrk="0" hangingPunct="0">
              <a:lnSpc>
                <a:spcPct val="150000"/>
              </a:lnSpc>
              <a:spcBef>
                <a:spcPct val="50000"/>
              </a:spcBef>
              <a:defRPr/>
            </a:pPr>
            <a:endParaRPr lang="en-US" sz="2400">
              <a:latin typeface="Times New Roman" pitchFamily="18" charset="0"/>
              <a:cs typeface="Arial" charset="0"/>
            </a:endParaRPr>
          </a:p>
        </p:txBody>
      </p:sp>
    </p:spTree>
    <p:extLst>
      <p:ext uri="{BB962C8B-B14F-4D97-AF65-F5344CB8AC3E}">
        <p14:creationId xmlns:p14="http://schemas.microsoft.com/office/powerpoint/2010/main" val="7647137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923D08B-A88D-4E88-B2D8-3C77BDCA018B}" type="slidenum">
              <a:rPr lang="es-ES" altLang="es-VE"/>
              <a:pPr eaLnBrk="1" hangingPunct="1"/>
              <a:t>55</a:t>
            </a:fld>
            <a:endParaRPr lang="es-ES" altLang="es-VE"/>
          </a:p>
        </p:txBody>
      </p:sp>
      <p:sp>
        <p:nvSpPr>
          <p:cNvPr id="64514" name="Text Box 2"/>
          <p:cNvSpPr txBox="1">
            <a:spLocks noChangeArrowheads="1"/>
          </p:cNvSpPr>
          <p:nvPr/>
        </p:nvSpPr>
        <p:spPr bwMode="auto">
          <a:xfrm>
            <a:off x="1828800" y="304800"/>
            <a:ext cx="8610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 DEFINICION DE EMPRESAS DE SERVICIOS,               COMERCIALES Y MANUFACTURERAS</a:t>
            </a:r>
            <a:endParaRPr lang="en-US" sz="2400">
              <a:effectLst>
                <a:outerShdw blurRad="38100" dist="38100" dir="2700000" algn="tl">
                  <a:srgbClr val="C0C0C0"/>
                </a:outerShdw>
              </a:effectLst>
              <a:latin typeface="Times New Roman" pitchFamily="18" charset="0"/>
              <a:cs typeface="Arial" charset="0"/>
            </a:endParaRPr>
          </a:p>
        </p:txBody>
      </p:sp>
      <p:sp>
        <p:nvSpPr>
          <p:cNvPr id="66564" name="Text Box 3"/>
          <p:cNvSpPr txBox="1">
            <a:spLocks noChangeArrowheads="1"/>
          </p:cNvSpPr>
          <p:nvPr/>
        </p:nvSpPr>
        <p:spPr bwMode="auto">
          <a:xfrm>
            <a:off x="2209800" y="1447801"/>
            <a:ext cx="80772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1.1 </a:t>
            </a:r>
            <a:r>
              <a:rPr lang="en-US" altLang="es-VE" sz="2400" u="sng">
                <a:latin typeface="Times New Roman" panose="02020603050405020304" pitchFamily="18" charset="0"/>
              </a:rPr>
              <a:t>Empresas de Servicio</a:t>
            </a:r>
            <a:r>
              <a:rPr lang="en-US" altLang="es-VE" sz="2400">
                <a:latin typeface="Times New Roman" panose="02020603050405020304" pitchFamily="18" charset="0"/>
              </a:rPr>
              <a:t>.-  Proveen servicios o productos intangibles a sus clientes. No tienen inventarios de productos tangibles al final de un período contable. Categoría de costos más relevante: gastos de personal.</a:t>
            </a:r>
          </a:p>
          <a:p>
            <a:pPr>
              <a:spcBef>
                <a:spcPct val="50000"/>
              </a:spcBef>
            </a:pPr>
            <a:r>
              <a:rPr lang="en-US" altLang="es-VE" sz="2400">
                <a:latin typeface="Times New Roman" panose="02020603050405020304" pitchFamily="18" charset="0"/>
              </a:rPr>
              <a:t>1.2 </a:t>
            </a:r>
            <a:r>
              <a:rPr lang="en-US" altLang="es-VE" sz="2400" u="sng">
                <a:latin typeface="Times New Roman" panose="02020603050405020304" pitchFamily="18" charset="0"/>
              </a:rPr>
              <a:t>Empresas Comerciales</a:t>
            </a:r>
            <a:r>
              <a:rPr lang="en-US" altLang="es-VE" sz="2400">
                <a:latin typeface="Times New Roman" panose="02020603050405020304" pitchFamily="18" charset="0"/>
              </a:rPr>
              <a:t>.- Proveen, a sus clientes, productos tangibles comprados a sus suplidores. Mantienen inventario de los productos no vendidos al final del período contable.</a:t>
            </a:r>
          </a:p>
          <a:p>
            <a:pPr>
              <a:spcBef>
                <a:spcPct val="50000"/>
              </a:spcBef>
            </a:pPr>
            <a:r>
              <a:rPr lang="en-US" altLang="es-VE" sz="2400">
                <a:latin typeface="Times New Roman" panose="02020603050405020304" pitchFamily="18" charset="0"/>
              </a:rPr>
              <a:t>1.3 </a:t>
            </a:r>
            <a:r>
              <a:rPr lang="en-US" altLang="es-VE" sz="2400" u="sng">
                <a:latin typeface="Times New Roman" panose="02020603050405020304" pitchFamily="18" charset="0"/>
              </a:rPr>
              <a:t>Empresas Manufactureras</a:t>
            </a:r>
            <a:r>
              <a:rPr lang="en-US" altLang="es-VE" sz="2400">
                <a:latin typeface="Times New Roman" panose="02020603050405020304" pitchFamily="18" charset="0"/>
              </a:rPr>
              <a:t>.- Proveen productos tangibles que han seguido un proceso de transformación en la empresa. Al final de un período contable, las  empresas manufactureras tienen inventarios que pueden incluir: materiales directos, trabajos en proceso y productos terminados.</a:t>
            </a:r>
          </a:p>
        </p:txBody>
      </p:sp>
    </p:spTree>
    <p:extLst>
      <p:ext uri="{BB962C8B-B14F-4D97-AF65-F5344CB8AC3E}">
        <p14:creationId xmlns:p14="http://schemas.microsoft.com/office/powerpoint/2010/main" val="18689058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2F5F8A-6E4A-4DAA-BDF8-F276882A4DB3}" type="slidenum">
              <a:rPr lang="es-ES" altLang="es-VE"/>
              <a:pPr eaLnBrk="1" hangingPunct="1"/>
              <a:t>56</a:t>
            </a:fld>
            <a:endParaRPr lang="es-ES" altLang="es-VE"/>
          </a:p>
        </p:txBody>
      </p:sp>
      <p:sp>
        <p:nvSpPr>
          <p:cNvPr id="65538" name="Text Box 2"/>
          <p:cNvSpPr txBox="1">
            <a:spLocks noChangeArrowheads="1"/>
          </p:cNvSpPr>
          <p:nvPr/>
        </p:nvSpPr>
        <p:spPr bwMode="auto">
          <a:xfrm>
            <a:off x="2209800" y="457200"/>
            <a:ext cx="79248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2. ESTADOS DE GANANCIAS Y PERDIDAS      POR TIPO DE EMPRESA</a:t>
            </a:r>
          </a:p>
        </p:txBody>
      </p:sp>
      <p:sp>
        <p:nvSpPr>
          <p:cNvPr id="67588" name="Text Box 3"/>
          <p:cNvSpPr txBox="1">
            <a:spLocks noChangeArrowheads="1"/>
          </p:cNvSpPr>
          <p:nvPr/>
        </p:nvSpPr>
        <p:spPr bwMode="auto">
          <a:xfrm>
            <a:off x="2590800" y="1676401"/>
            <a:ext cx="7086600" cy="3453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2.1 Empresas de Servicios.-</a:t>
            </a:r>
          </a:p>
          <a:p>
            <a:pPr>
              <a:spcBef>
                <a:spcPct val="50000"/>
              </a:spcBef>
              <a:buFontTx/>
              <a:buChar char="•"/>
            </a:pPr>
            <a:r>
              <a:rPr lang="en-US" altLang="es-VE" sz="2400">
                <a:latin typeface="Times New Roman" panose="02020603050405020304" pitchFamily="18" charset="0"/>
              </a:rPr>
              <a:t>      Ingresos por ventas                         Bs. 1.600.000</a:t>
            </a:r>
          </a:p>
          <a:p>
            <a:pPr>
              <a:spcBef>
                <a:spcPct val="50000"/>
              </a:spcBef>
              <a:buFontTx/>
              <a:buChar char="•"/>
            </a:pPr>
            <a:r>
              <a:rPr lang="en-US" altLang="es-VE" sz="2400">
                <a:latin typeface="Times New Roman" panose="02020603050405020304" pitchFamily="18" charset="0"/>
              </a:rPr>
              <a:t>      </a:t>
            </a:r>
            <a:r>
              <a:rPr lang="en-US" altLang="es-VE" sz="2400" u="sng">
                <a:latin typeface="Times New Roman" panose="02020603050405020304" pitchFamily="18" charset="0"/>
              </a:rPr>
              <a:t>Gastos Generales</a:t>
            </a:r>
            <a:r>
              <a:rPr lang="en-US" altLang="es-VE" sz="2400">
                <a:latin typeface="Times New Roman" panose="02020603050405020304" pitchFamily="18" charset="0"/>
              </a:rPr>
              <a:t>                                                                    </a:t>
            </a:r>
          </a:p>
          <a:p>
            <a:pPr>
              <a:lnSpc>
                <a:spcPct val="60000"/>
              </a:lnSpc>
              <a:spcBef>
                <a:spcPct val="50000"/>
              </a:spcBef>
            </a:pPr>
            <a:r>
              <a:rPr lang="en-US" altLang="es-VE" sz="2400">
                <a:latin typeface="Times New Roman" panose="02020603050405020304" pitchFamily="18" charset="0"/>
              </a:rPr>
              <a:t>        Sueldos y salarios     Bs.  970.000</a:t>
            </a:r>
          </a:p>
          <a:p>
            <a:pPr>
              <a:lnSpc>
                <a:spcPct val="40000"/>
              </a:lnSpc>
              <a:spcBef>
                <a:spcPct val="50000"/>
              </a:spcBef>
            </a:pPr>
            <a:r>
              <a:rPr lang="en-US" altLang="es-VE" sz="2400">
                <a:latin typeface="Times New Roman" panose="02020603050405020304" pitchFamily="18" charset="0"/>
              </a:rPr>
              <a:t>        Alquileres                        180.000</a:t>
            </a:r>
          </a:p>
          <a:p>
            <a:pPr>
              <a:lnSpc>
                <a:spcPct val="40000"/>
              </a:lnSpc>
              <a:spcBef>
                <a:spcPct val="50000"/>
              </a:spcBef>
            </a:pPr>
            <a:r>
              <a:rPr lang="en-US" altLang="es-VE" sz="2400">
                <a:latin typeface="Times New Roman" panose="02020603050405020304" pitchFamily="18" charset="0"/>
              </a:rPr>
              <a:t>        Depreciación                    105.000</a:t>
            </a:r>
          </a:p>
          <a:p>
            <a:pPr>
              <a:lnSpc>
                <a:spcPct val="40000"/>
              </a:lnSpc>
              <a:spcBef>
                <a:spcPct val="50000"/>
              </a:spcBef>
            </a:pPr>
            <a:r>
              <a:rPr lang="en-US" altLang="es-VE" sz="2400">
                <a:latin typeface="Times New Roman" panose="02020603050405020304" pitchFamily="18" charset="0"/>
              </a:rPr>
              <a:t>        Otros costos                     187.000      (1.442.000)     </a:t>
            </a:r>
          </a:p>
          <a:p>
            <a:pPr>
              <a:lnSpc>
                <a:spcPct val="80000"/>
              </a:lnSpc>
              <a:spcBef>
                <a:spcPct val="50000"/>
              </a:spcBef>
              <a:buFontTx/>
              <a:buChar char="•"/>
            </a:pPr>
            <a:r>
              <a:rPr lang="en-US" altLang="es-VE" sz="2400">
                <a:latin typeface="Times New Roman" panose="02020603050405020304" pitchFamily="18" charset="0"/>
              </a:rPr>
              <a:t>       Utilidad en operaciones                 Bs.   158.000 </a:t>
            </a:r>
          </a:p>
        </p:txBody>
      </p:sp>
      <p:sp>
        <p:nvSpPr>
          <p:cNvPr id="67589" name="Line 4"/>
          <p:cNvSpPr>
            <a:spLocks noChangeShapeType="1"/>
          </p:cNvSpPr>
          <p:nvPr/>
        </p:nvSpPr>
        <p:spPr bwMode="auto">
          <a:xfrm>
            <a:off x="2514600" y="2209800"/>
            <a:ext cx="6858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7590" name="Line 5"/>
          <p:cNvSpPr>
            <a:spLocks noChangeShapeType="1"/>
          </p:cNvSpPr>
          <p:nvPr/>
        </p:nvSpPr>
        <p:spPr bwMode="auto">
          <a:xfrm>
            <a:off x="2514600" y="2209800"/>
            <a:ext cx="0" cy="2971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7591" name="Line 6"/>
          <p:cNvSpPr>
            <a:spLocks noChangeShapeType="1"/>
          </p:cNvSpPr>
          <p:nvPr/>
        </p:nvSpPr>
        <p:spPr bwMode="auto">
          <a:xfrm>
            <a:off x="9372600" y="2209800"/>
            <a:ext cx="0" cy="2971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7592" name="Line 7"/>
          <p:cNvSpPr>
            <a:spLocks noChangeShapeType="1"/>
          </p:cNvSpPr>
          <p:nvPr/>
        </p:nvSpPr>
        <p:spPr bwMode="auto">
          <a:xfrm>
            <a:off x="2514600" y="5181600"/>
            <a:ext cx="6858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7593" name="Line 8"/>
          <p:cNvSpPr>
            <a:spLocks noChangeShapeType="1"/>
          </p:cNvSpPr>
          <p:nvPr/>
        </p:nvSpPr>
        <p:spPr bwMode="auto">
          <a:xfrm>
            <a:off x="7467600" y="2209800"/>
            <a:ext cx="0" cy="2971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7594" name="Line 9"/>
          <p:cNvSpPr>
            <a:spLocks noChangeShapeType="1"/>
          </p:cNvSpPr>
          <p:nvPr/>
        </p:nvSpPr>
        <p:spPr bwMode="auto">
          <a:xfrm>
            <a:off x="2514600" y="4648200"/>
            <a:ext cx="4953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7595" name="Line 10"/>
          <p:cNvSpPr>
            <a:spLocks noChangeShapeType="1"/>
          </p:cNvSpPr>
          <p:nvPr/>
        </p:nvSpPr>
        <p:spPr bwMode="auto">
          <a:xfrm>
            <a:off x="2514600" y="2667000"/>
            <a:ext cx="4953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7596" name="Line 11"/>
          <p:cNvSpPr>
            <a:spLocks noChangeShapeType="1"/>
          </p:cNvSpPr>
          <p:nvPr/>
        </p:nvSpPr>
        <p:spPr bwMode="auto">
          <a:xfrm>
            <a:off x="7696200" y="4648200"/>
            <a:ext cx="160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41032389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27E7FF8-035E-4021-AD57-5B7D21795358}" type="slidenum">
              <a:rPr lang="es-ES" altLang="es-VE"/>
              <a:pPr eaLnBrk="1" hangingPunct="1"/>
              <a:t>57</a:t>
            </a:fld>
            <a:endParaRPr lang="es-ES" altLang="es-VE"/>
          </a:p>
        </p:txBody>
      </p:sp>
      <p:sp>
        <p:nvSpPr>
          <p:cNvPr id="66562" name="Text Box 2"/>
          <p:cNvSpPr txBox="1">
            <a:spLocks noChangeArrowheads="1"/>
          </p:cNvSpPr>
          <p:nvPr/>
        </p:nvSpPr>
        <p:spPr bwMode="auto">
          <a:xfrm>
            <a:off x="2209800" y="381000"/>
            <a:ext cx="79248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3. ESTADO DE GANANCIAS Y PERDIDAS      POR TIPO DE EMPRESA</a:t>
            </a:r>
            <a:endParaRPr lang="en-US" sz="2400">
              <a:effectLst>
                <a:outerShdw blurRad="38100" dist="38100" dir="2700000" algn="tl">
                  <a:srgbClr val="C0C0C0"/>
                </a:outerShdw>
              </a:effectLst>
              <a:latin typeface="Times New Roman" pitchFamily="18" charset="0"/>
              <a:cs typeface="Arial" charset="0"/>
            </a:endParaRPr>
          </a:p>
        </p:txBody>
      </p:sp>
      <p:sp>
        <p:nvSpPr>
          <p:cNvPr id="68612" name="Text Box 3"/>
          <p:cNvSpPr txBox="1">
            <a:spLocks noChangeArrowheads="1"/>
          </p:cNvSpPr>
          <p:nvPr/>
        </p:nvSpPr>
        <p:spPr bwMode="auto">
          <a:xfrm>
            <a:off x="2667000" y="1676401"/>
            <a:ext cx="7391400" cy="4561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2.2 Empresas Comerciales.</a:t>
            </a:r>
          </a:p>
          <a:p>
            <a:pPr>
              <a:spcBef>
                <a:spcPct val="50000"/>
              </a:spcBef>
              <a:buFontTx/>
              <a:buChar char="•"/>
            </a:pPr>
            <a:r>
              <a:rPr lang="en-US" altLang="es-VE" sz="2400">
                <a:latin typeface="Times New Roman" panose="02020603050405020304" pitchFamily="18" charset="0"/>
              </a:rPr>
              <a:t>     Ingresos                                                  Bs. 1.500.000</a:t>
            </a:r>
          </a:p>
          <a:p>
            <a:pPr>
              <a:spcBef>
                <a:spcPct val="50000"/>
              </a:spcBef>
              <a:buFontTx/>
              <a:buChar char="•"/>
            </a:pPr>
            <a:r>
              <a:rPr lang="en-US" altLang="es-VE" sz="2400">
                <a:latin typeface="Times New Roman" panose="02020603050405020304" pitchFamily="18" charset="0"/>
              </a:rPr>
              <a:t>     Costo de Venta</a:t>
            </a:r>
          </a:p>
          <a:p>
            <a:pPr>
              <a:spcBef>
                <a:spcPct val="50000"/>
              </a:spcBef>
            </a:pPr>
            <a:r>
              <a:rPr lang="en-US" altLang="es-VE" sz="2400">
                <a:latin typeface="Times New Roman" panose="02020603050405020304" pitchFamily="18" charset="0"/>
              </a:rPr>
              <a:t>       I.I. de mercancía            Bs.     95.000</a:t>
            </a:r>
          </a:p>
          <a:p>
            <a:pPr>
              <a:lnSpc>
                <a:spcPct val="60000"/>
              </a:lnSpc>
              <a:spcBef>
                <a:spcPct val="50000"/>
              </a:spcBef>
            </a:pPr>
            <a:r>
              <a:rPr lang="en-US" altLang="es-VE" sz="2400">
                <a:latin typeface="Times New Roman" panose="02020603050405020304" pitchFamily="18" charset="0"/>
              </a:rPr>
              <a:t>       Compras de merc.               1.100.000</a:t>
            </a:r>
          </a:p>
          <a:p>
            <a:pPr>
              <a:lnSpc>
                <a:spcPct val="60000"/>
              </a:lnSpc>
              <a:spcBef>
                <a:spcPct val="50000"/>
              </a:spcBef>
            </a:pPr>
            <a:r>
              <a:rPr lang="en-US" altLang="es-VE" sz="2400">
                <a:latin typeface="Times New Roman" panose="02020603050405020304" pitchFamily="18" charset="0"/>
              </a:rPr>
              <a:t>       Merc. Disponible                 1.195.000</a:t>
            </a:r>
          </a:p>
          <a:p>
            <a:pPr>
              <a:lnSpc>
                <a:spcPct val="60000"/>
              </a:lnSpc>
              <a:spcBef>
                <a:spcPct val="50000"/>
              </a:spcBef>
            </a:pPr>
            <a:r>
              <a:rPr lang="en-US" altLang="es-VE" sz="2400">
                <a:latin typeface="Times New Roman" panose="02020603050405020304" pitchFamily="18" charset="0"/>
              </a:rPr>
              <a:t>       I.F. de mercancía                  (130.000)     (1.065.000)</a:t>
            </a:r>
          </a:p>
          <a:p>
            <a:pPr>
              <a:lnSpc>
                <a:spcPct val="60000"/>
              </a:lnSpc>
              <a:spcBef>
                <a:spcPct val="50000"/>
              </a:spcBef>
              <a:buFontTx/>
              <a:buChar char="•"/>
            </a:pPr>
            <a:r>
              <a:rPr lang="en-US" altLang="es-VE" sz="2400">
                <a:latin typeface="Times New Roman" panose="02020603050405020304" pitchFamily="18" charset="0"/>
              </a:rPr>
              <a:t>      Utilidad  bruta                                                435.000</a:t>
            </a:r>
          </a:p>
          <a:p>
            <a:pPr>
              <a:lnSpc>
                <a:spcPct val="60000"/>
              </a:lnSpc>
              <a:spcBef>
                <a:spcPct val="50000"/>
              </a:spcBef>
              <a:buFontTx/>
              <a:buChar char="•"/>
            </a:pPr>
            <a:r>
              <a:rPr lang="en-US" altLang="es-VE" sz="2400">
                <a:latin typeface="Times New Roman" panose="02020603050405020304" pitchFamily="18" charset="0"/>
              </a:rPr>
              <a:t>      Costos de operación                                      (315.000)</a:t>
            </a:r>
          </a:p>
          <a:p>
            <a:pPr>
              <a:lnSpc>
                <a:spcPct val="60000"/>
              </a:lnSpc>
              <a:spcBef>
                <a:spcPct val="50000"/>
              </a:spcBef>
              <a:buFontTx/>
              <a:buChar char="•"/>
            </a:pPr>
            <a:r>
              <a:rPr lang="en-US" altLang="es-VE" sz="2400">
                <a:latin typeface="Times New Roman" panose="02020603050405020304" pitchFamily="18" charset="0"/>
              </a:rPr>
              <a:t>      Utilidad en operaciones                                  120.000</a:t>
            </a:r>
          </a:p>
        </p:txBody>
      </p:sp>
      <p:sp>
        <p:nvSpPr>
          <p:cNvPr id="68613" name="Line 4"/>
          <p:cNvSpPr>
            <a:spLocks noChangeShapeType="1"/>
          </p:cNvSpPr>
          <p:nvPr/>
        </p:nvSpPr>
        <p:spPr bwMode="auto">
          <a:xfrm>
            <a:off x="6629400" y="41148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68614" name="Line 5"/>
          <p:cNvSpPr>
            <a:spLocks noChangeShapeType="1"/>
          </p:cNvSpPr>
          <p:nvPr/>
        </p:nvSpPr>
        <p:spPr bwMode="auto">
          <a:xfrm>
            <a:off x="6705600" y="4114800"/>
            <a:ext cx="121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68615" name="Line 6"/>
          <p:cNvSpPr>
            <a:spLocks noChangeShapeType="1"/>
          </p:cNvSpPr>
          <p:nvPr/>
        </p:nvSpPr>
        <p:spPr bwMode="auto">
          <a:xfrm>
            <a:off x="2590800" y="2209800"/>
            <a:ext cx="7315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16" name="Line 7"/>
          <p:cNvSpPr>
            <a:spLocks noChangeShapeType="1"/>
          </p:cNvSpPr>
          <p:nvPr/>
        </p:nvSpPr>
        <p:spPr bwMode="auto">
          <a:xfrm>
            <a:off x="2590800" y="2209800"/>
            <a:ext cx="0" cy="4038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17" name="Line 8"/>
          <p:cNvSpPr>
            <a:spLocks noChangeShapeType="1"/>
          </p:cNvSpPr>
          <p:nvPr/>
        </p:nvSpPr>
        <p:spPr bwMode="auto">
          <a:xfrm>
            <a:off x="2590800" y="6248400"/>
            <a:ext cx="7315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18" name="Line 9"/>
          <p:cNvSpPr>
            <a:spLocks noChangeShapeType="1"/>
          </p:cNvSpPr>
          <p:nvPr/>
        </p:nvSpPr>
        <p:spPr bwMode="auto">
          <a:xfrm>
            <a:off x="9906000" y="2209800"/>
            <a:ext cx="0" cy="4038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19" name="Line 10"/>
          <p:cNvSpPr>
            <a:spLocks noChangeShapeType="1"/>
          </p:cNvSpPr>
          <p:nvPr/>
        </p:nvSpPr>
        <p:spPr bwMode="auto">
          <a:xfrm>
            <a:off x="8001000" y="2209800"/>
            <a:ext cx="0" cy="4038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20" name="Line 11"/>
          <p:cNvSpPr>
            <a:spLocks noChangeShapeType="1"/>
          </p:cNvSpPr>
          <p:nvPr/>
        </p:nvSpPr>
        <p:spPr bwMode="auto">
          <a:xfrm>
            <a:off x="2590800" y="2667000"/>
            <a:ext cx="541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21" name="Line 12"/>
          <p:cNvSpPr>
            <a:spLocks noChangeShapeType="1"/>
          </p:cNvSpPr>
          <p:nvPr/>
        </p:nvSpPr>
        <p:spPr bwMode="auto">
          <a:xfrm>
            <a:off x="2590800" y="4953000"/>
            <a:ext cx="541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22" name="Line 13"/>
          <p:cNvSpPr>
            <a:spLocks noChangeShapeType="1"/>
          </p:cNvSpPr>
          <p:nvPr/>
        </p:nvSpPr>
        <p:spPr bwMode="auto">
          <a:xfrm>
            <a:off x="2590800" y="5334000"/>
            <a:ext cx="541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23" name="Line 14"/>
          <p:cNvSpPr>
            <a:spLocks noChangeShapeType="1"/>
          </p:cNvSpPr>
          <p:nvPr/>
        </p:nvSpPr>
        <p:spPr bwMode="auto">
          <a:xfrm>
            <a:off x="2590800" y="5715000"/>
            <a:ext cx="541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24" name="Line 15"/>
          <p:cNvSpPr>
            <a:spLocks noChangeShapeType="1"/>
          </p:cNvSpPr>
          <p:nvPr/>
        </p:nvSpPr>
        <p:spPr bwMode="auto">
          <a:xfrm flipV="1">
            <a:off x="8229600" y="49530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8625" name="Line 16"/>
          <p:cNvSpPr>
            <a:spLocks noChangeShapeType="1"/>
          </p:cNvSpPr>
          <p:nvPr/>
        </p:nvSpPr>
        <p:spPr bwMode="auto">
          <a:xfrm>
            <a:off x="8305800" y="57150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12705906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9E40491-5B6D-4A2D-AC21-44B6104B7D4A}" type="slidenum">
              <a:rPr lang="es-ES" altLang="es-VE"/>
              <a:pPr eaLnBrk="1" hangingPunct="1"/>
              <a:t>58</a:t>
            </a:fld>
            <a:endParaRPr lang="es-ES" altLang="es-VE"/>
          </a:p>
        </p:txBody>
      </p:sp>
      <p:sp>
        <p:nvSpPr>
          <p:cNvPr id="67586" name="Text Box 2"/>
          <p:cNvSpPr txBox="1">
            <a:spLocks noChangeArrowheads="1"/>
          </p:cNvSpPr>
          <p:nvPr/>
        </p:nvSpPr>
        <p:spPr bwMode="auto">
          <a:xfrm>
            <a:off x="2209800" y="304800"/>
            <a:ext cx="7848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3. ESTADO DE GANANCIAS Y PERDIDAS                 POR TIPO DE EMPRESA</a:t>
            </a:r>
            <a:r>
              <a:rPr lang="en-US" sz="2400">
                <a:latin typeface="Times New Roman" pitchFamily="18" charset="0"/>
                <a:cs typeface="Arial" charset="0"/>
              </a:rPr>
              <a:t>  </a:t>
            </a:r>
          </a:p>
        </p:txBody>
      </p:sp>
      <p:sp>
        <p:nvSpPr>
          <p:cNvPr id="69636" name="Text Box 3"/>
          <p:cNvSpPr txBox="1">
            <a:spLocks noChangeArrowheads="1"/>
          </p:cNvSpPr>
          <p:nvPr/>
        </p:nvSpPr>
        <p:spPr bwMode="auto">
          <a:xfrm>
            <a:off x="2590800" y="1600201"/>
            <a:ext cx="7924800" cy="481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2.3 Empresas Manufactureras</a:t>
            </a:r>
          </a:p>
          <a:p>
            <a:pPr>
              <a:spcBef>
                <a:spcPct val="50000"/>
              </a:spcBef>
              <a:buFontTx/>
              <a:buChar char="•"/>
            </a:pPr>
            <a:r>
              <a:rPr lang="en-US" altLang="es-VE" sz="2400">
                <a:latin typeface="Times New Roman" panose="02020603050405020304" pitchFamily="18" charset="0"/>
              </a:rPr>
              <a:t>     Ingresos                                                          Bs. 210.000</a:t>
            </a:r>
          </a:p>
          <a:p>
            <a:pPr>
              <a:spcBef>
                <a:spcPct val="50000"/>
              </a:spcBef>
              <a:buFontTx/>
              <a:buChar char="•"/>
            </a:pPr>
            <a:r>
              <a:rPr lang="en-US" altLang="es-VE" sz="2400">
                <a:latin typeface="Times New Roman" panose="02020603050405020304" pitchFamily="18" charset="0"/>
              </a:rPr>
              <a:t>     Costo de venta</a:t>
            </a:r>
          </a:p>
          <a:p>
            <a:pPr>
              <a:lnSpc>
                <a:spcPct val="60000"/>
              </a:lnSpc>
              <a:spcBef>
                <a:spcPct val="50000"/>
              </a:spcBef>
            </a:pPr>
            <a:r>
              <a:rPr lang="en-US" altLang="es-VE" sz="2400">
                <a:latin typeface="Times New Roman" panose="02020603050405020304" pitchFamily="18" charset="0"/>
              </a:rPr>
              <a:t>         I.I de productos terminados   Bs  22.000 </a:t>
            </a:r>
          </a:p>
          <a:p>
            <a:pPr>
              <a:lnSpc>
                <a:spcPct val="60000"/>
              </a:lnSpc>
              <a:spcBef>
                <a:spcPct val="50000"/>
              </a:spcBef>
            </a:pPr>
            <a:r>
              <a:rPr lang="en-US" altLang="es-VE" sz="2400">
                <a:latin typeface="Times New Roman" panose="02020603050405020304" pitchFamily="18" charset="0"/>
              </a:rPr>
              <a:t>         Costo de manufactura                </a:t>
            </a:r>
            <a:r>
              <a:rPr lang="en-US" altLang="es-VE" sz="2400" u="sng">
                <a:latin typeface="Times New Roman" panose="02020603050405020304" pitchFamily="18" charset="0"/>
              </a:rPr>
              <a:t>104.000</a:t>
            </a:r>
          </a:p>
          <a:p>
            <a:pPr>
              <a:lnSpc>
                <a:spcPct val="60000"/>
              </a:lnSpc>
              <a:spcBef>
                <a:spcPct val="50000"/>
              </a:spcBef>
            </a:pPr>
            <a:r>
              <a:rPr lang="en-US" altLang="es-VE" sz="2400">
                <a:latin typeface="Times New Roman" panose="02020603050405020304" pitchFamily="18" charset="0"/>
              </a:rPr>
              <a:t>         Productos term  disponibles       126.000</a:t>
            </a:r>
          </a:p>
          <a:p>
            <a:pPr>
              <a:lnSpc>
                <a:spcPct val="60000"/>
              </a:lnSpc>
              <a:spcBef>
                <a:spcPct val="50000"/>
              </a:spcBef>
            </a:pPr>
            <a:r>
              <a:rPr lang="en-US" altLang="es-VE" sz="2400">
                <a:latin typeface="Times New Roman" panose="02020603050405020304" pitchFamily="18" charset="0"/>
              </a:rPr>
              <a:t>         I.F de productos terminados       (18.000)        (108.000)</a:t>
            </a:r>
          </a:p>
          <a:p>
            <a:pPr>
              <a:lnSpc>
                <a:spcPct val="60000"/>
              </a:lnSpc>
              <a:spcBef>
                <a:spcPct val="50000"/>
              </a:spcBef>
              <a:buFontTx/>
              <a:buChar char="•"/>
            </a:pPr>
            <a:r>
              <a:rPr lang="en-US" altLang="es-VE" sz="2400">
                <a:latin typeface="Times New Roman" panose="02020603050405020304" pitchFamily="18" charset="0"/>
              </a:rPr>
              <a:t>      Utilidad bruta                                                       102.000</a:t>
            </a:r>
          </a:p>
          <a:p>
            <a:pPr>
              <a:lnSpc>
                <a:spcPct val="60000"/>
              </a:lnSpc>
              <a:spcBef>
                <a:spcPct val="50000"/>
              </a:spcBef>
              <a:buFontTx/>
              <a:buChar char="•"/>
            </a:pPr>
            <a:r>
              <a:rPr lang="en-US" altLang="es-VE" sz="2400">
                <a:latin typeface="Times New Roman" panose="02020603050405020304" pitchFamily="18" charset="0"/>
              </a:rPr>
              <a:t>      Costos de operaciones                                          (70.000)</a:t>
            </a:r>
          </a:p>
          <a:p>
            <a:pPr>
              <a:lnSpc>
                <a:spcPct val="60000"/>
              </a:lnSpc>
              <a:spcBef>
                <a:spcPct val="50000"/>
              </a:spcBef>
              <a:buFontTx/>
              <a:buChar char="•"/>
            </a:pPr>
            <a:r>
              <a:rPr lang="en-US" altLang="es-VE" sz="2400">
                <a:latin typeface="Times New Roman" panose="02020603050405020304" pitchFamily="18" charset="0"/>
              </a:rPr>
              <a:t>      Utilidad en operaciones                                         32.000</a:t>
            </a:r>
          </a:p>
          <a:p>
            <a:pPr>
              <a:lnSpc>
                <a:spcPct val="60000"/>
              </a:lnSpc>
              <a:spcBef>
                <a:spcPct val="50000"/>
              </a:spcBef>
            </a:pPr>
            <a:r>
              <a:rPr lang="en-US" altLang="es-VE" sz="2400">
                <a:latin typeface="Times New Roman" panose="02020603050405020304" pitchFamily="18" charset="0"/>
              </a:rPr>
              <a:t>            </a:t>
            </a:r>
          </a:p>
        </p:txBody>
      </p:sp>
      <p:sp>
        <p:nvSpPr>
          <p:cNvPr id="69637" name="Line 4"/>
          <p:cNvSpPr>
            <a:spLocks noChangeShapeType="1"/>
          </p:cNvSpPr>
          <p:nvPr/>
        </p:nvSpPr>
        <p:spPr bwMode="auto">
          <a:xfrm>
            <a:off x="2514600" y="2209800"/>
            <a:ext cx="777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38" name="Line 5"/>
          <p:cNvSpPr>
            <a:spLocks noChangeShapeType="1"/>
          </p:cNvSpPr>
          <p:nvPr/>
        </p:nvSpPr>
        <p:spPr bwMode="auto">
          <a:xfrm>
            <a:off x="2514600" y="2209800"/>
            <a:ext cx="0" cy="3810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39" name="Line 6"/>
          <p:cNvSpPr>
            <a:spLocks noChangeShapeType="1"/>
          </p:cNvSpPr>
          <p:nvPr/>
        </p:nvSpPr>
        <p:spPr bwMode="auto">
          <a:xfrm>
            <a:off x="10287000" y="2209800"/>
            <a:ext cx="0" cy="3810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40" name="Line 7"/>
          <p:cNvSpPr>
            <a:spLocks noChangeShapeType="1"/>
          </p:cNvSpPr>
          <p:nvPr/>
        </p:nvSpPr>
        <p:spPr bwMode="auto">
          <a:xfrm>
            <a:off x="2514600" y="6019800"/>
            <a:ext cx="777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41" name="Line 8"/>
          <p:cNvSpPr>
            <a:spLocks noChangeShapeType="1"/>
          </p:cNvSpPr>
          <p:nvPr/>
        </p:nvSpPr>
        <p:spPr bwMode="auto">
          <a:xfrm>
            <a:off x="2514600" y="2590800"/>
            <a:ext cx="5943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42" name="Line 9"/>
          <p:cNvSpPr>
            <a:spLocks noChangeShapeType="1"/>
          </p:cNvSpPr>
          <p:nvPr/>
        </p:nvSpPr>
        <p:spPr bwMode="auto">
          <a:xfrm>
            <a:off x="2514600" y="4800600"/>
            <a:ext cx="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43" name="Line 10"/>
          <p:cNvSpPr>
            <a:spLocks noChangeShapeType="1"/>
          </p:cNvSpPr>
          <p:nvPr/>
        </p:nvSpPr>
        <p:spPr bwMode="auto">
          <a:xfrm>
            <a:off x="2514600" y="4724400"/>
            <a:ext cx="5943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44" name="Line 11"/>
          <p:cNvSpPr>
            <a:spLocks noChangeShapeType="1"/>
          </p:cNvSpPr>
          <p:nvPr/>
        </p:nvSpPr>
        <p:spPr bwMode="auto">
          <a:xfrm>
            <a:off x="2514600" y="5181600"/>
            <a:ext cx="5943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45" name="Line 12"/>
          <p:cNvSpPr>
            <a:spLocks noChangeShapeType="1"/>
          </p:cNvSpPr>
          <p:nvPr/>
        </p:nvSpPr>
        <p:spPr bwMode="auto">
          <a:xfrm>
            <a:off x="8458200" y="2209800"/>
            <a:ext cx="0" cy="3810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46" name="Line 13"/>
          <p:cNvSpPr>
            <a:spLocks noChangeShapeType="1"/>
          </p:cNvSpPr>
          <p:nvPr/>
        </p:nvSpPr>
        <p:spPr bwMode="auto">
          <a:xfrm>
            <a:off x="8686800" y="47244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47" name="Line 14"/>
          <p:cNvSpPr>
            <a:spLocks noChangeShapeType="1"/>
          </p:cNvSpPr>
          <p:nvPr/>
        </p:nvSpPr>
        <p:spPr bwMode="auto">
          <a:xfrm>
            <a:off x="2514600" y="5562600"/>
            <a:ext cx="5943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69648" name="Line 15"/>
          <p:cNvSpPr>
            <a:spLocks noChangeShapeType="1"/>
          </p:cNvSpPr>
          <p:nvPr/>
        </p:nvSpPr>
        <p:spPr bwMode="auto">
          <a:xfrm>
            <a:off x="8686800" y="55626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39049418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C09C246-2DED-46DC-9F17-6C87529FFDD6}" type="slidenum">
              <a:rPr lang="es-ES" altLang="es-VE"/>
              <a:pPr eaLnBrk="1" hangingPunct="1"/>
              <a:t>59</a:t>
            </a:fld>
            <a:endParaRPr lang="es-ES" altLang="es-VE"/>
          </a:p>
        </p:txBody>
      </p:sp>
      <p:sp>
        <p:nvSpPr>
          <p:cNvPr id="68610" name="Text Box 2"/>
          <p:cNvSpPr txBox="1">
            <a:spLocks noChangeArrowheads="1"/>
          </p:cNvSpPr>
          <p:nvPr/>
        </p:nvSpPr>
        <p:spPr bwMode="auto">
          <a:xfrm>
            <a:off x="1981200" y="381000"/>
            <a:ext cx="8382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3. ESTADO EL COSTO DE VENTAS  DE    EMPRESAS MANUFACTURERAS</a:t>
            </a:r>
            <a:r>
              <a:rPr lang="en-US" sz="2400">
                <a:latin typeface="Times New Roman" pitchFamily="18" charset="0"/>
                <a:cs typeface="Arial" charset="0"/>
              </a:rPr>
              <a:t> </a:t>
            </a:r>
          </a:p>
        </p:txBody>
      </p:sp>
      <p:sp>
        <p:nvSpPr>
          <p:cNvPr id="70660" name="Text Box 3"/>
          <p:cNvSpPr txBox="1">
            <a:spLocks noChangeArrowheads="1"/>
          </p:cNvSpPr>
          <p:nvPr/>
        </p:nvSpPr>
        <p:spPr bwMode="auto">
          <a:xfrm>
            <a:off x="2667000" y="1828800"/>
            <a:ext cx="73914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3.1 Tres tipos de Inventarios.</a:t>
            </a:r>
          </a:p>
          <a:p>
            <a:pPr>
              <a:spcBef>
                <a:spcPct val="50000"/>
              </a:spcBef>
              <a:buFontTx/>
              <a:buChar char="•"/>
            </a:pPr>
            <a:r>
              <a:rPr lang="en-US" altLang="es-VE" sz="2400">
                <a:latin typeface="Times New Roman" panose="02020603050405020304" pitchFamily="18" charset="0"/>
              </a:rPr>
              <a:t>     </a:t>
            </a:r>
            <a:r>
              <a:rPr lang="en-US" altLang="es-VE" sz="2400" u="sng">
                <a:latin typeface="Times New Roman" panose="02020603050405020304" pitchFamily="18" charset="0"/>
              </a:rPr>
              <a:t>Inventario de materiales</a:t>
            </a:r>
            <a:r>
              <a:rPr lang="en-US" altLang="es-VE" sz="2400">
                <a:latin typeface="Times New Roman" panose="02020603050405020304" pitchFamily="18" charset="0"/>
              </a:rPr>
              <a:t>. Incluye materiales directos e indirectos en almacén, que serán usados en el proceso de manufactura.</a:t>
            </a:r>
          </a:p>
          <a:p>
            <a:pPr>
              <a:spcBef>
                <a:spcPct val="50000"/>
              </a:spcBef>
              <a:buFontTx/>
              <a:buChar char="•"/>
            </a:pPr>
            <a:r>
              <a:rPr lang="en-US" altLang="es-VE" sz="2400">
                <a:latin typeface="Times New Roman" panose="02020603050405020304" pitchFamily="18" charset="0"/>
              </a:rPr>
              <a:t>     </a:t>
            </a:r>
            <a:r>
              <a:rPr lang="en-US" altLang="es-VE" sz="2400" u="sng">
                <a:latin typeface="Times New Roman" panose="02020603050405020304" pitchFamily="18" charset="0"/>
              </a:rPr>
              <a:t>Inventario de Trabajos en Proceso.</a:t>
            </a:r>
            <a:r>
              <a:rPr lang="en-US" altLang="es-VE" sz="2400">
                <a:latin typeface="Times New Roman" panose="02020603050405020304" pitchFamily="18" charset="0"/>
              </a:rPr>
              <a:t> Está constituido por todos aquellos productos cuya fabricación se inició pero que aún no ha sido terminada. </a:t>
            </a:r>
          </a:p>
          <a:p>
            <a:pPr>
              <a:spcBef>
                <a:spcPct val="50000"/>
              </a:spcBef>
              <a:buFontTx/>
              <a:buChar char="•"/>
            </a:pPr>
            <a:r>
              <a:rPr lang="en-US" altLang="es-VE" sz="2400">
                <a:latin typeface="Times New Roman" panose="02020603050405020304" pitchFamily="18" charset="0"/>
              </a:rPr>
              <a:t>     </a:t>
            </a:r>
            <a:r>
              <a:rPr lang="en-US" altLang="es-VE" sz="2400" u="sng">
                <a:latin typeface="Times New Roman" panose="02020603050405020304" pitchFamily="18" charset="0"/>
              </a:rPr>
              <a:t>Inventario de Productos Terminados.</a:t>
            </a:r>
            <a:r>
              <a:rPr lang="en-US" altLang="es-VE" sz="2400">
                <a:latin typeface="Times New Roman" panose="02020603050405020304" pitchFamily="18" charset="0"/>
              </a:rPr>
              <a:t> Incluye todos los productos terminados que aún no han sido vendidos.</a:t>
            </a:r>
          </a:p>
        </p:txBody>
      </p:sp>
    </p:spTree>
    <p:extLst>
      <p:ext uri="{BB962C8B-B14F-4D97-AF65-F5344CB8AC3E}">
        <p14:creationId xmlns:p14="http://schemas.microsoft.com/office/powerpoint/2010/main" val="158767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2C3159D-7E68-474D-BADA-ED1328BD8269}" type="slidenum">
              <a:rPr lang="es-ES" altLang="es-VE"/>
              <a:pPr eaLnBrk="1" hangingPunct="1"/>
              <a:t>6</a:t>
            </a:fld>
            <a:endParaRPr lang="es-ES" altLang="es-VE"/>
          </a:p>
        </p:txBody>
      </p:sp>
      <p:sp>
        <p:nvSpPr>
          <p:cNvPr id="16387" name="Rectangle 2"/>
          <p:cNvSpPr>
            <a:spLocks noGrp="1" noChangeArrowheads="1"/>
          </p:cNvSpPr>
          <p:nvPr>
            <p:ph type="title"/>
          </p:nvPr>
        </p:nvSpPr>
        <p:spPr/>
        <p:txBody>
          <a:bodyPr/>
          <a:lstStyle/>
          <a:p>
            <a:pPr eaLnBrk="1" hangingPunct="1"/>
            <a:r>
              <a:rPr lang="es-VE" altLang="es-VE" sz="3600"/>
              <a:t>4. EL BALANCE GENERAL</a:t>
            </a:r>
            <a:endParaRPr lang="es-ES" altLang="es-VE" sz="3600"/>
          </a:p>
        </p:txBody>
      </p:sp>
      <p:sp>
        <p:nvSpPr>
          <p:cNvPr id="7171" name="Text Box 3"/>
          <p:cNvSpPr txBox="1">
            <a:spLocks noChangeArrowheads="1"/>
          </p:cNvSpPr>
          <p:nvPr/>
        </p:nvSpPr>
        <p:spPr bwMode="auto">
          <a:xfrm>
            <a:off x="2667000" y="1371600"/>
            <a:ext cx="7315200" cy="8255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a:latin typeface="Times New Roman" pitchFamily="18" charset="0"/>
                <a:cs typeface="Arial" charset="0"/>
              </a:rPr>
              <a:t>                                                     </a:t>
            </a:r>
            <a:r>
              <a:rPr lang="es-VE" sz="1600" b="1">
                <a:effectLst>
                  <a:outerShdw blurRad="38100" dist="38100" dir="2700000" algn="tl">
                    <a:srgbClr val="C0C0C0"/>
                  </a:outerShdw>
                </a:effectLst>
                <a:latin typeface="Times New Roman" pitchFamily="18" charset="0"/>
                <a:cs typeface="Arial" charset="0"/>
              </a:rPr>
              <a:t>L-CENTER, C.A.				           BALANCE GENERAL COMPARATIVO		           </a:t>
            </a:r>
            <a:r>
              <a:rPr lang="es-VE" sz="1600" b="1" u="sng">
                <a:effectLst>
                  <a:outerShdw blurRad="38100" dist="38100" dir="2700000" algn="tl">
                    <a:srgbClr val="C0C0C0"/>
                  </a:outerShdw>
                </a:effectLst>
                <a:latin typeface="Times New Roman" pitchFamily="18" charset="0"/>
                <a:cs typeface="Arial" charset="0"/>
              </a:rPr>
              <a:t>31 DE DICIEMBRE DE 2.004 Y 2.005</a:t>
            </a:r>
            <a:endParaRPr lang="es-ES" sz="1600" b="1" u="sng">
              <a:effectLst>
                <a:outerShdw blurRad="38100" dist="38100" dir="2700000" algn="tl">
                  <a:srgbClr val="C0C0C0"/>
                </a:outerShdw>
              </a:effectLst>
              <a:latin typeface="Times New Roman" pitchFamily="18" charset="0"/>
              <a:cs typeface="Arial" charset="0"/>
            </a:endParaRPr>
          </a:p>
        </p:txBody>
      </p:sp>
      <p:sp>
        <p:nvSpPr>
          <p:cNvPr id="16389" name="Text Box 4"/>
          <p:cNvSpPr txBox="1">
            <a:spLocks noChangeArrowheads="1"/>
          </p:cNvSpPr>
          <p:nvPr/>
        </p:nvSpPr>
        <p:spPr bwMode="auto">
          <a:xfrm>
            <a:off x="2590800" y="2286000"/>
            <a:ext cx="3352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3600">
              <a:latin typeface="Times New Roman" panose="02020603050405020304" pitchFamily="18" charset="0"/>
            </a:endParaRPr>
          </a:p>
        </p:txBody>
      </p:sp>
      <p:sp>
        <p:nvSpPr>
          <p:cNvPr id="16390" name="Text Box 5"/>
          <p:cNvSpPr txBox="1">
            <a:spLocks noChangeArrowheads="1"/>
          </p:cNvSpPr>
          <p:nvPr/>
        </p:nvSpPr>
        <p:spPr bwMode="auto">
          <a:xfrm>
            <a:off x="2438400" y="2286000"/>
            <a:ext cx="3581400"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1600" b="1" u="sng">
                <a:latin typeface="Times New Roman" panose="02020603050405020304" pitchFamily="18" charset="0"/>
              </a:rPr>
              <a:t>ACTIVOS</a:t>
            </a:r>
          </a:p>
          <a:p>
            <a:pPr eaLnBrk="1" hangingPunct="1">
              <a:spcBef>
                <a:spcPct val="50000"/>
              </a:spcBef>
            </a:pPr>
            <a:r>
              <a:rPr lang="es-VE" altLang="es-VE" sz="1600" b="1">
                <a:latin typeface="Times New Roman" panose="02020603050405020304" pitchFamily="18" charset="0"/>
              </a:rPr>
              <a:t>Activos Circulantes	   </a:t>
            </a:r>
            <a:r>
              <a:rPr lang="es-VE" altLang="es-VE" sz="1200" b="1">
                <a:latin typeface="Times New Roman" panose="02020603050405020304" pitchFamily="18" charset="0"/>
              </a:rPr>
              <a:t>31/12/04     31/12/05 </a:t>
            </a:r>
            <a:r>
              <a:rPr lang="es-VE" altLang="es-VE" sz="1200">
                <a:latin typeface="Times New Roman" panose="02020603050405020304" pitchFamily="18" charset="0"/>
              </a:rPr>
              <a:t>Caja y Banco</a:t>
            </a:r>
            <a:r>
              <a:rPr lang="es-VE" altLang="es-VE" sz="1600" b="1">
                <a:latin typeface="Times New Roman" panose="02020603050405020304" pitchFamily="18" charset="0"/>
              </a:rPr>
              <a:t>	                       </a:t>
            </a:r>
            <a:r>
              <a:rPr lang="es-VE" altLang="es-VE" sz="1200">
                <a:latin typeface="Times New Roman" panose="02020603050405020304" pitchFamily="18" charset="0"/>
              </a:rPr>
              <a:t>75.000	125.000  Cuentas por Cobrar	       75.000      200.000  Inventario de Mercancías	     </a:t>
            </a:r>
            <a:r>
              <a:rPr lang="es-VE" altLang="es-VE" sz="1200" u="sng">
                <a:latin typeface="Times New Roman" panose="02020603050405020304" pitchFamily="18" charset="0"/>
              </a:rPr>
              <a:t>150.000</a:t>
            </a:r>
            <a:r>
              <a:rPr lang="es-VE" altLang="es-VE" sz="1200">
                <a:latin typeface="Times New Roman" panose="02020603050405020304" pitchFamily="18" charset="0"/>
              </a:rPr>
              <a:t>      </a:t>
            </a:r>
            <a:r>
              <a:rPr lang="es-VE" altLang="es-VE" sz="1200" u="sng">
                <a:latin typeface="Times New Roman" panose="02020603050405020304" pitchFamily="18" charset="0"/>
              </a:rPr>
              <a:t>225.000</a:t>
            </a:r>
            <a:r>
              <a:rPr lang="es-VE" altLang="es-VE" sz="1200">
                <a:latin typeface="Times New Roman" panose="02020603050405020304" pitchFamily="18" charset="0"/>
              </a:rPr>
              <a:t>    </a:t>
            </a:r>
            <a:r>
              <a:rPr lang="es-VE" altLang="es-VE" sz="1200" b="1">
                <a:latin typeface="Times New Roman" panose="02020603050405020304" pitchFamily="18" charset="0"/>
              </a:rPr>
              <a:t>Total Activos  Circulantes	     300.000      550.000</a:t>
            </a:r>
          </a:p>
          <a:p>
            <a:pPr eaLnBrk="1" hangingPunct="1">
              <a:spcBef>
                <a:spcPct val="50000"/>
              </a:spcBef>
            </a:pPr>
            <a:r>
              <a:rPr lang="es-VE" altLang="es-VE" sz="1600" b="1">
                <a:latin typeface="Times New Roman" panose="02020603050405020304" pitchFamily="18" charset="0"/>
              </a:rPr>
              <a:t>Activos Fijos</a:t>
            </a:r>
          </a:p>
          <a:p>
            <a:pPr eaLnBrk="1" hangingPunct="1">
              <a:spcBef>
                <a:spcPct val="50000"/>
              </a:spcBef>
            </a:pPr>
            <a:r>
              <a:rPr lang="es-VE" altLang="es-VE" sz="1200">
                <a:latin typeface="Times New Roman" panose="02020603050405020304" pitchFamily="18" charset="0"/>
              </a:rPr>
              <a:t>Terrenos	                             200.000      200.000  Equipos (Valor Neto)                  700.000   1.000.000 Edificaciones (Valor Neto)          </a:t>
            </a:r>
            <a:r>
              <a:rPr lang="es-VE" altLang="es-VE" sz="1200" u="sng">
                <a:latin typeface="Times New Roman" panose="02020603050405020304" pitchFamily="18" charset="0"/>
              </a:rPr>
              <a:t>800.000</a:t>
            </a:r>
            <a:r>
              <a:rPr lang="es-VE" altLang="es-VE" sz="1200">
                <a:latin typeface="Times New Roman" panose="02020603050405020304" pitchFamily="18" charset="0"/>
              </a:rPr>
              <a:t>      </a:t>
            </a:r>
            <a:r>
              <a:rPr lang="es-VE" altLang="es-VE" sz="1200" u="sng">
                <a:latin typeface="Times New Roman" panose="02020603050405020304" pitchFamily="18" charset="0"/>
              </a:rPr>
              <a:t>750.000    </a:t>
            </a:r>
            <a:r>
              <a:rPr lang="es-VE" altLang="es-VE" sz="1200" b="1">
                <a:latin typeface="Times New Roman" panose="02020603050405020304" pitchFamily="18" charset="0"/>
              </a:rPr>
              <a:t>Total Activos Fijos                  1.700.000    1.950.000</a:t>
            </a:r>
          </a:p>
          <a:p>
            <a:pPr eaLnBrk="1" hangingPunct="1">
              <a:spcBef>
                <a:spcPct val="50000"/>
              </a:spcBef>
            </a:pPr>
            <a:r>
              <a:rPr lang="es-VE" altLang="es-VE" sz="1200" b="1">
                <a:latin typeface="Times New Roman" panose="02020603050405020304" pitchFamily="18" charset="0"/>
              </a:rPr>
              <a:t>TOTAL ACTIVOS	  </a:t>
            </a:r>
            <a:r>
              <a:rPr lang="es-VE" altLang="es-VE" sz="1200" b="1" u="sng">
                <a:latin typeface="Times New Roman" panose="02020603050405020304" pitchFamily="18" charset="0"/>
              </a:rPr>
              <a:t>2.000.000</a:t>
            </a:r>
            <a:r>
              <a:rPr lang="es-VE" altLang="es-VE" sz="1200" b="1">
                <a:latin typeface="Times New Roman" panose="02020603050405020304" pitchFamily="18" charset="0"/>
              </a:rPr>
              <a:t>    </a:t>
            </a:r>
            <a:r>
              <a:rPr lang="es-VE" altLang="es-VE" sz="1200" b="1" u="sng">
                <a:latin typeface="Times New Roman" panose="02020603050405020304" pitchFamily="18" charset="0"/>
              </a:rPr>
              <a:t>2.500.000</a:t>
            </a:r>
            <a:endParaRPr lang="es-ES" altLang="es-VE" sz="1200" b="1" u="sng">
              <a:latin typeface="Times New Roman" panose="02020603050405020304" pitchFamily="18" charset="0"/>
            </a:endParaRPr>
          </a:p>
        </p:txBody>
      </p:sp>
      <p:sp>
        <p:nvSpPr>
          <p:cNvPr id="16391" name="Text Box 8"/>
          <p:cNvSpPr txBox="1">
            <a:spLocks noChangeArrowheads="1"/>
          </p:cNvSpPr>
          <p:nvPr/>
        </p:nvSpPr>
        <p:spPr bwMode="auto">
          <a:xfrm>
            <a:off x="6172200" y="2286001"/>
            <a:ext cx="3657600" cy="445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1600" b="1" u="sng">
                <a:latin typeface="Times New Roman" panose="02020603050405020304" pitchFamily="18" charset="0"/>
              </a:rPr>
              <a:t>PASIVOS+CAPITAL</a:t>
            </a:r>
          </a:p>
          <a:p>
            <a:pPr eaLnBrk="1" hangingPunct="1">
              <a:spcBef>
                <a:spcPct val="50000"/>
              </a:spcBef>
            </a:pPr>
            <a:r>
              <a:rPr lang="es-VE" altLang="es-VE" sz="1600" b="1">
                <a:latin typeface="Times New Roman" panose="02020603050405020304" pitchFamily="18" charset="0"/>
              </a:rPr>
              <a:t>Pasivos Circulantes         </a:t>
            </a:r>
            <a:r>
              <a:rPr lang="es-VE" altLang="es-VE" sz="1200" b="1">
                <a:latin typeface="Times New Roman" panose="02020603050405020304" pitchFamily="18" charset="0"/>
              </a:rPr>
              <a:t>31/12/04    31/12/05</a:t>
            </a:r>
            <a:r>
              <a:rPr lang="es-VE" altLang="es-VE" sz="1600" b="1">
                <a:latin typeface="Times New Roman" panose="02020603050405020304" pitchFamily="18" charset="0"/>
              </a:rPr>
              <a:t>        </a:t>
            </a:r>
          </a:p>
          <a:p>
            <a:pPr eaLnBrk="1" hangingPunct="1">
              <a:spcBef>
                <a:spcPct val="50000"/>
              </a:spcBef>
            </a:pPr>
            <a:r>
              <a:rPr lang="es-VE" altLang="es-VE" sz="1200">
                <a:latin typeface="Times New Roman" panose="02020603050405020304" pitchFamily="18" charset="0"/>
              </a:rPr>
              <a:t>Cuentas por Pagar Suplidores           125.000      160.000 Nómina por Pagar                               25.000        40.000  Impuestos po Pagar	            </a:t>
            </a:r>
            <a:r>
              <a:rPr lang="es-VE" altLang="es-VE" sz="1200" u="sng">
                <a:latin typeface="Times New Roman" panose="02020603050405020304" pitchFamily="18" charset="0"/>
              </a:rPr>
              <a:t>50.000</a:t>
            </a:r>
            <a:r>
              <a:rPr lang="es-VE" altLang="es-VE" sz="1200">
                <a:latin typeface="Times New Roman" panose="02020603050405020304" pitchFamily="18" charset="0"/>
              </a:rPr>
              <a:t>      </a:t>
            </a:r>
            <a:r>
              <a:rPr lang="es-VE" altLang="es-VE" sz="1200" u="sng">
                <a:latin typeface="Times New Roman" panose="02020603050405020304" pitchFamily="18" charset="0"/>
              </a:rPr>
              <a:t>200.000</a:t>
            </a:r>
            <a:r>
              <a:rPr lang="es-VE" altLang="es-VE" sz="1200">
                <a:latin typeface="Times New Roman" panose="02020603050405020304" pitchFamily="18" charset="0"/>
              </a:rPr>
              <a:t> </a:t>
            </a:r>
            <a:r>
              <a:rPr lang="es-VE" altLang="es-VE" sz="1200" b="1">
                <a:latin typeface="Times New Roman" panose="02020603050405020304" pitchFamily="18" charset="0"/>
              </a:rPr>
              <a:t>Total Pasivos Circulantes	          200.000      400.000</a:t>
            </a:r>
            <a:endParaRPr lang="es-VE" altLang="es-VE" sz="800" b="1">
              <a:latin typeface="Times New Roman" panose="02020603050405020304" pitchFamily="18" charset="0"/>
            </a:endParaRPr>
          </a:p>
          <a:p>
            <a:pPr eaLnBrk="1" hangingPunct="1">
              <a:spcBef>
                <a:spcPct val="50000"/>
              </a:spcBef>
            </a:pPr>
            <a:r>
              <a:rPr lang="es-VE" altLang="es-VE" sz="1600" b="1">
                <a:latin typeface="Times New Roman" panose="02020603050405020304" pitchFamily="18" charset="0"/>
              </a:rPr>
              <a:t>Pasivos a Largo Plazo</a:t>
            </a:r>
          </a:p>
          <a:p>
            <a:pPr eaLnBrk="1" hangingPunct="1">
              <a:spcBef>
                <a:spcPct val="50000"/>
              </a:spcBef>
            </a:pPr>
            <a:r>
              <a:rPr lang="es-VE" altLang="es-VE" sz="1200">
                <a:latin typeface="Times New Roman" panose="02020603050405020304" pitchFamily="18" charset="0"/>
              </a:rPr>
              <a:t>Bonos por Pagar 	          </a:t>
            </a:r>
            <a:r>
              <a:rPr lang="es-VE" altLang="es-VE" sz="1200" u="sng">
                <a:latin typeface="Times New Roman" panose="02020603050405020304" pitchFamily="18" charset="0"/>
              </a:rPr>
              <a:t>600.000</a:t>
            </a:r>
            <a:r>
              <a:rPr lang="es-VE" altLang="es-VE" sz="1200">
                <a:latin typeface="Times New Roman" panose="02020603050405020304" pitchFamily="18" charset="0"/>
              </a:rPr>
              <a:t>      </a:t>
            </a:r>
            <a:r>
              <a:rPr lang="es-VE" altLang="es-VE" sz="1200" u="sng">
                <a:latin typeface="Times New Roman" panose="02020603050405020304" pitchFamily="18" charset="0"/>
              </a:rPr>
              <a:t>700.000</a:t>
            </a:r>
            <a:r>
              <a:rPr lang="es-VE" altLang="es-VE" sz="1200">
                <a:latin typeface="Times New Roman" panose="02020603050405020304" pitchFamily="18" charset="0"/>
              </a:rPr>
              <a:t> </a:t>
            </a:r>
            <a:r>
              <a:rPr lang="es-VE" altLang="es-VE" sz="1200" b="1">
                <a:latin typeface="Times New Roman" panose="02020603050405020304" pitchFamily="18" charset="0"/>
              </a:rPr>
              <a:t>Total Psivos a Largo Plazo            600.000      700.000</a:t>
            </a:r>
          </a:p>
          <a:p>
            <a:pPr eaLnBrk="1" hangingPunct="1">
              <a:spcBef>
                <a:spcPct val="50000"/>
              </a:spcBef>
            </a:pPr>
            <a:r>
              <a:rPr lang="es-VE" altLang="es-VE" sz="1200" b="1">
                <a:latin typeface="Times New Roman" panose="02020603050405020304" pitchFamily="18" charset="0"/>
              </a:rPr>
              <a:t>TOTAL PASIVOS                         800.000    1.100.000</a:t>
            </a:r>
          </a:p>
          <a:p>
            <a:pPr eaLnBrk="1" hangingPunct="1">
              <a:spcBef>
                <a:spcPct val="50000"/>
              </a:spcBef>
            </a:pPr>
            <a:r>
              <a:rPr lang="es-VE" altLang="es-VE" sz="1600" b="1" u="sng">
                <a:latin typeface="Times New Roman" panose="02020603050405020304" pitchFamily="18" charset="0"/>
              </a:rPr>
              <a:t>PATRIMONIO</a:t>
            </a:r>
          </a:p>
          <a:p>
            <a:pPr eaLnBrk="1" hangingPunct="1">
              <a:spcBef>
                <a:spcPct val="50000"/>
              </a:spcBef>
            </a:pPr>
            <a:r>
              <a:rPr lang="es-VE" altLang="es-VE" sz="1200">
                <a:latin typeface="Times New Roman" panose="02020603050405020304" pitchFamily="18" charset="0"/>
              </a:rPr>
              <a:t>Capital Social  	          500.000      500.000 Utilidades No Distribuidas	          </a:t>
            </a:r>
            <a:r>
              <a:rPr lang="es-VE" altLang="es-VE" sz="1200" u="sng">
                <a:latin typeface="Times New Roman" panose="02020603050405020304" pitchFamily="18" charset="0"/>
              </a:rPr>
              <a:t>700.000</a:t>
            </a:r>
            <a:r>
              <a:rPr lang="es-VE" altLang="es-VE" sz="1200">
                <a:latin typeface="Times New Roman" panose="02020603050405020304" pitchFamily="18" charset="0"/>
              </a:rPr>
              <a:t>      </a:t>
            </a:r>
            <a:r>
              <a:rPr lang="es-VE" altLang="es-VE" sz="1200" u="sng">
                <a:latin typeface="Times New Roman" panose="02020603050405020304" pitchFamily="18" charset="0"/>
              </a:rPr>
              <a:t>900.000</a:t>
            </a:r>
            <a:r>
              <a:rPr lang="es-VE" altLang="es-VE" sz="1200">
                <a:latin typeface="Times New Roman" panose="02020603050405020304" pitchFamily="18" charset="0"/>
              </a:rPr>
              <a:t> </a:t>
            </a:r>
            <a:r>
              <a:rPr lang="es-VE" altLang="es-VE" sz="1200" b="1">
                <a:latin typeface="Times New Roman" panose="02020603050405020304" pitchFamily="18" charset="0"/>
              </a:rPr>
              <a:t>TOTAL PATRIMONIO              1.200.000  1.400.000</a:t>
            </a:r>
          </a:p>
          <a:p>
            <a:pPr eaLnBrk="1" hangingPunct="1">
              <a:spcBef>
                <a:spcPct val="50000"/>
              </a:spcBef>
            </a:pPr>
            <a:r>
              <a:rPr lang="es-VE" altLang="es-VE" sz="1200" b="1">
                <a:latin typeface="Times New Roman" panose="02020603050405020304" pitchFamily="18" charset="0"/>
              </a:rPr>
              <a:t>PASIVO + CAOITAL                   </a:t>
            </a:r>
            <a:r>
              <a:rPr lang="es-VE" altLang="es-VE" sz="1200" b="1" u="sng">
                <a:latin typeface="Times New Roman" panose="02020603050405020304" pitchFamily="18" charset="0"/>
              </a:rPr>
              <a:t>2.000.000</a:t>
            </a:r>
            <a:r>
              <a:rPr lang="es-VE" altLang="es-VE" sz="1200" b="1">
                <a:latin typeface="Times New Roman" panose="02020603050405020304" pitchFamily="18" charset="0"/>
              </a:rPr>
              <a:t>  </a:t>
            </a:r>
            <a:r>
              <a:rPr lang="es-VE" altLang="es-VE" sz="1200" b="1" u="sng">
                <a:latin typeface="Times New Roman" panose="02020603050405020304" pitchFamily="18" charset="0"/>
              </a:rPr>
              <a:t>2.500.000</a:t>
            </a:r>
          </a:p>
          <a:p>
            <a:pPr eaLnBrk="1" hangingPunct="1">
              <a:spcBef>
                <a:spcPct val="50000"/>
              </a:spcBef>
            </a:pPr>
            <a:endParaRPr lang="es-VE" altLang="es-VE" sz="1200" b="1">
              <a:latin typeface="Times New Roman" panose="02020603050405020304" pitchFamily="18" charset="0"/>
            </a:endParaRPr>
          </a:p>
          <a:p>
            <a:pPr eaLnBrk="1" hangingPunct="1">
              <a:spcBef>
                <a:spcPct val="50000"/>
              </a:spcBef>
            </a:pPr>
            <a:endParaRPr lang="es-ES" altLang="es-VE" sz="1200">
              <a:latin typeface="Times New Roman" panose="02020603050405020304" pitchFamily="18" charset="0"/>
            </a:endParaRPr>
          </a:p>
        </p:txBody>
      </p:sp>
    </p:spTree>
    <p:extLst>
      <p:ext uri="{BB962C8B-B14F-4D97-AF65-F5344CB8AC3E}">
        <p14:creationId xmlns:p14="http://schemas.microsoft.com/office/powerpoint/2010/main" val="22883757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6C9C047-44B7-462C-8B72-C5FBBD0EFA57}" type="slidenum">
              <a:rPr lang="es-ES" altLang="es-VE"/>
              <a:pPr eaLnBrk="1" hangingPunct="1"/>
              <a:t>60</a:t>
            </a:fld>
            <a:endParaRPr lang="es-ES" altLang="es-VE"/>
          </a:p>
        </p:txBody>
      </p:sp>
      <p:sp>
        <p:nvSpPr>
          <p:cNvPr id="69634" name="Text Box 2"/>
          <p:cNvSpPr txBox="1">
            <a:spLocks noChangeArrowheads="1"/>
          </p:cNvSpPr>
          <p:nvPr/>
        </p:nvSpPr>
        <p:spPr bwMode="auto">
          <a:xfrm>
            <a:off x="2209800" y="457200"/>
            <a:ext cx="8001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3. ESTADO DEL COSTO DE VENTA DE EMPRESAS MANUFACTURERAS</a:t>
            </a:r>
            <a:endParaRPr lang="en-US" sz="2400">
              <a:effectLst>
                <a:outerShdw blurRad="38100" dist="38100" dir="2700000" algn="tl">
                  <a:srgbClr val="C0C0C0"/>
                </a:outerShdw>
              </a:effectLst>
              <a:latin typeface="Times New Roman" pitchFamily="18" charset="0"/>
              <a:cs typeface="Arial" charset="0"/>
            </a:endParaRPr>
          </a:p>
        </p:txBody>
      </p:sp>
      <p:sp>
        <p:nvSpPr>
          <p:cNvPr id="71684" name="Rectangle 3"/>
          <p:cNvSpPr>
            <a:spLocks noChangeArrowheads="1"/>
          </p:cNvSpPr>
          <p:nvPr/>
        </p:nvSpPr>
        <p:spPr bwMode="auto">
          <a:xfrm>
            <a:off x="2667000" y="3581400"/>
            <a:ext cx="18288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71685" name="Rectangle 4"/>
          <p:cNvSpPr>
            <a:spLocks noChangeArrowheads="1"/>
          </p:cNvSpPr>
          <p:nvPr/>
        </p:nvSpPr>
        <p:spPr bwMode="auto">
          <a:xfrm>
            <a:off x="5257800" y="3581400"/>
            <a:ext cx="17526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71686" name="Rectangle 5"/>
          <p:cNvSpPr>
            <a:spLocks noChangeArrowheads="1"/>
          </p:cNvSpPr>
          <p:nvPr/>
        </p:nvSpPr>
        <p:spPr bwMode="auto">
          <a:xfrm>
            <a:off x="7848600" y="3581400"/>
            <a:ext cx="16764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71687" name="Text Box 6"/>
          <p:cNvSpPr txBox="1">
            <a:spLocks noChangeArrowheads="1"/>
          </p:cNvSpPr>
          <p:nvPr/>
        </p:nvSpPr>
        <p:spPr bwMode="auto">
          <a:xfrm>
            <a:off x="2438400" y="3581401"/>
            <a:ext cx="2286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Inventario de Materiales</a:t>
            </a:r>
          </a:p>
        </p:txBody>
      </p:sp>
      <p:sp>
        <p:nvSpPr>
          <p:cNvPr id="71688" name="Text Box 7"/>
          <p:cNvSpPr txBox="1">
            <a:spLocks noChangeArrowheads="1"/>
          </p:cNvSpPr>
          <p:nvPr/>
        </p:nvSpPr>
        <p:spPr bwMode="auto">
          <a:xfrm>
            <a:off x="5257800" y="3505201"/>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Inventario de  Trabajos en Proceso</a:t>
            </a:r>
          </a:p>
        </p:txBody>
      </p:sp>
      <p:sp>
        <p:nvSpPr>
          <p:cNvPr id="71689" name="Text Box 8"/>
          <p:cNvSpPr txBox="1">
            <a:spLocks noChangeArrowheads="1"/>
          </p:cNvSpPr>
          <p:nvPr/>
        </p:nvSpPr>
        <p:spPr bwMode="auto">
          <a:xfrm>
            <a:off x="7620000" y="3505201"/>
            <a:ext cx="2133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Inventario de Productos Terminados</a:t>
            </a:r>
          </a:p>
        </p:txBody>
      </p:sp>
      <p:sp>
        <p:nvSpPr>
          <p:cNvPr id="71690" name="Line 9"/>
          <p:cNvSpPr>
            <a:spLocks noChangeShapeType="1"/>
          </p:cNvSpPr>
          <p:nvPr/>
        </p:nvSpPr>
        <p:spPr bwMode="auto">
          <a:xfrm>
            <a:off x="4495800" y="40386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691" name="Line 10"/>
          <p:cNvSpPr>
            <a:spLocks noChangeShapeType="1"/>
          </p:cNvSpPr>
          <p:nvPr/>
        </p:nvSpPr>
        <p:spPr bwMode="auto">
          <a:xfrm>
            <a:off x="7010400" y="40386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692" name="Line 11"/>
          <p:cNvSpPr>
            <a:spLocks noChangeShapeType="1"/>
          </p:cNvSpPr>
          <p:nvPr/>
        </p:nvSpPr>
        <p:spPr bwMode="auto">
          <a:xfrm>
            <a:off x="9525000" y="40386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693" name="Line 12"/>
          <p:cNvSpPr>
            <a:spLocks noChangeShapeType="1"/>
          </p:cNvSpPr>
          <p:nvPr/>
        </p:nvSpPr>
        <p:spPr bwMode="auto">
          <a:xfrm>
            <a:off x="2667000" y="4038600"/>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694" name="Line 13"/>
          <p:cNvSpPr>
            <a:spLocks noChangeShapeType="1"/>
          </p:cNvSpPr>
          <p:nvPr/>
        </p:nvSpPr>
        <p:spPr bwMode="auto">
          <a:xfrm>
            <a:off x="1828800" y="40386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695" name="Line 14"/>
          <p:cNvSpPr>
            <a:spLocks noChangeShapeType="1"/>
          </p:cNvSpPr>
          <p:nvPr/>
        </p:nvSpPr>
        <p:spPr bwMode="auto">
          <a:xfrm>
            <a:off x="5486400" y="1981200"/>
            <a:ext cx="0" cy="1600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696" name="Line 15"/>
          <p:cNvSpPr>
            <a:spLocks noChangeShapeType="1"/>
          </p:cNvSpPr>
          <p:nvPr/>
        </p:nvSpPr>
        <p:spPr bwMode="auto">
          <a:xfrm>
            <a:off x="5867400" y="25146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697" name="Line 16"/>
          <p:cNvSpPr>
            <a:spLocks noChangeShapeType="1"/>
          </p:cNvSpPr>
          <p:nvPr/>
        </p:nvSpPr>
        <p:spPr bwMode="auto">
          <a:xfrm>
            <a:off x="6477000" y="25146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698" name="Line 17"/>
          <p:cNvSpPr>
            <a:spLocks noChangeShapeType="1"/>
          </p:cNvSpPr>
          <p:nvPr/>
        </p:nvSpPr>
        <p:spPr bwMode="auto">
          <a:xfrm>
            <a:off x="6553200" y="4495800"/>
            <a:ext cx="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699" name="Line 18"/>
          <p:cNvSpPr>
            <a:spLocks noChangeShapeType="1"/>
          </p:cNvSpPr>
          <p:nvPr/>
        </p:nvSpPr>
        <p:spPr bwMode="auto">
          <a:xfrm flipV="1">
            <a:off x="4114800" y="29718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71700" name="Line 19"/>
          <p:cNvSpPr>
            <a:spLocks noChangeShapeType="1"/>
          </p:cNvSpPr>
          <p:nvPr/>
        </p:nvSpPr>
        <p:spPr bwMode="auto">
          <a:xfrm>
            <a:off x="4114800" y="2971800"/>
            <a:ext cx="1371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701" name="Line 20"/>
          <p:cNvSpPr>
            <a:spLocks noChangeShapeType="1"/>
          </p:cNvSpPr>
          <p:nvPr/>
        </p:nvSpPr>
        <p:spPr bwMode="auto">
          <a:xfrm>
            <a:off x="4114800" y="2514600"/>
            <a:ext cx="1371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702" name="Line 21"/>
          <p:cNvSpPr>
            <a:spLocks noChangeShapeType="1"/>
          </p:cNvSpPr>
          <p:nvPr/>
        </p:nvSpPr>
        <p:spPr bwMode="auto">
          <a:xfrm>
            <a:off x="4114800" y="2057400"/>
            <a:ext cx="1371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703" name="Line 22"/>
          <p:cNvSpPr>
            <a:spLocks noChangeShapeType="1"/>
          </p:cNvSpPr>
          <p:nvPr/>
        </p:nvSpPr>
        <p:spPr bwMode="auto">
          <a:xfrm>
            <a:off x="2819400" y="25146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704" name="Line 23"/>
          <p:cNvSpPr>
            <a:spLocks noChangeShapeType="1"/>
          </p:cNvSpPr>
          <p:nvPr/>
        </p:nvSpPr>
        <p:spPr bwMode="auto">
          <a:xfrm>
            <a:off x="2895600" y="4495800"/>
            <a:ext cx="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705" name="Line 24"/>
          <p:cNvSpPr>
            <a:spLocks noChangeShapeType="1"/>
          </p:cNvSpPr>
          <p:nvPr/>
        </p:nvSpPr>
        <p:spPr bwMode="auto">
          <a:xfrm>
            <a:off x="4114800" y="4495800"/>
            <a:ext cx="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706" name="Line 25"/>
          <p:cNvSpPr>
            <a:spLocks noChangeShapeType="1"/>
          </p:cNvSpPr>
          <p:nvPr/>
        </p:nvSpPr>
        <p:spPr bwMode="auto">
          <a:xfrm>
            <a:off x="8153400" y="2286000"/>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707" name="Line 26"/>
          <p:cNvSpPr>
            <a:spLocks noChangeShapeType="1"/>
          </p:cNvSpPr>
          <p:nvPr/>
        </p:nvSpPr>
        <p:spPr bwMode="auto">
          <a:xfrm>
            <a:off x="9144000" y="44958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71708" name="Text Box 27"/>
          <p:cNvSpPr txBox="1">
            <a:spLocks noChangeArrowheads="1"/>
          </p:cNvSpPr>
          <p:nvPr/>
        </p:nvSpPr>
        <p:spPr bwMode="auto">
          <a:xfrm>
            <a:off x="2590800" y="19050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I.I.</a:t>
            </a:r>
          </a:p>
        </p:txBody>
      </p:sp>
      <p:sp>
        <p:nvSpPr>
          <p:cNvPr id="71709" name="Text Box 28"/>
          <p:cNvSpPr txBox="1">
            <a:spLocks noChangeArrowheads="1"/>
          </p:cNvSpPr>
          <p:nvPr/>
        </p:nvSpPr>
        <p:spPr bwMode="auto">
          <a:xfrm>
            <a:off x="6324600" y="20574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I.I.</a:t>
            </a:r>
          </a:p>
        </p:txBody>
      </p:sp>
      <p:sp>
        <p:nvSpPr>
          <p:cNvPr id="71710" name="Text Box 29"/>
          <p:cNvSpPr txBox="1">
            <a:spLocks noChangeArrowheads="1"/>
          </p:cNvSpPr>
          <p:nvPr/>
        </p:nvSpPr>
        <p:spPr bwMode="auto">
          <a:xfrm>
            <a:off x="7848600" y="19050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I.I.</a:t>
            </a:r>
          </a:p>
        </p:txBody>
      </p:sp>
      <p:sp>
        <p:nvSpPr>
          <p:cNvPr id="71711" name="Text Box 30"/>
          <p:cNvSpPr txBox="1">
            <a:spLocks noChangeArrowheads="1"/>
          </p:cNvSpPr>
          <p:nvPr/>
        </p:nvSpPr>
        <p:spPr bwMode="auto">
          <a:xfrm>
            <a:off x="38862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I.F.</a:t>
            </a:r>
          </a:p>
        </p:txBody>
      </p:sp>
      <p:sp>
        <p:nvSpPr>
          <p:cNvPr id="71712" name="Text Box 31"/>
          <p:cNvSpPr txBox="1">
            <a:spLocks noChangeArrowheads="1"/>
          </p:cNvSpPr>
          <p:nvPr/>
        </p:nvSpPr>
        <p:spPr bwMode="auto">
          <a:xfrm>
            <a:off x="6248400" y="54864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I.F.</a:t>
            </a:r>
          </a:p>
        </p:txBody>
      </p:sp>
      <p:sp>
        <p:nvSpPr>
          <p:cNvPr id="71713" name="Text Box 32"/>
          <p:cNvSpPr txBox="1">
            <a:spLocks noChangeArrowheads="1"/>
          </p:cNvSpPr>
          <p:nvPr/>
        </p:nvSpPr>
        <p:spPr bwMode="auto">
          <a:xfrm>
            <a:off x="8915400" y="57150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I.F. </a:t>
            </a:r>
          </a:p>
        </p:txBody>
      </p:sp>
      <p:sp>
        <p:nvSpPr>
          <p:cNvPr id="71714" name="Text Box 33"/>
          <p:cNvSpPr txBox="1">
            <a:spLocks noChangeArrowheads="1"/>
          </p:cNvSpPr>
          <p:nvPr/>
        </p:nvSpPr>
        <p:spPr bwMode="auto">
          <a:xfrm>
            <a:off x="5257800" y="16002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C.F.</a:t>
            </a:r>
          </a:p>
        </p:txBody>
      </p:sp>
      <p:sp>
        <p:nvSpPr>
          <p:cNvPr id="71715" name="Text Box 34"/>
          <p:cNvSpPr txBox="1">
            <a:spLocks noChangeArrowheads="1"/>
          </p:cNvSpPr>
          <p:nvPr/>
        </p:nvSpPr>
        <p:spPr bwMode="auto">
          <a:xfrm>
            <a:off x="5486400" y="21336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MOD</a:t>
            </a:r>
          </a:p>
        </p:txBody>
      </p:sp>
      <p:sp>
        <p:nvSpPr>
          <p:cNvPr id="71716" name="Text Box 35"/>
          <p:cNvSpPr txBox="1">
            <a:spLocks noChangeArrowheads="1"/>
          </p:cNvSpPr>
          <p:nvPr/>
        </p:nvSpPr>
        <p:spPr bwMode="auto">
          <a:xfrm>
            <a:off x="4572000" y="36576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MD </a:t>
            </a:r>
          </a:p>
        </p:txBody>
      </p:sp>
      <p:sp>
        <p:nvSpPr>
          <p:cNvPr id="71717" name="Text Box 36"/>
          <p:cNvSpPr txBox="1">
            <a:spLocks noChangeArrowheads="1"/>
          </p:cNvSpPr>
          <p:nvPr/>
        </p:nvSpPr>
        <p:spPr bwMode="auto">
          <a:xfrm>
            <a:off x="4327526" y="2555875"/>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s-VE" sz="2400">
                <a:latin typeface="Times New Roman" panose="02020603050405020304" pitchFamily="18" charset="0"/>
              </a:rPr>
              <a:t>MI</a:t>
            </a:r>
          </a:p>
        </p:txBody>
      </p:sp>
      <p:sp>
        <p:nvSpPr>
          <p:cNvPr id="71718" name="Text Box 37"/>
          <p:cNvSpPr txBox="1">
            <a:spLocks noChangeArrowheads="1"/>
          </p:cNvSpPr>
          <p:nvPr/>
        </p:nvSpPr>
        <p:spPr bwMode="auto">
          <a:xfrm>
            <a:off x="2590800" y="58674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DEV.</a:t>
            </a:r>
          </a:p>
        </p:txBody>
      </p:sp>
      <p:sp>
        <p:nvSpPr>
          <p:cNvPr id="71719" name="Text Box 38"/>
          <p:cNvSpPr txBox="1">
            <a:spLocks noChangeArrowheads="1"/>
          </p:cNvSpPr>
          <p:nvPr/>
        </p:nvSpPr>
        <p:spPr bwMode="auto">
          <a:xfrm>
            <a:off x="1524000" y="36576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COMP.</a:t>
            </a:r>
          </a:p>
        </p:txBody>
      </p:sp>
      <p:sp>
        <p:nvSpPr>
          <p:cNvPr id="71720" name="Text Box 39"/>
          <p:cNvSpPr txBox="1">
            <a:spLocks noChangeArrowheads="1"/>
          </p:cNvSpPr>
          <p:nvPr/>
        </p:nvSpPr>
        <p:spPr bwMode="auto">
          <a:xfrm>
            <a:off x="7162800" y="36576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CM</a:t>
            </a:r>
          </a:p>
        </p:txBody>
      </p:sp>
      <p:sp>
        <p:nvSpPr>
          <p:cNvPr id="71721" name="Text Box 40"/>
          <p:cNvSpPr txBox="1">
            <a:spLocks noChangeArrowheads="1"/>
          </p:cNvSpPr>
          <p:nvPr/>
        </p:nvSpPr>
        <p:spPr bwMode="auto">
          <a:xfrm>
            <a:off x="9753600" y="36576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CV</a:t>
            </a:r>
          </a:p>
        </p:txBody>
      </p:sp>
      <p:sp>
        <p:nvSpPr>
          <p:cNvPr id="71722" name="Text Box 41"/>
          <p:cNvSpPr txBox="1">
            <a:spLocks noChangeArrowheads="1"/>
          </p:cNvSpPr>
          <p:nvPr/>
        </p:nvSpPr>
        <p:spPr bwMode="auto">
          <a:xfrm>
            <a:off x="4191000" y="20574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MOI</a:t>
            </a:r>
          </a:p>
        </p:txBody>
      </p:sp>
      <p:sp>
        <p:nvSpPr>
          <p:cNvPr id="71723" name="Text Box 42"/>
          <p:cNvSpPr txBox="1">
            <a:spLocks noChangeArrowheads="1"/>
          </p:cNvSpPr>
          <p:nvPr/>
        </p:nvSpPr>
        <p:spPr bwMode="auto">
          <a:xfrm>
            <a:off x="4191000" y="15240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OGI</a:t>
            </a:r>
          </a:p>
        </p:txBody>
      </p:sp>
    </p:spTree>
    <p:extLst>
      <p:ext uri="{BB962C8B-B14F-4D97-AF65-F5344CB8AC3E}">
        <p14:creationId xmlns:p14="http://schemas.microsoft.com/office/powerpoint/2010/main" val="24879611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DB6744E-3A6D-46DF-885B-88CB02462121}" type="slidenum">
              <a:rPr lang="es-ES" altLang="es-VE"/>
              <a:pPr eaLnBrk="1" hangingPunct="1"/>
              <a:t>61</a:t>
            </a:fld>
            <a:endParaRPr lang="es-ES" altLang="es-VE"/>
          </a:p>
        </p:txBody>
      </p:sp>
      <p:sp>
        <p:nvSpPr>
          <p:cNvPr id="72707" name="Text Box 2"/>
          <p:cNvSpPr txBox="1">
            <a:spLocks noChangeArrowheads="1"/>
          </p:cNvSpPr>
          <p:nvPr/>
        </p:nvSpPr>
        <p:spPr bwMode="auto">
          <a:xfrm>
            <a:off x="2819400" y="990601"/>
            <a:ext cx="6477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endParaRPr lang="en-US" altLang="es-VE" sz="2000">
              <a:latin typeface="Times New Roman" panose="02020603050405020304" pitchFamily="18" charset="0"/>
            </a:endParaRPr>
          </a:p>
          <a:p>
            <a:pPr algn="ctr">
              <a:spcBef>
                <a:spcPct val="50000"/>
              </a:spcBef>
            </a:pPr>
            <a:endParaRPr lang="en-US" altLang="es-VE" sz="2000">
              <a:latin typeface="Times New Roman" panose="02020603050405020304" pitchFamily="18" charset="0"/>
            </a:endParaRPr>
          </a:p>
        </p:txBody>
      </p:sp>
      <p:sp>
        <p:nvSpPr>
          <p:cNvPr id="89091" name="Text Box 3"/>
          <p:cNvSpPr txBox="1">
            <a:spLocks noChangeArrowheads="1"/>
          </p:cNvSpPr>
          <p:nvPr/>
        </p:nvSpPr>
        <p:spPr bwMode="auto">
          <a:xfrm>
            <a:off x="2590800" y="533400"/>
            <a:ext cx="7086600" cy="12001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dirty="0">
                <a:solidFill>
                  <a:schemeClr val="tx2"/>
                </a:solidFill>
                <a:effectLst>
                  <a:outerShdw blurRad="38100" dist="38100" dir="2700000" algn="tl">
                    <a:srgbClr val="C0C0C0"/>
                  </a:outerShdw>
                </a:effectLst>
                <a:latin typeface="Times New Roman" pitchFamily="18" charset="0"/>
                <a:cs typeface="Arial" charset="0"/>
              </a:rPr>
              <a:t>INGENIERÍA Y CONTABILIDAD DE COSTOS</a:t>
            </a:r>
          </a:p>
        </p:txBody>
      </p:sp>
      <p:sp>
        <p:nvSpPr>
          <p:cNvPr id="89092" name="Text Box 4"/>
          <p:cNvSpPr txBox="1">
            <a:spLocks noChangeArrowheads="1"/>
          </p:cNvSpPr>
          <p:nvPr/>
        </p:nvSpPr>
        <p:spPr bwMode="auto">
          <a:xfrm>
            <a:off x="4419600" y="2282825"/>
            <a:ext cx="33528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effectLst>
                  <a:outerShdw blurRad="38100" dist="38100" dir="2700000" algn="tl">
                    <a:srgbClr val="C0C0C0"/>
                  </a:outerShdw>
                </a:effectLst>
                <a:latin typeface="Times New Roman" pitchFamily="18" charset="0"/>
                <a:cs typeface="Arial" charset="0"/>
              </a:rPr>
              <a:t>TEMA 5</a:t>
            </a:r>
            <a:endParaRPr lang="en-US" sz="2400">
              <a:effectLst>
                <a:outerShdw blurRad="38100" dist="38100" dir="2700000" algn="tl">
                  <a:srgbClr val="C0C0C0"/>
                </a:outerShdw>
              </a:effectLst>
              <a:latin typeface="Times New Roman" pitchFamily="18" charset="0"/>
              <a:cs typeface="Arial" charset="0"/>
            </a:endParaRPr>
          </a:p>
        </p:txBody>
      </p:sp>
      <p:sp>
        <p:nvSpPr>
          <p:cNvPr id="89093" name="Text Box 5"/>
          <p:cNvSpPr txBox="1">
            <a:spLocks noChangeArrowheads="1"/>
          </p:cNvSpPr>
          <p:nvPr/>
        </p:nvSpPr>
        <p:spPr bwMode="auto">
          <a:xfrm>
            <a:off x="2209800" y="3606800"/>
            <a:ext cx="7848600" cy="10668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3200">
                <a:effectLst>
                  <a:outerShdw blurRad="38100" dist="38100" dir="2700000" algn="tl">
                    <a:srgbClr val="C0C0C0"/>
                  </a:outerShdw>
                </a:effectLst>
                <a:latin typeface="Times New Roman" pitchFamily="18" charset="0"/>
                <a:cs typeface="Arial" charset="0"/>
              </a:rPr>
              <a:t>EL ESTADO DE CAMBIOS DE LA SITUACION FINANCIERA</a:t>
            </a:r>
            <a:endParaRPr lang="es-ES" sz="3200">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9949342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F81896E-056B-4AA3-BE74-A2ED6551252F}" type="slidenum">
              <a:rPr lang="es-ES" altLang="es-VE"/>
              <a:pPr eaLnBrk="1" hangingPunct="1"/>
              <a:t>62</a:t>
            </a:fld>
            <a:endParaRPr lang="es-ES" altLang="es-VE"/>
          </a:p>
        </p:txBody>
      </p:sp>
      <p:sp>
        <p:nvSpPr>
          <p:cNvPr id="73731" name="Rectangle 2"/>
          <p:cNvSpPr>
            <a:spLocks noGrp="1" noChangeArrowheads="1"/>
          </p:cNvSpPr>
          <p:nvPr>
            <p:ph type="title"/>
          </p:nvPr>
        </p:nvSpPr>
        <p:spPr/>
        <p:txBody>
          <a:bodyPr/>
          <a:lstStyle/>
          <a:p>
            <a:pPr eaLnBrk="1" hangingPunct="1"/>
            <a:r>
              <a:rPr lang="es-VE" altLang="es-VE" sz="3600"/>
              <a:t>EL ESTADO DE CAMBIOS DE LA SITUACION FINANCIERA</a:t>
            </a:r>
            <a:endParaRPr lang="en-US" altLang="es-VE" sz="3600"/>
          </a:p>
        </p:txBody>
      </p:sp>
      <p:sp>
        <p:nvSpPr>
          <p:cNvPr id="73732" name="Rectangle 3"/>
          <p:cNvSpPr>
            <a:spLocks noGrp="1" noChangeArrowheads="1"/>
          </p:cNvSpPr>
          <p:nvPr>
            <p:ph type="body" idx="1"/>
          </p:nvPr>
        </p:nvSpPr>
        <p:spPr/>
        <p:txBody>
          <a:bodyPr/>
          <a:lstStyle/>
          <a:p>
            <a:pPr algn="ctr" eaLnBrk="1" hangingPunct="1">
              <a:buFontTx/>
              <a:buNone/>
            </a:pPr>
            <a:r>
              <a:rPr lang="es-VE" altLang="es-VE" u="sng">
                <a:solidFill>
                  <a:schemeClr val="tx2"/>
                </a:solidFill>
              </a:rPr>
              <a:t>AGENDA</a:t>
            </a:r>
          </a:p>
          <a:p>
            <a:pPr eaLnBrk="1" hangingPunct="1">
              <a:lnSpc>
                <a:spcPct val="150000"/>
              </a:lnSpc>
              <a:buFontTx/>
              <a:buNone/>
            </a:pPr>
            <a:r>
              <a:rPr lang="es-VE" altLang="es-VE" sz="2400"/>
              <a:t>1. Definición, objetivo y contenido</a:t>
            </a:r>
          </a:p>
          <a:p>
            <a:pPr eaLnBrk="1" hangingPunct="1">
              <a:lnSpc>
                <a:spcPct val="150000"/>
              </a:lnSpc>
              <a:buFontTx/>
              <a:buNone/>
            </a:pPr>
            <a:r>
              <a:rPr lang="es-VE" altLang="es-VE" sz="2400"/>
              <a:t>2. Capital de trabajo</a:t>
            </a:r>
          </a:p>
          <a:p>
            <a:pPr eaLnBrk="1" hangingPunct="1">
              <a:lnSpc>
                <a:spcPct val="150000"/>
              </a:lnSpc>
              <a:buFontTx/>
              <a:buNone/>
            </a:pPr>
            <a:r>
              <a:rPr lang="es-VE" altLang="es-VE" sz="2400"/>
              <a:t>3. Fuentes y usos de capital de trabajo</a:t>
            </a:r>
          </a:p>
          <a:p>
            <a:pPr eaLnBrk="1" hangingPunct="1">
              <a:lnSpc>
                <a:spcPct val="150000"/>
              </a:lnSpc>
              <a:buFontTx/>
              <a:buNone/>
            </a:pPr>
            <a:r>
              <a:rPr lang="es-VE" altLang="es-VE" sz="2400"/>
              <a:t>4. Ejercicio de ilustración</a:t>
            </a:r>
            <a:endParaRPr lang="en-US" altLang="es-VE" sz="2400"/>
          </a:p>
        </p:txBody>
      </p:sp>
    </p:spTree>
    <p:extLst>
      <p:ext uri="{BB962C8B-B14F-4D97-AF65-F5344CB8AC3E}">
        <p14:creationId xmlns:p14="http://schemas.microsoft.com/office/powerpoint/2010/main" val="2008567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29CA5F-582B-44D0-AFC1-FB2E2FDAE205}" type="slidenum">
              <a:rPr lang="es-ES" altLang="es-VE"/>
              <a:pPr eaLnBrk="1" hangingPunct="1"/>
              <a:t>63</a:t>
            </a:fld>
            <a:endParaRPr lang="es-ES" altLang="es-VE"/>
          </a:p>
        </p:txBody>
      </p:sp>
      <p:sp>
        <p:nvSpPr>
          <p:cNvPr id="91138"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1. DEFINICION, OBJETIVO Y CONTENIDO</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74756" name="Text Box 3"/>
          <p:cNvSpPr txBox="1">
            <a:spLocks noChangeArrowheads="1"/>
          </p:cNvSpPr>
          <p:nvPr/>
        </p:nvSpPr>
        <p:spPr bwMode="auto">
          <a:xfrm>
            <a:off x="2208213" y="2268539"/>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DEFINICION</a:t>
            </a:r>
            <a:r>
              <a:rPr lang="es-VE" altLang="es-VE" sz="1600">
                <a:latin typeface="Times New Roman" panose="02020603050405020304" pitchFamily="18" charset="0"/>
              </a:rPr>
              <a:t>					                   </a:t>
            </a:r>
            <a:r>
              <a:rPr lang="es-VE" altLang="es-VE" sz="2000">
                <a:latin typeface="Times New Roman" panose="02020603050405020304" pitchFamily="18" charset="0"/>
              </a:rPr>
              <a:t>Es una relación en términos monetarios, referida a un ejercicio económico o a un período de tiempo determinado, de los cambios observados en el capital de trabajo de la empresa durante ese período de tiempo. </a:t>
            </a:r>
          </a:p>
          <a:p>
            <a:pPr eaLnBrk="1" hangingPunct="1">
              <a:spcBef>
                <a:spcPct val="50000"/>
              </a:spcBef>
            </a:pPr>
            <a:r>
              <a:rPr lang="es-VE" altLang="es-VE" sz="2400" b="1" u="sng">
                <a:latin typeface="Times New Roman" panose="02020603050405020304" pitchFamily="18" charset="0"/>
              </a:rPr>
              <a:t>OBJETIVO</a:t>
            </a:r>
            <a:r>
              <a:rPr lang="es-VE" altLang="es-VE" sz="1600" b="1">
                <a:latin typeface="Times New Roman" panose="02020603050405020304" pitchFamily="18" charset="0"/>
              </a:rPr>
              <a:t>							</a:t>
            </a:r>
            <a:r>
              <a:rPr lang="es-VE" altLang="es-VE" sz="1600">
                <a:latin typeface="Times New Roman" panose="02020603050405020304" pitchFamily="18" charset="0"/>
              </a:rPr>
              <a:t>    </a:t>
            </a:r>
            <a:r>
              <a:rPr lang="es-VE" altLang="es-VE" sz="2000">
                <a:latin typeface="Times New Roman" panose="02020603050405020304" pitchFamily="18" charset="0"/>
              </a:rPr>
              <a:t>Presentar información sobre las fuentes y usos de capital de trabajo durante un período de tiempo determinado.</a:t>
            </a:r>
          </a:p>
        </p:txBody>
      </p:sp>
    </p:spTree>
    <p:extLst>
      <p:ext uri="{BB962C8B-B14F-4D97-AF65-F5344CB8AC3E}">
        <p14:creationId xmlns:p14="http://schemas.microsoft.com/office/powerpoint/2010/main" val="28957847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F23CE50-3E3B-4F35-BB22-FEFDFE742B2C}" type="slidenum">
              <a:rPr lang="es-ES" altLang="es-VE"/>
              <a:pPr eaLnBrk="1" hangingPunct="1"/>
              <a:t>64</a:t>
            </a:fld>
            <a:endParaRPr lang="es-ES" altLang="es-VE"/>
          </a:p>
        </p:txBody>
      </p:sp>
      <p:sp>
        <p:nvSpPr>
          <p:cNvPr id="92162"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1. DEFINICION, OBJETIVO Y CONTENIDO</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75780" name="Text Box 3"/>
          <p:cNvSpPr txBox="1">
            <a:spLocks noChangeArrowheads="1"/>
          </p:cNvSpPr>
          <p:nvPr/>
        </p:nvSpPr>
        <p:spPr bwMode="auto">
          <a:xfrm>
            <a:off x="2133600" y="1905000"/>
            <a:ext cx="8077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400" b="1" u="sng">
                <a:latin typeface="Times New Roman" panose="02020603050405020304" pitchFamily="18" charset="0"/>
              </a:rPr>
              <a:t>CONTENIDO</a:t>
            </a:r>
            <a:endParaRPr lang="es-VE" altLang="es-VE" sz="2400">
              <a:latin typeface="Times New Roman" panose="02020603050405020304" pitchFamily="18" charset="0"/>
            </a:endParaRPr>
          </a:p>
          <a:p>
            <a:pPr eaLnBrk="1" hangingPunct="1">
              <a:spcBef>
                <a:spcPct val="50000"/>
              </a:spcBef>
              <a:buFontTx/>
              <a:buChar char="•"/>
            </a:pPr>
            <a:r>
              <a:rPr lang="es-VE" altLang="es-VE" sz="2000">
                <a:latin typeface="Times New Roman" panose="02020603050405020304" pitchFamily="18" charset="0"/>
              </a:rPr>
              <a:t> </a:t>
            </a:r>
            <a:r>
              <a:rPr lang="es-VE" altLang="es-VE" sz="2000" u="sng">
                <a:latin typeface="Times New Roman" panose="02020603050405020304" pitchFamily="18" charset="0"/>
              </a:rPr>
              <a:t>Encabezamiento.</a:t>
            </a:r>
            <a:r>
              <a:rPr lang="es-VE" altLang="es-VE" sz="2000">
                <a:latin typeface="Times New Roman" panose="02020603050405020304" pitchFamily="18" charset="0"/>
              </a:rPr>
              <a:t> Comprende la identificación de la empresa, el nombre del estado y el período al cual se refiere.</a:t>
            </a:r>
          </a:p>
          <a:p>
            <a:pPr eaLnBrk="1" hangingPunct="1">
              <a:spcBef>
                <a:spcPct val="50000"/>
              </a:spcBef>
            </a:pPr>
            <a:endParaRPr lang="es-VE" altLang="es-VE" sz="2000">
              <a:latin typeface="Times New Roman" panose="02020603050405020304" pitchFamily="18" charset="0"/>
            </a:endParaRPr>
          </a:p>
          <a:p>
            <a:pPr eaLnBrk="1" hangingPunct="1">
              <a:spcBef>
                <a:spcPct val="50000"/>
              </a:spcBef>
              <a:buFontTx/>
              <a:buChar char="•"/>
            </a:pPr>
            <a:r>
              <a:rPr lang="es-VE" altLang="es-VE" sz="2000">
                <a:latin typeface="Times New Roman" panose="02020603050405020304" pitchFamily="18" charset="0"/>
              </a:rPr>
              <a:t> </a:t>
            </a:r>
            <a:r>
              <a:rPr lang="es-VE" altLang="es-VE" sz="2000" u="sng">
                <a:latin typeface="Times New Roman" panose="02020603050405020304" pitchFamily="18" charset="0"/>
              </a:rPr>
              <a:t>Cuerpo o contenido.</a:t>
            </a:r>
            <a:r>
              <a:rPr lang="es-VE" altLang="es-VE" sz="2000">
                <a:latin typeface="Times New Roman" panose="02020603050405020304" pitchFamily="18" charset="0"/>
              </a:rPr>
              <a:t> Se expresa la naturaleza de los elementos que lo integran y abarca los secciones siguientes: fuentes (aumentos)  de capital de trabajo y usos (disminución) de capital de trabajo.</a:t>
            </a:r>
          </a:p>
        </p:txBody>
      </p:sp>
    </p:spTree>
    <p:extLst>
      <p:ext uri="{BB962C8B-B14F-4D97-AF65-F5344CB8AC3E}">
        <p14:creationId xmlns:p14="http://schemas.microsoft.com/office/powerpoint/2010/main" val="21420061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074B6B-E49C-4035-AC5E-CB2FE642F164}" type="slidenum">
              <a:rPr lang="es-ES" altLang="es-VE"/>
              <a:pPr eaLnBrk="1" hangingPunct="1"/>
              <a:t>65</a:t>
            </a:fld>
            <a:endParaRPr lang="es-ES" altLang="es-VE"/>
          </a:p>
        </p:txBody>
      </p:sp>
      <p:sp>
        <p:nvSpPr>
          <p:cNvPr id="76803" name="Rectangle 2"/>
          <p:cNvSpPr>
            <a:spLocks noGrp="1" noChangeArrowheads="1"/>
          </p:cNvSpPr>
          <p:nvPr>
            <p:ph type="title"/>
          </p:nvPr>
        </p:nvSpPr>
        <p:spPr/>
        <p:txBody>
          <a:bodyPr/>
          <a:lstStyle/>
          <a:p>
            <a:pPr eaLnBrk="1" hangingPunct="1"/>
            <a:r>
              <a:rPr lang="es-VE" altLang="es-VE" sz="3600"/>
              <a:t>2. CAPITAL DE TRABAJO</a:t>
            </a:r>
            <a:endParaRPr lang="en-US" altLang="es-VE" sz="3600"/>
          </a:p>
        </p:txBody>
      </p:sp>
      <p:sp>
        <p:nvSpPr>
          <p:cNvPr id="76804" name="Rectangle 3"/>
          <p:cNvSpPr>
            <a:spLocks noGrp="1" noChangeArrowheads="1"/>
          </p:cNvSpPr>
          <p:nvPr>
            <p:ph type="body" idx="1"/>
          </p:nvPr>
        </p:nvSpPr>
        <p:spPr>
          <a:xfrm>
            <a:off x="2209800" y="2070101"/>
            <a:ext cx="7772400" cy="4454525"/>
          </a:xfrm>
        </p:spPr>
        <p:txBody>
          <a:bodyPr/>
          <a:lstStyle/>
          <a:p>
            <a:pPr marL="0" indent="0"/>
            <a:r>
              <a:rPr lang="es-VE" altLang="es-VE" sz="2400"/>
              <a:t> </a:t>
            </a:r>
            <a:r>
              <a:rPr lang="es-VE" altLang="es-VE" sz="2400" u="sng"/>
              <a:t>Definición</a:t>
            </a:r>
          </a:p>
          <a:p>
            <a:pPr marL="0" indent="0">
              <a:buNone/>
            </a:pPr>
            <a:r>
              <a:rPr lang="es-VE" altLang="es-VE" sz="2400"/>
              <a:t>Para efectos de esta asignatura, por capital de trabajo se entiende la diferencia entre el total de los activos circulantes y el total de los pasivos circulantes de una empresa para una fecha dada.</a:t>
            </a:r>
          </a:p>
          <a:p>
            <a:pPr marL="0" indent="0">
              <a:buNone/>
            </a:pPr>
            <a:endParaRPr lang="es-VE" altLang="es-VE" sz="2400"/>
          </a:p>
          <a:p>
            <a:pPr marL="0" indent="0"/>
            <a:r>
              <a:rPr lang="es-VE" altLang="es-VE" sz="2400"/>
              <a:t> ¿</a:t>
            </a:r>
            <a:r>
              <a:rPr lang="es-VE" altLang="es-VE" sz="2400" u="sng"/>
              <a:t>Qué hace estado de cambios de la situación financiera?</a:t>
            </a:r>
            <a:endParaRPr lang="es-VE" altLang="es-VE" sz="2400"/>
          </a:p>
          <a:p>
            <a:pPr marL="0" indent="0">
              <a:buNone/>
            </a:pPr>
            <a:r>
              <a:rPr lang="es-VE" altLang="es-VE" sz="2400"/>
              <a:t>El estado de cambio de la situación financiera determina y explica el cambio en el capital de trabajo de una empresa durante un período de tiempo determinado.</a:t>
            </a:r>
            <a:endParaRPr lang="en-US" altLang="es-VE" sz="2400"/>
          </a:p>
        </p:txBody>
      </p:sp>
    </p:spTree>
    <p:extLst>
      <p:ext uri="{BB962C8B-B14F-4D97-AF65-F5344CB8AC3E}">
        <p14:creationId xmlns:p14="http://schemas.microsoft.com/office/powerpoint/2010/main" val="12596509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3D5B467-E738-43BE-87BB-8822754C4CBA}" type="slidenum">
              <a:rPr lang="es-ES" altLang="es-VE"/>
              <a:pPr eaLnBrk="1" hangingPunct="1"/>
              <a:t>66</a:t>
            </a:fld>
            <a:endParaRPr lang="es-ES" altLang="es-VE"/>
          </a:p>
        </p:txBody>
      </p:sp>
      <p:sp>
        <p:nvSpPr>
          <p:cNvPr id="77827" name="Rectangle 2"/>
          <p:cNvSpPr>
            <a:spLocks noGrp="1" noChangeArrowheads="1"/>
          </p:cNvSpPr>
          <p:nvPr>
            <p:ph type="title"/>
          </p:nvPr>
        </p:nvSpPr>
        <p:spPr/>
        <p:txBody>
          <a:bodyPr/>
          <a:lstStyle/>
          <a:p>
            <a:pPr eaLnBrk="1" hangingPunct="1"/>
            <a:r>
              <a:rPr lang="es-VE" altLang="es-VE" sz="3600"/>
              <a:t>3. FUENTES Y USOS DE CAPTAL DE TRABAJO</a:t>
            </a:r>
            <a:endParaRPr lang="es-ES" altLang="es-VE" sz="3600"/>
          </a:p>
        </p:txBody>
      </p:sp>
      <p:sp>
        <p:nvSpPr>
          <p:cNvPr id="77828" name="Text Box 3"/>
          <p:cNvSpPr txBox="1">
            <a:spLocks noChangeArrowheads="1"/>
          </p:cNvSpPr>
          <p:nvPr/>
        </p:nvSpPr>
        <p:spPr bwMode="auto">
          <a:xfrm>
            <a:off x="2286000" y="1676401"/>
            <a:ext cx="7543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2000" b="1">
                <a:latin typeface="Times New Roman" panose="02020603050405020304" pitchFamily="18" charset="0"/>
              </a:rPr>
              <a:t>	</a:t>
            </a:r>
            <a:r>
              <a:rPr lang="es-VE" altLang="es-VE" sz="2000" b="1" u="sng">
                <a:latin typeface="Times New Roman" panose="02020603050405020304" pitchFamily="18" charset="0"/>
              </a:rPr>
              <a:t>FUENTES</a:t>
            </a:r>
            <a:r>
              <a:rPr lang="es-VE" altLang="es-VE" sz="2000" b="1">
                <a:latin typeface="Times New Roman" panose="02020603050405020304" pitchFamily="18" charset="0"/>
              </a:rPr>
              <a:t>				</a:t>
            </a:r>
            <a:r>
              <a:rPr lang="es-VE" altLang="es-VE" sz="2000" b="1" u="sng">
                <a:latin typeface="Times New Roman" panose="02020603050405020304" pitchFamily="18" charset="0"/>
              </a:rPr>
              <a:t>USOS</a:t>
            </a:r>
            <a:endParaRPr lang="es-ES" altLang="es-VE" sz="2000" b="1" u="sng">
              <a:latin typeface="Times New Roman" panose="02020603050405020304" pitchFamily="18" charset="0"/>
            </a:endParaRPr>
          </a:p>
        </p:txBody>
      </p:sp>
      <p:sp>
        <p:nvSpPr>
          <p:cNvPr id="94212" name="Rectangle 4"/>
          <p:cNvSpPr>
            <a:spLocks noChangeArrowheads="1"/>
          </p:cNvSpPr>
          <p:nvPr/>
        </p:nvSpPr>
        <p:spPr bwMode="auto">
          <a:xfrm>
            <a:off x="2971800" y="2209800"/>
            <a:ext cx="1752600" cy="5334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defRPr/>
            </a:pPr>
            <a:endParaRPr lang="en-US">
              <a:latin typeface="Arial" charset="0"/>
              <a:cs typeface="Arial" charset="0"/>
            </a:endParaRPr>
          </a:p>
        </p:txBody>
      </p:sp>
      <p:sp>
        <p:nvSpPr>
          <p:cNvPr id="94213" name="Rectangle 5"/>
          <p:cNvSpPr>
            <a:spLocks noChangeArrowheads="1"/>
          </p:cNvSpPr>
          <p:nvPr/>
        </p:nvSpPr>
        <p:spPr bwMode="auto">
          <a:xfrm>
            <a:off x="2971800" y="3581400"/>
            <a:ext cx="1828800" cy="9144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defRPr/>
            </a:pPr>
            <a:endParaRPr lang="en-US">
              <a:latin typeface="Arial" charset="0"/>
              <a:cs typeface="Arial" charset="0"/>
            </a:endParaRPr>
          </a:p>
        </p:txBody>
      </p:sp>
      <p:sp>
        <p:nvSpPr>
          <p:cNvPr id="94214" name="Rectangle 6"/>
          <p:cNvSpPr>
            <a:spLocks noChangeArrowheads="1"/>
          </p:cNvSpPr>
          <p:nvPr/>
        </p:nvSpPr>
        <p:spPr bwMode="auto">
          <a:xfrm>
            <a:off x="3048000" y="5257800"/>
            <a:ext cx="1828800" cy="9144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defRPr/>
            </a:pPr>
            <a:endParaRPr lang="en-US">
              <a:latin typeface="Arial" charset="0"/>
              <a:cs typeface="Arial" charset="0"/>
            </a:endParaRPr>
          </a:p>
        </p:txBody>
      </p:sp>
      <p:sp>
        <p:nvSpPr>
          <p:cNvPr id="94215" name="Rectangle 7"/>
          <p:cNvSpPr>
            <a:spLocks noChangeArrowheads="1"/>
          </p:cNvSpPr>
          <p:nvPr/>
        </p:nvSpPr>
        <p:spPr bwMode="auto">
          <a:xfrm>
            <a:off x="5791200" y="3581400"/>
            <a:ext cx="1219200" cy="8382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defRPr/>
            </a:pPr>
            <a:endParaRPr lang="en-US">
              <a:latin typeface="Arial" charset="0"/>
              <a:cs typeface="Arial" charset="0"/>
            </a:endParaRPr>
          </a:p>
        </p:txBody>
      </p:sp>
      <p:sp>
        <p:nvSpPr>
          <p:cNvPr id="94216" name="Rectangle 8"/>
          <p:cNvSpPr>
            <a:spLocks noChangeArrowheads="1"/>
          </p:cNvSpPr>
          <p:nvPr/>
        </p:nvSpPr>
        <p:spPr bwMode="auto">
          <a:xfrm>
            <a:off x="7772400" y="2209800"/>
            <a:ext cx="1828800" cy="5334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defRPr/>
            </a:pPr>
            <a:endParaRPr lang="en-US">
              <a:latin typeface="Arial" charset="0"/>
              <a:cs typeface="Arial" charset="0"/>
            </a:endParaRPr>
          </a:p>
        </p:txBody>
      </p:sp>
      <p:sp>
        <p:nvSpPr>
          <p:cNvPr id="94217" name="Rectangle 9"/>
          <p:cNvSpPr>
            <a:spLocks noChangeArrowheads="1"/>
          </p:cNvSpPr>
          <p:nvPr/>
        </p:nvSpPr>
        <p:spPr bwMode="auto">
          <a:xfrm>
            <a:off x="7848600" y="3581400"/>
            <a:ext cx="1905000" cy="9144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defRPr/>
            </a:pPr>
            <a:endParaRPr lang="en-US">
              <a:latin typeface="Arial" charset="0"/>
              <a:cs typeface="Arial" charset="0"/>
            </a:endParaRPr>
          </a:p>
        </p:txBody>
      </p:sp>
      <p:sp>
        <p:nvSpPr>
          <p:cNvPr id="94218" name="Rectangle 10"/>
          <p:cNvSpPr>
            <a:spLocks noChangeArrowheads="1"/>
          </p:cNvSpPr>
          <p:nvPr/>
        </p:nvSpPr>
        <p:spPr bwMode="auto">
          <a:xfrm>
            <a:off x="7924800" y="5257800"/>
            <a:ext cx="1828800" cy="914400"/>
          </a:xfrm>
          <a:prstGeom prst="rect">
            <a:avLst/>
          </a:prstGeom>
          <a:gradFill rotWithShape="0">
            <a:gsLst>
              <a:gs pos="0">
                <a:schemeClr val="accent1">
                  <a:gamma/>
                  <a:shade val="46275"/>
                  <a:invGamma/>
                </a:schemeClr>
              </a:gs>
              <a:gs pos="50000">
                <a:schemeClr val="accent1"/>
              </a:gs>
              <a:gs pos="100000">
                <a:schemeClr val="accent1">
                  <a:gamma/>
                  <a:shade val="46275"/>
                  <a:invGamma/>
                </a:schemeClr>
              </a:gs>
            </a:gsLst>
            <a:lin ang="5400000" scaled="1"/>
          </a:gradFill>
          <a:ln w="12700" cap="sq">
            <a:solidFill>
              <a:schemeClr val="tx1"/>
            </a:solidFill>
            <a:miter lim="800000"/>
            <a:headEnd type="none" w="sm" len="sm"/>
            <a:tailEnd type="none" w="sm" len="sm"/>
          </a:ln>
          <a:effectLst/>
        </p:spPr>
        <p:txBody>
          <a:bodyPr wrap="none" anchor="ctr"/>
          <a:lstStyle/>
          <a:p>
            <a:pPr>
              <a:defRPr/>
            </a:pPr>
            <a:endParaRPr lang="en-US">
              <a:latin typeface="Arial" charset="0"/>
              <a:cs typeface="Arial" charset="0"/>
            </a:endParaRPr>
          </a:p>
        </p:txBody>
      </p:sp>
      <p:sp>
        <p:nvSpPr>
          <p:cNvPr id="77836" name="Text Box 11"/>
          <p:cNvSpPr txBox="1">
            <a:spLocks noChangeArrowheads="1"/>
          </p:cNvSpPr>
          <p:nvPr/>
        </p:nvSpPr>
        <p:spPr bwMode="auto">
          <a:xfrm>
            <a:off x="2971800" y="2209801"/>
            <a:ext cx="1752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b="1">
                <a:latin typeface="Times New Roman" panose="02020603050405020304" pitchFamily="18" charset="0"/>
              </a:rPr>
              <a:t>Operaciones</a:t>
            </a:r>
            <a:endParaRPr lang="es-ES" altLang="es-VE" b="1">
              <a:latin typeface="Times New Roman" panose="02020603050405020304" pitchFamily="18" charset="0"/>
            </a:endParaRPr>
          </a:p>
        </p:txBody>
      </p:sp>
      <p:sp>
        <p:nvSpPr>
          <p:cNvPr id="77837" name="Text Box 12"/>
          <p:cNvSpPr txBox="1">
            <a:spLocks noChangeArrowheads="1"/>
          </p:cNvSpPr>
          <p:nvPr/>
        </p:nvSpPr>
        <p:spPr bwMode="auto">
          <a:xfrm>
            <a:off x="2971800" y="3581400"/>
            <a:ext cx="1752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b="1">
                <a:latin typeface="Times New Roman" panose="02020603050405020304" pitchFamily="18" charset="0"/>
              </a:rPr>
              <a:t>Emisión de Bonos o de Acciones</a:t>
            </a:r>
            <a:r>
              <a:rPr lang="es-VE" altLang="es-VE" sz="2000">
                <a:latin typeface="Times New Roman" panose="02020603050405020304" pitchFamily="18" charset="0"/>
              </a:rPr>
              <a:t> </a:t>
            </a:r>
            <a:endParaRPr lang="es-ES" altLang="es-VE" sz="2000">
              <a:latin typeface="Times New Roman" panose="02020603050405020304" pitchFamily="18" charset="0"/>
            </a:endParaRPr>
          </a:p>
        </p:txBody>
      </p:sp>
      <p:sp>
        <p:nvSpPr>
          <p:cNvPr id="77838" name="Text Box 13"/>
          <p:cNvSpPr txBox="1">
            <a:spLocks noChangeArrowheads="1"/>
          </p:cNvSpPr>
          <p:nvPr/>
        </p:nvSpPr>
        <p:spPr bwMode="auto">
          <a:xfrm>
            <a:off x="3124200" y="5410200"/>
            <a:ext cx="1828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b="1">
                <a:latin typeface="Times New Roman" panose="02020603050405020304" pitchFamily="18" charset="0"/>
              </a:rPr>
              <a:t>Venta Activos No Circulantes</a:t>
            </a:r>
            <a:endParaRPr lang="es-ES" altLang="es-VE" b="1">
              <a:latin typeface="Times New Roman" panose="02020603050405020304" pitchFamily="18" charset="0"/>
            </a:endParaRPr>
          </a:p>
        </p:txBody>
      </p:sp>
      <p:sp>
        <p:nvSpPr>
          <p:cNvPr id="77839" name="Text Box 14"/>
          <p:cNvSpPr txBox="1">
            <a:spLocks noChangeArrowheads="1"/>
          </p:cNvSpPr>
          <p:nvPr/>
        </p:nvSpPr>
        <p:spPr bwMode="auto">
          <a:xfrm>
            <a:off x="5791200" y="3657600"/>
            <a:ext cx="1219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b="1">
                <a:latin typeface="Times New Roman" panose="02020603050405020304" pitchFamily="18" charset="0"/>
              </a:rPr>
              <a:t>Capital de Trabajo</a:t>
            </a:r>
            <a:endParaRPr lang="es-ES" altLang="es-VE" b="1">
              <a:latin typeface="Times New Roman" panose="02020603050405020304" pitchFamily="18" charset="0"/>
            </a:endParaRPr>
          </a:p>
        </p:txBody>
      </p:sp>
      <p:sp>
        <p:nvSpPr>
          <p:cNvPr id="77840" name="Text Box 15"/>
          <p:cNvSpPr txBox="1">
            <a:spLocks noChangeArrowheads="1"/>
          </p:cNvSpPr>
          <p:nvPr/>
        </p:nvSpPr>
        <p:spPr bwMode="auto">
          <a:xfrm>
            <a:off x="7772400" y="2209801"/>
            <a:ext cx="137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b="1">
                <a:latin typeface="Times New Roman" panose="02020603050405020304" pitchFamily="18" charset="0"/>
              </a:rPr>
              <a:t>Dividendos</a:t>
            </a:r>
            <a:endParaRPr lang="es-ES" altLang="es-VE" b="1">
              <a:latin typeface="Times New Roman" panose="02020603050405020304" pitchFamily="18" charset="0"/>
            </a:endParaRPr>
          </a:p>
        </p:txBody>
      </p:sp>
      <p:sp>
        <p:nvSpPr>
          <p:cNvPr id="77841" name="Text Box 16"/>
          <p:cNvSpPr txBox="1">
            <a:spLocks noChangeArrowheads="1"/>
          </p:cNvSpPr>
          <p:nvPr/>
        </p:nvSpPr>
        <p:spPr bwMode="auto">
          <a:xfrm>
            <a:off x="7848600" y="3581400"/>
            <a:ext cx="1447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b="1">
                <a:latin typeface="Times New Roman" panose="02020603050405020304" pitchFamily="18" charset="0"/>
              </a:rPr>
              <a:t>Cancelación Obligaciones  Largo Plazo</a:t>
            </a:r>
            <a:endParaRPr lang="es-ES" altLang="es-VE" b="1">
              <a:latin typeface="Times New Roman" panose="02020603050405020304" pitchFamily="18" charset="0"/>
            </a:endParaRPr>
          </a:p>
        </p:txBody>
      </p:sp>
      <p:sp>
        <p:nvSpPr>
          <p:cNvPr id="77842" name="Text Box 17"/>
          <p:cNvSpPr txBox="1">
            <a:spLocks noChangeArrowheads="1"/>
          </p:cNvSpPr>
          <p:nvPr/>
        </p:nvSpPr>
        <p:spPr bwMode="auto">
          <a:xfrm>
            <a:off x="7924800" y="5257800"/>
            <a:ext cx="1447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b="1">
                <a:latin typeface="Times New Roman" panose="02020603050405020304" pitchFamily="18" charset="0"/>
              </a:rPr>
              <a:t>Adquisición  Bienes No Circulantes</a:t>
            </a:r>
            <a:endParaRPr lang="es-ES" altLang="es-VE" b="1">
              <a:latin typeface="Times New Roman" panose="02020603050405020304" pitchFamily="18" charset="0"/>
            </a:endParaRPr>
          </a:p>
        </p:txBody>
      </p:sp>
      <p:sp>
        <p:nvSpPr>
          <p:cNvPr id="77843" name="Line 18"/>
          <p:cNvSpPr>
            <a:spLocks noChangeShapeType="1"/>
          </p:cNvSpPr>
          <p:nvPr/>
        </p:nvSpPr>
        <p:spPr bwMode="auto">
          <a:xfrm>
            <a:off x="4724400" y="2438400"/>
            <a:ext cx="533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77844" name="Line 19"/>
          <p:cNvSpPr>
            <a:spLocks noChangeShapeType="1"/>
          </p:cNvSpPr>
          <p:nvPr/>
        </p:nvSpPr>
        <p:spPr bwMode="auto">
          <a:xfrm>
            <a:off x="5257800" y="2438400"/>
            <a:ext cx="0" cy="1295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77845" name="Line 20"/>
          <p:cNvSpPr>
            <a:spLocks noChangeShapeType="1"/>
          </p:cNvSpPr>
          <p:nvPr/>
        </p:nvSpPr>
        <p:spPr bwMode="auto">
          <a:xfrm>
            <a:off x="5257800" y="3733800"/>
            <a:ext cx="5334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77846" name="Line 21"/>
          <p:cNvSpPr>
            <a:spLocks noChangeShapeType="1"/>
          </p:cNvSpPr>
          <p:nvPr/>
        </p:nvSpPr>
        <p:spPr bwMode="auto">
          <a:xfrm>
            <a:off x="4800600" y="4038600"/>
            <a:ext cx="9906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77847" name="Line 22"/>
          <p:cNvSpPr>
            <a:spLocks noChangeShapeType="1"/>
          </p:cNvSpPr>
          <p:nvPr/>
        </p:nvSpPr>
        <p:spPr bwMode="auto">
          <a:xfrm>
            <a:off x="4876800" y="5715000"/>
            <a:ext cx="457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77848" name="Line 23"/>
          <p:cNvSpPr>
            <a:spLocks noChangeShapeType="1"/>
          </p:cNvSpPr>
          <p:nvPr/>
        </p:nvSpPr>
        <p:spPr bwMode="auto">
          <a:xfrm>
            <a:off x="5334000" y="4267200"/>
            <a:ext cx="0" cy="144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77849" name="Line 24"/>
          <p:cNvSpPr>
            <a:spLocks noChangeShapeType="1"/>
          </p:cNvSpPr>
          <p:nvPr/>
        </p:nvSpPr>
        <p:spPr bwMode="auto">
          <a:xfrm>
            <a:off x="5334000" y="4267200"/>
            <a:ext cx="4572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77850" name="Line 25"/>
          <p:cNvSpPr>
            <a:spLocks noChangeShapeType="1"/>
          </p:cNvSpPr>
          <p:nvPr/>
        </p:nvSpPr>
        <p:spPr bwMode="auto">
          <a:xfrm>
            <a:off x="7010400" y="4038600"/>
            <a:ext cx="8382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77851" name="Line 26"/>
          <p:cNvSpPr>
            <a:spLocks noChangeShapeType="1"/>
          </p:cNvSpPr>
          <p:nvPr/>
        </p:nvSpPr>
        <p:spPr bwMode="auto">
          <a:xfrm>
            <a:off x="7010400" y="3733800"/>
            <a:ext cx="22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77852" name="Line 27"/>
          <p:cNvSpPr>
            <a:spLocks noChangeShapeType="1"/>
          </p:cNvSpPr>
          <p:nvPr/>
        </p:nvSpPr>
        <p:spPr bwMode="auto">
          <a:xfrm>
            <a:off x="7010400" y="4191000"/>
            <a:ext cx="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77853" name="Line 28"/>
          <p:cNvSpPr>
            <a:spLocks noChangeShapeType="1"/>
          </p:cNvSpPr>
          <p:nvPr/>
        </p:nvSpPr>
        <p:spPr bwMode="auto">
          <a:xfrm>
            <a:off x="7010400" y="4343400"/>
            <a:ext cx="228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77854" name="Line 29"/>
          <p:cNvSpPr>
            <a:spLocks noChangeShapeType="1"/>
          </p:cNvSpPr>
          <p:nvPr/>
        </p:nvSpPr>
        <p:spPr bwMode="auto">
          <a:xfrm flipV="1">
            <a:off x="7239000" y="2362200"/>
            <a:ext cx="0" cy="1371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77855" name="Line 30"/>
          <p:cNvSpPr>
            <a:spLocks noChangeShapeType="1"/>
          </p:cNvSpPr>
          <p:nvPr/>
        </p:nvSpPr>
        <p:spPr bwMode="auto">
          <a:xfrm>
            <a:off x="7239000" y="4343400"/>
            <a:ext cx="0" cy="144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77856" name="Line 31"/>
          <p:cNvSpPr>
            <a:spLocks noChangeShapeType="1"/>
          </p:cNvSpPr>
          <p:nvPr/>
        </p:nvSpPr>
        <p:spPr bwMode="auto">
          <a:xfrm>
            <a:off x="7239000" y="2362200"/>
            <a:ext cx="5334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
        <p:nvSpPr>
          <p:cNvPr id="77857" name="Line 32"/>
          <p:cNvSpPr>
            <a:spLocks noChangeShapeType="1"/>
          </p:cNvSpPr>
          <p:nvPr/>
        </p:nvSpPr>
        <p:spPr bwMode="auto">
          <a:xfrm>
            <a:off x="7239000" y="5791200"/>
            <a:ext cx="6858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8348915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E86F8DA-FA88-41EA-96BC-17D2E11D6E89}" type="slidenum">
              <a:rPr lang="es-ES" altLang="es-VE"/>
              <a:pPr eaLnBrk="1" hangingPunct="1"/>
              <a:t>67</a:t>
            </a:fld>
            <a:endParaRPr lang="es-ES" altLang="es-VE"/>
          </a:p>
        </p:txBody>
      </p:sp>
      <p:sp>
        <p:nvSpPr>
          <p:cNvPr id="78851" name="Rectangle 2"/>
          <p:cNvSpPr>
            <a:spLocks noGrp="1" noChangeArrowheads="1"/>
          </p:cNvSpPr>
          <p:nvPr>
            <p:ph type="title"/>
          </p:nvPr>
        </p:nvSpPr>
        <p:spPr/>
        <p:txBody>
          <a:bodyPr/>
          <a:lstStyle/>
          <a:p>
            <a:pPr eaLnBrk="1" hangingPunct="1"/>
            <a:r>
              <a:rPr lang="es-VE" altLang="es-VE" sz="3600"/>
              <a:t>3. FUENTES Y USOS DE CAPITAL DE TRABAJO</a:t>
            </a:r>
            <a:endParaRPr lang="en-US" altLang="es-VE" sz="3600"/>
          </a:p>
        </p:txBody>
      </p:sp>
      <p:sp>
        <p:nvSpPr>
          <p:cNvPr id="78852" name="Rectangle 3"/>
          <p:cNvSpPr>
            <a:spLocks noGrp="1" noChangeArrowheads="1"/>
          </p:cNvSpPr>
          <p:nvPr>
            <p:ph type="body" idx="1"/>
          </p:nvPr>
        </p:nvSpPr>
        <p:spPr>
          <a:xfrm>
            <a:off x="2209800" y="1484314"/>
            <a:ext cx="7772400" cy="4740275"/>
          </a:xfrm>
        </p:spPr>
        <p:txBody>
          <a:bodyPr/>
          <a:lstStyle/>
          <a:p>
            <a:pPr marL="0" indent="0">
              <a:buNone/>
            </a:pPr>
            <a:r>
              <a:rPr lang="es-VE" altLang="es-VE" sz="2000" u="sng"/>
              <a:t>Fuentes</a:t>
            </a:r>
          </a:p>
          <a:p>
            <a:pPr marL="0" indent="0"/>
            <a:r>
              <a:rPr lang="es-VE" altLang="es-VE" sz="2000" u="sng"/>
              <a:t> Las operaciones</a:t>
            </a:r>
          </a:p>
          <a:p>
            <a:pPr marL="0" indent="0">
              <a:buNone/>
            </a:pPr>
            <a:r>
              <a:rPr lang="es-VE" altLang="es-VE" sz="2000"/>
              <a:t>Las utilidades que se obtienen en las operaciones son la principal fuente de fondos de capital de trabajo. La depreciación es fuente de fondos de capital provenientes de las operaciones.</a:t>
            </a:r>
          </a:p>
          <a:p>
            <a:pPr marL="0" indent="0"/>
            <a:r>
              <a:rPr lang="es-VE" altLang="es-VE" sz="2000"/>
              <a:t> </a:t>
            </a:r>
            <a:r>
              <a:rPr lang="es-VE" altLang="es-VE" sz="2000" u="sng"/>
              <a:t>Emisión de bonos a largo plazo y/o acciones</a:t>
            </a:r>
          </a:p>
          <a:p>
            <a:pPr marL="0" indent="0">
              <a:buNone/>
            </a:pPr>
            <a:r>
              <a:rPr lang="es-VE" altLang="es-VE" sz="2000"/>
              <a:t>Ambos representan fuentes de capital de trabajo, el primero mediante la adquisición de obligaciones a largo plazo y el segundo mediante la inyección de capital fresco.</a:t>
            </a:r>
          </a:p>
          <a:p>
            <a:pPr marL="0" indent="0"/>
            <a:r>
              <a:rPr lang="es-VE" altLang="es-VE" sz="2000"/>
              <a:t> </a:t>
            </a:r>
            <a:r>
              <a:rPr lang="es-VE" altLang="es-VE" sz="2000" u="sng"/>
              <a:t>Venta de activos no circulantes</a:t>
            </a:r>
          </a:p>
          <a:p>
            <a:pPr marL="0" indent="0">
              <a:buNone/>
            </a:pPr>
            <a:r>
              <a:rPr lang="es-VE" altLang="es-VE" sz="2000"/>
              <a:t>La venta de edificaciones, equipos, terenos y otros activos no circulantes resultan en un aumento del capital de trabajo.</a:t>
            </a:r>
            <a:endParaRPr lang="en-US" altLang="es-VE" sz="2000"/>
          </a:p>
        </p:txBody>
      </p:sp>
    </p:spTree>
    <p:extLst>
      <p:ext uri="{BB962C8B-B14F-4D97-AF65-F5344CB8AC3E}">
        <p14:creationId xmlns:p14="http://schemas.microsoft.com/office/powerpoint/2010/main" val="20732267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FF1AFB4-880C-4016-9355-D672293A9E1B}" type="slidenum">
              <a:rPr lang="es-ES" altLang="es-VE"/>
              <a:pPr eaLnBrk="1" hangingPunct="1"/>
              <a:t>68</a:t>
            </a:fld>
            <a:endParaRPr lang="es-ES" altLang="es-VE"/>
          </a:p>
        </p:txBody>
      </p:sp>
      <p:sp>
        <p:nvSpPr>
          <p:cNvPr id="79875" name="Rectangle 2"/>
          <p:cNvSpPr>
            <a:spLocks noGrp="1" noChangeArrowheads="1"/>
          </p:cNvSpPr>
          <p:nvPr>
            <p:ph type="title"/>
          </p:nvPr>
        </p:nvSpPr>
        <p:spPr/>
        <p:txBody>
          <a:bodyPr/>
          <a:lstStyle/>
          <a:p>
            <a:pPr eaLnBrk="1" hangingPunct="1"/>
            <a:r>
              <a:rPr lang="es-VE" altLang="es-VE" sz="3600"/>
              <a:t>3. FUENTES Y USOS DE CAPITAL DE TRABAJO</a:t>
            </a:r>
            <a:endParaRPr lang="en-US" altLang="es-VE" sz="3600"/>
          </a:p>
        </p:txBody>
      </p:sp>
      <p:sp>
        <p:nvSpPr>
          <p:cNvPr id="79876" name="Rectangle 3"/>
          <p:cNvSpPr>
            <a:spLocks noGrp="1" noChangeArrowheads="1"/>
          </p:cNvSpPr>
          <p:nvPr>
            <p:ph type="body" idx="1"/>
          </p:nvPr>
        </p:nvSpPr>
        <p:spPr>
          <a:xfrm>
            <a:off x="2209800" y="1484314"/>
            <a:ext cx="7772400" cy="4740275"/>
          </a:xfrm>
        </p:spPr>
        <p:txBody>
          <a:bodyPr>
            <a:normAutofit lnSpcReduction="10000"/>
          </a:bodyPr>
          <a:lstStyle/>
          <a:p>
            <a:pPr marL="0" indent="0">
              <a:buNone/>
            </a:pPr>
            <a:r>
              <a:rPr lang="es-VE" altLang="es-VE" sz="2400" u="sng"/>
              <a:t>Usos</a:t>
            </a:r>
          </a:p>
          <a:p>
            <a:pPr marL="0" indent="0"/>
            <a:r>
              <a:rPr lang="es-VE" altLang="es-VE" sz="2400" u="sng"/>
              <a:t> Los dividendos</a:t>
            </a:r>
          </a:p>
          <a:p>
            <a:pPr marL="0" indent="0">
              <a:buNone/>
            </a:pPr>
            <a:r>
              <a:rPr lang="es-VE" altLang="es-VE" sz="2400"/>
              <a:t>Los dividendos que se decretan y pagan a los accionistas proceden del capital de trabajo.</a:t>
            </a:r>
          </a:p>
          <a:p>
            <a:pPr marL="0" indent="0"/>
            <a:r>
              <a:rPr lang="es-VE" altLang="es-VE" sz="2400"/>
              <a:t> </a:t>
            </a:r>
            <a:r>
              <a:rPr lang="es-VE" altLang="es-VE" sz="2400" u="sng"/>
              <a:t>Cancelación de obligaciones a largo plazo/Readquisición de Acciones</a:t>
            </a:r>
          </a:p>
          <a:p>
            <a:pPr marL="0" indent="0">
              <a:buNone/>
            </a:pPr>
            <a:r>
              <a:rPr lang="es-VE" altLang="es-VE" sz="2400"/>
              <a:t>Ambas operaciones se hacen usando los fondos de la empresa, disminuyendo el capital de trabajo de la misma.</a:t>
            </a:r>
          </a:p>
          <a:p>
            <a:pPr marL="0" indent="0"/>
            <a:r>
              <a:rPr lang="es-VE" altLang="es-VE" sz="2400"/>
              <a:t> </a:t>
            </a:r>
            <a:r>
              <a:rPr lang="es-VE" altLang="es-VE" sz="2400" u="sng"/>
              <a:t>Compra de activos no circulantes</a:t>
            </a:r>
          </a:p>
          <a:p>
            <a:pPr marL="0" indent="0">
              <a:buNone/>
            </a:pPr>
            <a:r>
              <a:rPr lang="es-VE" altLang="es-VE" sz="2400"/>
              <a:t>La compra de edificaciones, equipos, terenos y otros activos no circulantes resultan en una disminución del capital de trabajo.</a:t>
            </a:r>
            <a:endParaRPr lang="en-US" altLang="es-VE" sz="2400"/>
          </a:p>
        </p:txBody>
      </p:sp>
    </p:spTree>
    <p:extLst>
      <p:ext uri="{BB962C8B-B14F-4D97-AF65-F5344CB8AC3E}">
        <p14:creationId xmlns:p14="http://schemas.microsoft.com/office/powerpoint/2010/main" val="26671768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988407F-A6D8-4C5C-8ABD-C785B8B01BCC}" type="slidenum">
              <a:rPr lang="es-ES" altLang="es-VE"/>
              <a:pPr eaLnBrk="1" hangingPunct="1"/>
              <a:t>69</a:t>
            </a:fld>
            <a:endParaRPr lang="es-ES" altLang="es-VE"/>
          </a:p>
        </p:txBody>
      </p:sp>
      <p:sp>
        <p:nvSpPr>
          <p:cNvPr id="80899" name="Rectangle 2"/>
          <p:cNvSpPr>
            <a:spLocks noGrp="1" noChangeArrowheads="1"/>
          </p:cNvSpPr>
          <p:nvPr>
            <p:ph type="title" idx="4294967295"/>
          </p:nvPr>
        </p:nvSpPr>
        <p:spPr>
          <a:xfrm>
            <a:off x="2284413" y="228600"/>
            <a:ext cx="7772400" cy="1219200"/>
          </a:xfrm>
        </p:spPr>
        <p:txBody>
          <a:bodyPr/>
          <a:lstStyle/>
          <a:p>
            <a:pPr eaLnBrk="1" hangingPunct="1"/>
            <a:r>
              <a:rPr lang="es-VE" altLang="es-VE" sz="3600"/>
              <a:t>4. EJERCICIO DE ILUSTRACION</a:t>
            </a:r>
            <a:endParaRPr lang="en-US" altLang="es-VE" sz="3600"/>
          </a:p>
        </p:txBody>
      </p:sp>
      <p:sp>
        <p:nvSpPr>
          <p:cNvPr id="80900" name="Rectangle 3"/>
          <p:cNvSpPr>
            <a:spLocks noChangeArrowheads="1"/>
          </p:cNvSpPr>
          <p:nvPr/>
        </p:nvSpPr>
        <p:spPr bwMode="auto">
          <a:xfrm>
            <a:off x="2209800" y="2286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s-VE" sz="3600">
              <a:solidFill>
                <a:schemeClr val="tx2"/>
              </a:solidFill>
            </a:endParaRPr>
          </a:p>
        </p:txBody>
      </p:sp>
      <p:sp>
        <p:nvSpPr>
          <p:cNvPr id="97284" name="Text Box 4"/>
          <p:cNvSpPr txBox="1">
            <a:spLocks noChangeArrowheads="1"/>
          </p:cNvSpPr>
          <p:nvPr/>
        </p:nvSpPr>
        <p:spPr bwMode="auto">
          <a:xfrm>
            <a:off x="2667000" y="1371600"/>
            <a:ext cx="7315200" cy="8255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a:latin typeface="Times New Roman" pitchFamily="18" charset="0"/>
                <a:cs typeface="Arial" charset="0"/>
              </a:rPr>
              <a:t>                                                     </a:t>
            </a:r>
            <a:r>
              <a:rPr lang="es-VE" sz="1600" b="1">
                <a:effectLst>
                  <a:outerShdw blurRad="38100" dist="38100" dir="2700000" algn="tl">
                    <a:srgbClr val="C0C0C0"/>
                  </a:outerShdw>
                </a:effectLst>
                <a:latin typeface="Times New Roman" pitchFamily="18" charset="0"/>
                <a:cs typeface="Arial" charset="0"/>
              </a:rPr>
              <a:t>L-CENTER, C.A.				           BALANCE GENERAL COMPARATIVO		           </a:t>
            </a:r>
            <a:r>
              <a:rPr lang="es-VE" sz="1600" b="1" u="sng">
                <a:effectLst>
                  <a:outerShdw blurRad="38100" dist="38100" dir="2700000" algn="tl">
                    <a:srgbClr val="C0C0C0"/>
                  </a:outerShdw>
                </a:effectLst>
                <a:latin typeface="Times New Roman" pitchFamily="18" charset="0"/>
                <a:cs typeface="Arial" charset="0"/>
              </a:rPr>
              <a:t>31 DE DICIEMBRE DE 2.004 Y 2.005</a:t>
            </a:r>
            <a:endParaRPr lang="es-ES" sz="1600" b="1" u="sng">
              <a:effectLst>
                <a:outerShdw blurRad="38100" dist="38100" dir="2700000" algn="tl">
                  <a:srgbClr val="C0C0C0"/>
                </a:outerShdw>
              </a:effectLst>
              <a:latin typeface="Times New Roman" pitchFamily="18" charset="0"/>
              <a:cs typeface="Arial" charset="0"/>
            </a:endParaRPr>
          </a:p>
        </p:txBody>
      </p:sp>
      <p:sp>
        <p:nvSpPr>
          <p:cNvPr id="80902" name="Text Box 5"/>
          <p:cNvSpPr txBox="1">
            <a:spLocks noChangeArrowheads="1"/>
          </p:cNvSpPr>
          <p:nvPr/>
        </p:nvSpPr>
        <p:spPr bwMode="auto">
          <a:xfrm>
            <a:off x="2590800" y="2286000"/>
            <a:ext cx="3352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3600">
              <a:latin typeface="Times New Roman" panose="02020603050405020304" pitchFamily="18" charset="0"/>
            </a:endParaRPr>
          </a:p>
        </p:txBody>
      </p:sp>
      <p:sp>
        <p:nvSpPr>
          <p:cNvPr id="80903" name="Text Box 6"/>
          <p:cNvSpPr txBox="1">
            <a:spLocks noChangeArrowheads="1"/>
          </p:cNvSpPr>
          <p:nvPr/>
        </p:nvSpPr>
        <p:spPr bwMode="auto">
          <a:xfrm>
            <a:off x="2438400" y="2286000"/>
            <a:ext cx="3581400"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1600" b="1" u="sng">
                <a:latin typeface="Times New Roman" panose="02020603050405020304" pitchFamily="18" charset="0"/>
              </a:rPr>
              <a:t>ACTIVOS</a:t>
            </a:r>
          </a:p>
          <a:p>
            <a:pPr eaLnBrk="1" hangingPunct="1">
              <a:spcBef>
                <a:spcPct val="50000"/>
              </a:spcBef>
            </a:pPr>
            <a:r>
              <a:rPr lang="es-VE" altLang="es-VE" sz="1600" b="1">
                <a:latin typeface="Times New Roman" panose="02020603050405020304" pitchFamily="18" charset="0"/>
              </a:rPr>
              <a:t>Activos Circulantes	   </a:t>
            </a:r>
            <a:r>
              <a:rPr lang="es-VE" altLang="es-VE" sz="1200" b="1">
                <a:latin typeface="Times New Roman" panose="02020603050405020304" pitchFamily="18" charset="0"/>
              </a:rPr>
              <a:t>31/12/04     31/12/05 </a:t>
            </a:r>
            <a:r>
              <a:rPr lang="es-VE" altLang="es-VE" sz="1200">
                <a:latin typeface="Times New Roman" panose="02020603050405020304" pitchFamily="18" charset="0"/>
              </a:rPr>
              <a:t>Caja y Banco</a:t>
            </a:r>
            <a:r>
              <a:rPr lang="es-VE" altLang="es-VE" sz="1600" b="1">
                <a:latin typeface="Times New Roman" panose="02020603050405020304" pitchFamily="18" charset="0"/>
              </a:rPr>
              <a:t>	                       </a:t>
            </a:r>
            <a:r>
              <a:rPr lang="es-VE" altLang="es-VE" sz="1200">
                <a:latin typeface="Times New Roman" panose="02020603050405020304" pitchFamily="18" charset="0"/>
              </a:rPr>
              <a:t>75.000	125.000  Cuentas por Cobrar	       75.000      200.000  Inventario de Mercancías	     </a:t>
            </a:r>
            <a:r>
              <a:rPr lang="es-VE" altLang="es-VE" sz="1200" u="sng">
                <a:latin typeface="Times New Roman" panose="02020603050405020304" pitchFamily="18" charset="0"/>
              </a:rPr>
              <a:t>150.000</a:t>
            </a:r>
            <a:r>
              <a:rPr lang="es-VE" altLang="es-VE" sz="1200">
                <a:latin typeface="Times New Roman" panose="02020603050405020304" pitchFamily="18" charset="0"/>
              </a:rPr>
              <a:t>      </a:t>
            </a:r>
            <a:r>
              <a:rPr lang="es-VE" altLang="es-VE" sz="1200" u="sng">
                <a:latin typeface="Times New Roman" panose="02020603050405020304" pitchFamily="18" charset="0"/>
              </a:rPr>
              <a:t>225.000</a:t>
            </a:r>
            <a:r>
              <a:rPr lang="es-VE" altLang="es-VE" sz="1200">
                <a:latin typeface="Times New Roman" panose="02020603050405020304" pitchFamily="18" charset="0"/>
              </a:rPr>
              <a:t>    </a:t>
            </a:r>
            <a:r>
              <a:rPr lang="es-VE" altLang="es-VE" sz="1200" b="1">
                <a:latin typeface="Times New Roman" panose="02020603050405020304" pitchFamily="18" charset="0"/>
              </a:rPr>
              <a:t>Total Activos  Circulantes	     300.000      550.000</a:t>
            </a:r>
          </a:p>
          <a:p>
            <a:pPr eaLnBrk="1" hangingPunct="1">
              <a:spcBef>
                <a:spcPct val="50000"/>
              </a:spcBef>
            </a:pPr>
            <a:r>
              <a:rPr lang="es-VE" altLang="es-VE" sz="1600" b="1">
                <a:latin typeface="Times New Roman" panose="02020603050405020304" pitchFamily="18" charset="0"/>
              </a:rPr>
              <a:t>Activos Fijos</a:t>
            </a:r>
          </a:p>
          <a:p>
            <a:pPr eaLnBrk="1" hangingPunct="1">
              <a:spcBef>
                <a:spcPct val="50000"/>
              </a:spcBef>
            </a:pPr>
            <a:r>
              <a:rPr lang="es-VE" altLang="es-VE" sz="1200">
                <a:latin typeface="Times New Roman" panose="02020603050405020304" pitchFamily="18" charset="0"/>
              </a:rPr>
              <a:t>Terrenos	                             200.000      200.000  Equipos (Valor Neto)                  700.000   1.000.000 Edificaciones (Valor Neto)          </a:t>
            </a:r>
            <a:r>
              <a:rPr lang="es-VE" altLang="es-VE" sz="1200" u="sng">
                <a:latin typeface="Times New Roman" panose="02020603050405020304" pitchFamily="18" charset="0"/>
              </a:rPr>
              <a:t>800.000</a:t>
            </a:r>
            <a:r>
              <a:rPr lang="es-VE" altLang="es-VE" sz="1200">
                <a:latin typeface="Times New Roman" panose="02020603050405020304" pitchFamily="18" charset="0"/>
              </a:rPr>
              <a:t>      </a:t>
            </a:r>
            <a:r>
              <a:rPr lang="es-VE" altLang="es-VE" sz="1200" u="sng">
                <a:latin typeface="Times New Roman" panose="02020603050405020304" pitchFamily="18" charset="0"/>
              </a:rPr>
              <a:t>750.000    </a:t>
            </a:r>
            <a:r>
              <a:rPr lang="es-VE" altLang="es-VE" sz="1200" b="1">
                <a:latin typeface="Times New Roman" panose="02020603050405020304" pitchFamily="18" charset="0"/>
              </a:rPr>
              <a:t>Total Activos Fijos                  1.700.000    1.950.000</a:t>
            </a:r>
          </a:p>
          <a:p>
            <a:pPr eaLnBrk="1" hangingPunct="1">
              <a:spcBef>
                <a:spcPct val="50000"/>
              </a:spcBef>
            </a:pPr>
            <a:r>
              <a:rPr lang="es-VE" altLang="es-VE" sz="1200" b="1">
                <a:latin typeface="Times New Roman" panose="02020603050405020304" pitchFamily="18" charset="0"/>
              </a:rPr>
              <a:t>TOTAL ACTIVOS	  </a:t>
            </a:r>
            <a:r>
              <a:rPr lang="es-VE" altLang="es-VE" sz="1200" b="1" u="sng">
                <a:latin typeface="Times New Roman" panose="02020603050405020304" pitchFamily="18" charset="0"/>
              </a:rPr>
              <a:t>2.000.000</a:t>
            </a:r>
            <a:r>
              <a:rPr lang="es-VE" altLang="es-VE" sz="1200" b="1">
                <a:latin typeface="Times New Roman" panose="02020603050405020304" pitchFamily="18" charset="0"/>
              </a:rPr>
              <a:t>    </a:t>
            </a:r>
            <a:r>
              <a:rPr lang="es-VE" altLang="es-VE" sz="1200" b="1" u="sng">
                <a:latin typeface="Times New Roman" panose="02020603050405020304" pitchFamily="18" charset="0"/>
              </a:rPr>
              <a:t>2.500.000</a:t>
            </a:r>
            <a:endParaRPr lang="es-ES" altLang="es-VE" sz="1200" b="1" u="sng">
              <a:latin typeface="Times New Roman" panose="02020603050405020304" pitchFamily="18" charset="0"/>
            </a:endParaRPr>
          </a:p>
        </p:txBody>
      </p:sp>
      <p:sp>
        <p:nvSpPr>
          <p:cNvPr id="80904" name="Text Box 7"/>
          <p:cNvSpPr txBox="1">
            <a:spLocks noChangeArrowheads="1"/>
          </p:cNvSpPr>
          <p:nvPr/>
        </p:nvSpPr>
        <p:spPr bwMode="auto">
          <a:xfrm>
            <a:off x="6172200" y="2286001"/>
            <a:ext cx="3657600" cy="445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VE" altLang="es-VE" sz="1600" b="1" u="sng">
                <a:latin typeface="Times New Roman" panose="02020603050405020304" pitchFamily="18" charset="0"/>
              </a:rPr>
              <a:t>PASIVOS+CAPITAL</a:t>
            </a:r>
          </a:p>
          <a:p>
            <a:pPr eaLnBrk="1" hangingPunct="1">
              <a:spcBef>
                <a:spcPct val="50000"/>
              </a:spcBef>
            </a:pPr>
            <a:r>
              <a:rPr lang="es-VE" altLang="es-VE" sz="1600" b="1">
                <a:latin typeface="Times New Roman" panose="02020603050405020304" pitchFamily="18" charset="0"/>
              </a:rPr>
              <a:t>Pasivos Circulantes         </a:t>
            </a:r>
            <a:r>
              <a:rPr lang="es-VE" altLang="es-VE" sz="1200" b="1">
                <a:latin typeface="Times New Roman" panose="02020603050405020304" pitchFamily="18" charset="0"/>
              </a:rPr>
              <a:t>31/12/04    31/12/05</a:t>
            </a:r>
            <a:r>
              <a:rPr lang="es-VE" altLang="es-VE" sz="1600" b="1">
                <a:latin typeface="Times New Roman" panose="02020603050405020304" pitchFamily="18" charset="0"/>
              </a:rPr>
              <a:t>        </a:t>
            </a:r>
          </a:p>
          <a:p>
            <a:pPr eaLnBrk="1" hangingPunct="1">
              <a:spcBef>
                <a:spcPct val="50000"/>
              </a:spcBef>
            </a:pPr>
            <a:r>
              <a:rPr lang="es-VE" altLang="es-VE" sz="1200">
                <a:latin typeface="Times New Roman" panose="02020603050405020304" pitchFamily="18" charset="0"/>
              </a:rPr>
              <a:t>Cuentas por Pagar Suplidores           125.000      160.000 Nómina por Pagar                               25.000        40.000  Impuestos po Pagar	            </a:t>
            </a:r>
            <a:r>
              <a:rPr lang="es-VE" altLang="es-VE" sz="1200" u="sng">
                <a:latin typeface="Times New Roman" panose="02020603050405020304" pitchFamily="18" charset="0"/>
              </a:rPr>
              <a:t>50.000</a:t>
            </a:r>
            <a:r>
              <a:rPr lang="es-VE" altLang="es-VE" sz="1200">
                <a:latin typeface="Times New Roman" panose="02020603050405020304" pitchFamily="18" charset="0"/>
              </a:rPr>
              <a:t>      </a:t>
            </a:r>
            <a:r>
              <a:rPr lang="es-VE" altLang="es-VE" sz="1200" u="sng">
                <a:latin typeface="Times New Roman" panose="02020603050405020304" pitchFamily="18" charset="0"/>
              </a:rPr>
              <a:t>200.000</a:t>
            </a:r>
            <a:r>
              <a:rPr lang="es-VE" altLang="es-VE" sz="1200">
                <a:latin typeface="Times New Roman" panose="02020603050405020304" pitchFamily="18" charset="0"/>
              </a:rPr>
              <a:t> </a:t>
            </a:r>
            <a:r>
              <a:rPr lang="es-VE" altLang="es-VE" sz="1200" b="1">
                <a:latin typeface="Times New Roman" panose="02020603050405020304" pitchFamily="18" charset="0"/>
              </a:rPr>
              <a:t>Total Pasivos Circulantes	          200.000      400.000</a:t>
            </a:r>
            <a:endParaRPr lang="es-VE" altLang="es-VE" sz="800" b="1">
              <a:latin typeface="Times New Roman" panose="02020603050405020304" pitchFamily="18" charset="0"/>
            </a:endParaRPr>
          </a:p>
          <a:p>
            <a:pPr eaLnBrk="1" hangingPunct="1">
              <a:spcBef>
                <a:spcPct val="50000"/>
              </a:spcBef>
            </a:pPr>
            <a:r>
              <a:rPr lang="es-VE" altLang="es-VE" sz="1600" b="1">
                <a:latin typeface="Times New Roman" panose="02020603050405020304" pitchFamily="18" charset="0"/>
              </a:rPr>
              <a:t>Pasivos a Largo Plazo</a:t>
            </a:r>
          </a:p>
          <a:p>
            <a:pPr eaLnBrk="1" hangingPunct="1">
              <a:spcBef>
                <a:spcPct val="50000"/>
              </a:spcBef>
            </a:pPr>
            <a:r>
              <a:rPr lang="es-VE" altLang="es-VE" sz="1200">
                <a:latin typeface="Times New Roman" panose="02020603050405020304" pitchFamily="18" charset="0"/>
              </a:rPr>
              <a:t>Bonos por Pagar 	          </a:t>
            </a:r>
            <a:r>
              <a:rPr lang="es-VE" altLang="es-VE" sz="1200" u="sng">
                <a:latin typeface="Times New Roman" panose="02020603050405020304" pitchFamily="18" charset="0"/>
              </a:rPr>
              <a:t>600.000</a:t>
            </a:r>
            <a:r>
              <a:rPr lang="es-VE" altLang="es-VE" sz="1200">
                <a:latin typeface="Times New Roman" panose="02020603050405020304" pitchFamily="18" charset="0"/>
              </a:rPr>
              <a:t>      </a:t>
            </a:r>
            <a:r>
              <a:rPr lang="es-VE" altLang="es-VE" sz="1200" u="sng">
                <a:latin typeface="Times New Roman" panose="02020603050405020304" pitchFamily="18" charset="0"/>
              </a:rPr>
              <a:t>700.000</a:t>
            </a:r>
            <a:r>
              <a:rPr lang="es-VE" altLang="es-VE" sz="1200">
                <a:latin typeface="Times New Roman" panose="02020603050405020304" pitchFamily="18" charset="0"/>
              </a:rPr>
              <a:t> </a:t>
            </a:r>
            <a:r>
              <a:rPr lang="es-VE" altLang="es-VE" sz="1200" b="1">
                <a:latin typeface="Times New Roman" panose="02020603050405020304" pitchFamily="18" charset="0"/>
              </a:rPr>
              <a:t>Total Psivos a Largo Plazo            600.000      700.000</a:t>
            </a:r>
          </a:p>
          <a:p>
            <a:pPr eaLnBrk="1" hangingPunct="1">
              <a:spcBef>
                <a:spcPct val="50000"/>
              </a:spcBef>
            </a:pPr>
            <a:r>
              <a:rPr lang="es-VE" altLang="es-VE" sz="1200" b="1">
                <a:latin typeface="Times New Roman" panose="02020603050405020304" pitchFamily="18" charset="0"/>
              </a:rPr>
              <a:t>TOTAL PASIVOS                         800.000    1.100.000</a:t>
            </a:r>
          </a:p>
          <a:p>
            <a:pPr eaLnBrk="1" hangingPunct="1">
              <a:spcBef>
                <a:spcPct val="50000"/>
              </a:spcBef>
            </a:pPr>
            <a:r>
              <a:rPr lang="es-VE" altLang="es-VE" sz="1600" b="1" u="sng">
                <a:latin typeface="Times New Roman" panose="02020603050405020304" pitchFamily="18" charset="0"/>
              </a:rPr>
              <a:t>PATRIMONIO</a:t>
            </a:r>
          </a:p>
          <a:p>
            <a:pPr eaLnBrk="1" hangingPunct="1">
              <a:spcBef>
                <a:spcPct val="50000"/>
              </a:spcBef>
            </a:pPr>
            <a:r>
              <a:rPr lang="es-VE" altLang="es-VE" sz="1200">
                <a:latin typeface="Times New Roman" panose="02020603050405020304" pitchFamily="18" charset="0"/>
              </a:rPr>
              <a:t>Capital Social  	          500.000      500.000 Utilidades No Distribuidas	          </a:t>
            </a:r>
            <a:r>
              <a:rPr lang="es-VE" altLang="es-VE" sz="1200" u="sng">
                <a:latin typeface="Times New Roman" panose="02020603050405020304" pitchFamily="18" charset="0"/>
              </a:rPr>
              <a:t>700.000</a:t>
            </a:r>
            <a:r>
              <a:rPr lang="es-VE" altLang="es-VE" sz="1200">
                <a:latin typeface="Times New Roman" panose="02020603050405020304" pitchFamily="18" charset="0"/>
              </a:rPr>
              <a:t>      </a:t>
            </a:r>
            <a:r>
              <a:rPr lang="es-VE" altLang="es-VE" sz="1200" u="sng">
                <a:latin typeface="Times New Roman" panose="02020603050405020304" pitchFamily="18" charset="0"/>
              </a:rPr>
              <a:t>900.000</a:t>
            </a:r>
            <a:r>
              <a:rPr lang="es-VE" altLang="es-VE" sz="1200">
                <a:latin typeface="Times New Roman" panose="02020603050405020304" pitchFamily="18" charset="0"/>
              </a:rPr>
              <a:t> </a:t>
            </a:r>
            <a:r>
              <a:rPr lang="es-VE" altLang="es-VE" sz="1200" b="1">
                <a:latin typeface="Times New Roman" panose="02020603050405020304" pitchFamily="18" charset="0"/>
              </a:rPr>
              <a:t>TOTAL PATRIMONIO              1.200.000  1.400.000</a:t>
            </a:r>
          </a:p>
          <a:p>
            <a:pPr eaLnBrk="1" hangingPunct="1">
              <a:spcBef>
                <a:spcPct val="50000"/>
              </a:spcBef>
            </a:pPr>
            <a:r>
              <a:rPr lang="es-VE" altLang="es-VE" sz="1200" b="1">
                <a:latin typeface="Times New Roman" panose="02020603050405020304" pitchFamily="18" charset="0"/>
              </a:rPr>
              <a:t>PASIVO + CAOITAL                   </a:t>
            </a:r>
            <a:r>
              <a:rPr lang="es-VE" altLang="es-VE" sz="1200" b="1" u="sng">
                <a:latin typeface="Times New Roman" panose="02020603050405020304" pitchFamily="18" charset="0"/>
              </a:rPr>
              <a:t>2.000.000</a:t>
            </a:r>
            <a:r>
              <a:rPr lang="es-VE" altLang="es-VE" sz="1200" b="1">
                <a:latin typeface="Times New Roman" panose="02020603050405020304" pitchFamily="18" charset="0"/>
              </a:rPr>
              <a:t>  </a:t>
            </a:r>
            <a:r>
              <a:rPr lang="es-VE" altLang="es-VE" sz="1200" b="1" u="sng">
                <a:latin typeface="Times New Roman" panose="02020603050405020304" pitchFamily="18" charset="0"/>
              </a:rPr>
              <a:t>2.500.000</a:t>
            </a:r>
          </a:p>
          <a:p>
            <a:pPr eaLnBrk="1" hangingPunct="1">
              <a:spcBef>
                <a:spcPct val="50000"/>
              </a:spcBef>
            </a:pPr>
            <a:endParaRPr lang="es-VE" altLang="es-VE" sz="1200" b="1">
              <a:latin typeface="Times New Roman" panose="02020603050405020304" pitchFamily="18" charset="0"/>
            </a:endParaRPr>
          </a:p>
          <a:p>
            <a:pPr eaLnBrk="1" hangingPunct="1">
              <a:spcBef>
                <a:spcPct val="50000"/>
              </a:spcBef>
            </a:pPr>
            <a:endParaRPr lang="es-ES" altLang="es-VE" sz="1200">
              <a:latin typeface="Times New Roman" panose="02020603050405020304" pitchFamily="18" charset="0"/>
            </a:endParaRPr>
          </a:p>
        </p:txBody>
      </p:sp>
    </p:spTree>
    <p:extLst>
      <p:ext uri="{BB962C8B-B14F-4D97-AF65-F5344CB8AC3E}">
        <p14:creationId xmlns:p14="http://schemas.microsoft.com/office/powerpoint/2010/main" val="2418882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1138BAF-5666-4560-85AD-DDE3EF16BAA7}" type="slidenum">
              <a:rPr lang="es-ES" altLang="es-VE"/>
              <a:pPr eaLnBrk="1" hangingPunct="1"/>
              <a:t>7</a:t>
            </a:fld>
            <a:endParaRPr lang="es-ES" altLang="es-VE"/>
          </a:p>
        </p:txBody>
      </p:sp>
      <p:sp>
        <p:nvSpPr>
          <p:cNvPr id="17411" name="Rectangle 2"/>
          <p:cNvSpPr>
            <a:spLocks noGrp="1" noChangeArrowheads="1"/>
          </p:cNvSpPr>
          <p:nvPr>
            <p:ph type="title"/>
          </p:nvPr>
        </p:nvSpPr>
        <p:spPr/>
        <p:txBody>
          <a:bodyPr/>
          <a:lstStyle/>
          <a:p>
            <a:pPr eaLnBrk="1" hangingPunct="1"/>
            <a:r>
              <a:rPr lang="es-VE" altLang="es-VE" sz="3600"/>
              <a:t>5. EL BALANCE GENERAL</a:t>
            </a:r>
            <a:endParaRPr lang="es-ES" altLang="es-VE" sz="3600"/>
          </a:p>
        </p:txBody>
      </p:sp>
      <p:sp>
        <p:nvSpPr>
          <p:cNvPr id="8304" name="Text Box 112"/>
          <p:cNvSpPr txBox="1">
            <a:spLocks noChangeArrowheads="1"/>
          </p:cNvSpPr>
          <p:nvPr/>
        </p:nvSpPr>
        <p:spPr bwMode="auto">
          <a:xfrm>
            <a:off x="2438400" y="1447800"/>
            <a:ext cx="7545388" cy="4862870"/>
          </a:xfrm>
          <a:prstGeom prst="rect">
            <a:avLst/>
          </a:prstGeom>
          <a:noFill/>
          <a:ln w="12700" cap="sq">
            <a:noFill/>
            <a:miter lim="800000"/>
            <a:headEnd type="none" w="sm" len="sm"/>
            <a:tailEnd type="none" w="sm" len="sm"/>
          </a:ln>
          <a:effectLst/>
        </p:spPr>
        <p:txBody>
          <a:bodyPr>
            <a:spAutoFit/>
          </a:bodyPr>
          <a:lstStyle/>
          <a:p>
            <a:pPr>
              <a:spcBef>
                <a:spcPct val="50000"/>
              </a:spcBef>
              <a:defRPr/>
            </a:pPr>
            <a:r>
              <a:rPr lang="es-VE" sz="2400" b="1" u="sng">
                <a:effectLst>
                  <a:outerShdw blurRad="38100" dist="38100" dir="2700000" algn="tl">
                    <a:srgbClr val="C0C0C0"/>
                  </a:outerShdw>
                </a:effectLst>
                <a:latin typeface="Times New Roman" pitchFamily="18" charset="0"/>
                <a:cs typeface="Arial" charset="0"/>
              </a:rPr>
              <a:t>ASPECTOS IMPORTANTES</a:t>
            </a:r>
          </a:p>
          <a:p>
            <a:pPr algn="just">
              <a:spcBef>
                <a:spcPct val="50000"/>
              </a:spcBef>
              <a:buFontTx/>
              <a:buChar char="•"/>
              <a:defRPr/>
            </a:pPr>
            <a:r>
              <a:rPr lang="es-VE" sz="2400">
                <a:latin typeface="Times New Roman" pitchFamily="18" charset="0"/>
                <a:cs typeface="Arial" charset="0"/>
              </a:rPr>
              <a:t> </a:t>
            </a:r>
            <a:r>
              <a:rPr lang="es-VE" sz="2000">
                <a:latin typeface="Times New Roman" pitchFamily="18" charset="0"/>
                <a:cs typeface="Arial" charset="0"/>
              </a:rPr>
              <a:t>Muestra la posición financiera de la empresa para una fecha determinada.</a:t>
            </a:r>
          </a:p>
          <a:p>
            <a:pPr algn="just">
              <a:spcBef>
                <a:spcPct val="50000"/>
              </a:spcBef>
              <a:buFontTx/>
              <a:buChar char="•"/>
              <a:defRPr/>
            </a:pPr>
            <a:r>
              <a:rPr lang="es-VE" sz="2000">
                <a:latin typeface="Times New Roman" pitchFamily="18" charset="0"/>
                <a:cs typeface="Arial" charset="0"/>
              </a:rPr>
              <a:t> Presenta una lista de los activos, los pasivos y el patrimonio de la empresa.</a:t>
            </a:r>
          </a:p>
          <a:p>
            <a:pPr algn="just">
              <a:spcBef>
                <a:spcPct val="50000"/>
              </a:spcBef>
              <a:buFontTx/>
              <a:buChar char="•"/>
              <a:defRPr/>
            </a:pPr>
            <a:r>
              <a:rPr lang="es-VE" sz="2000">
                <a:latin typeface="Times New Roman" pitchFamily="18" charset="0"/>
                <a:cs typeface="Arial" charset="0"/>
              </a:rPr>
              <a:t> Cumple con la ecuación de igualdad siguiente:                     	            Activos = Pasivos + Capital</a:t>
            </a:r>
          </a:p>
          <a:p>
            <a:pPr algn="just">
              <a:spcBef>
                <a:spcPct val="50000"/>
              </a:spcBef>
              <a:buFontTx/>
              <a:buChar char="•"/>
              <a:defRPr/>
            </a:pPr>
            <a:r>
              <a:rPr lang="es-VE" sz="2000">
                <a:latin typeface="Times New Roman" pitchFamily="18" charset="0"/>
                <a:cs typeface="Arial" charset="0"/>
              </a:rPr>
              <a:t> Los activos y los pasivos se clasifican en circulantes y no circulantes. </a:t>
            </a:r>
          </a:p>
          <a:p>
            <a:pPr algn="just">
              <a:spcBef>
                <a:spcPct val="50000"/>
              </a:spcBef>
              <a:buFontTx/>
              <a:buChar char="•"/>
              <a:defRPr/>
            </a:pPr>
            <a:r>
              <a:rPr lang="es-VE" sz="2000">
                <a:latin typeface="Times New Roman" pitchFamily="18" charset="0"/>
                <a:cs typeface="Arial" charset="0"/>
              </a:rPr>
              <a:t> La valoración de los activos y los pasivos se hace en función de (1) la cantidad de efectivo equivalente, o (2) valor histórico o de adquisición.</a:t>
            </a:r>
          </a:p>
          <a:p>
            <a:pPr algn="just">
              <a:spcBef>
                <a:spcPct val="50000"/>
              </a:spcBef>
              <a:buFontTx/>
              <a:buChar char="•"/>
              <a:defRPr/>
            </a:pPr>
            <a:r>
              <a:rPr lang="es-VE" sz="2000">
                <a:latin typeface="Times New Roman" pitchFamily="18" charset="0"/>
                <a:cs typeface="Arial" charset="0"/>
              </a:rPr>
              <a:t> Activos y pasivos no mostrados. (Capital intelectual y compromisos futuros no vencidos).</a:t>
            </a:r>
            <a:endParaRPr lang="es-ES" sz="2000">
              <a:latin typeface="Times New Roman" pitchFamily="18" charset="0"/>
              <a:cs typeface="Arial" charset="0"/>
            </a:endParaRPr>
          </a:p>
        </p:txBody>
      </p:sp>
    </p:spTree>
    <p:extLst>
      <p:ext uri="{BB962C8B-B14F-4D97-AF65-F5344CB8AC3E}">
        <p14:creationId xmlns:p14="http://schemas.microsoft.com/office/powerpoint/2010/main" val="420375154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B24E7AA-6A9F-4927-A1BB-515A971F3BD5}" type="slidenum">
              <a:rPr lang="es-ES" altLang="es-VE"/>
              <a:pPr eaLnBrk="1" hangingPunct="1"/>
              <a:t>70</a:t>
            </a:fld>
            <a:endParaRPr lang="es-ES" altLang="es-VE"/>
          </a:p>
        </p:txBody>
      </p:sp>
      <p:sp>
        <p:nvSpPr>
          <p:cNvPr id="81923" name="Rectangle 2"/>
          <p:cNvSpPr>
            <a:spLocks noChangeArrowheads="1"/>
          </p:cNvSpPr>
          <p:nvPr/>
        </p:nvSpPr>
        <p:spPr bwMode="auto">
          <a:xfrm>
            <a:off x="2209800" y="2286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VE" altLang="es-VE" sz="3600">
                <a:solidFill>
                  <a:schemeClr val="tx2"/>
                </a:solidFill>
              </a:rPr>
              <a:t>4. EJERCICIO DE ILUSTRACION</a:t>
            </a:r>
            <a:endParaRPr lang="es-ES" altLang="es-VE" sz="3600">
              <a:solidFill>
                <a:schemeClr val="tx2"/>
              </a:solidFill>
            </a:endParaRPr>
          </a:p>
        </p:txBody>
      </p:sp>
      <p:sp>
        <p:nvSpPr>
          <p:cNvPr id="98307" name="Text Box 3"/>
          <p:cNvSpPr txBox="1">
            <a:spLocks noChangeArrowheads="1"/>
          </p:cNvSpPr>
          <p:nvPr/>
        </p:nvSpPr>
        <p:spPr bwMode="auto">
          <a:xfrm>
            <a:off x="2971800" y="1752600"/>
            <a:ext cx="6096000" cy="8255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L-CENTER, C.A.                                                                                        ESTADO DE GANANCIAS Y PERDIDAS                                    </a:t>
            </a:r>
            <a:r>
              <a:rPr lang="es-VE" sz="1600" b="1" u="sng">
                <a:effectLst>
                  <a:outerShdw blurRad="38100" dist="38100" dir="2700000" algn="tl">
                    <a:srgbClr val="C0C0C0"/>
                  </a:outerShdw>
                </a:effectLst>
                <a:latin typeface="Times New Roman" pitchFamily="18" charset="0"/>
                <a:cs typeface="Arial" charset="0"/>
              </a:rPr>
              <a:t>AÑO 2.005</a:t>
            </a:r>
            <a:endParaRPr lang="es-ES" sz="1600" b="1" u="sng">
              <a:effectLst>
                <a:outerShdw blurRad="38100" dist="38100" dir="2700000" algn="tl">
                  <a:srgbClr val="C0C0C0"/>
                </a:outerShdw>
              </a:effectLst>
              <a:latin typeface="Times New Roman" pitchFamily="18" charset="0"/>
              <a:cs typeface="Arial" charset="0"/>
            </a:endParaRPr>
          </a:p>
        </p:txBody>
      </p:sp>
      <p:sp>
        <p:nvSpPr>
          <p:cNvPr id="81925" name="Text Box 4"/>
          <p:cNvSpPr txBox="1">
            <a:spLocks noChangeArrowheads="1"/>
          </p:cNvSpPr>
          <p:nvPr/>
        </p:nvSpPr>
        <p:spPr bwMode="auto">
          <a:xfrm>
            <a:off x="2895600" y="2819400"/>
            <a:ext cx="6934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1600">
              <a:latin typeface="Times New Roman" panose="02020603050405020304" pitchFamily="18" charset="0"/>
            </a:endParaRPr>
          </a:p>
        </p:txBody>
      </p:sp>
      <p:sp>
        <p:nvSpPr>
          <p:cNvPr id="81926" name="Text Box 5"/>
          <p:cNvSpPr txBox="1">
            <a:spLocks noChangeArrowheads="1"/>
          </p:cNvSpPr>
          <p:nvPr/>
        </p:nvSpPr>
        <p:spPr bwMode="auto">
          <a:xfrm>
            <a:off x="2895600" y="2590800"/>
            <a:ext cx="67818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1600" b="1" u="sng">
                <a:latin typeface="Times New Roman" panose="02020603050405020304" pitchFamily="18" charset="0"/>
              </a:rPr>
              <a:t>INGRESOS</a:t>
            </a:r>
          </a:p>
          <a:p>
            <a:pPr eaLnBrk="1" hangingPunct="1">
              <a:spcBef>
                <a:spcPct val="50000"/>
              </a:spcBef>
            </a:pPr>
            <a:r>
              <a:rPr lang="es-VE" altLang="es-VE" sz="1200">
                <a:latin typeface="Times New Roman" panose="02020603050405020304" pitchFamily="18" charset="0"/>
              </a:rPr>
              <a:t>Ingresos por Venta de Mercancías			2..250.000                               Ingresos por Venta de Servicios de Ingeniería	                            140.000                                 Intereses sobre Ventas a Crédito                                                                          </a:t>
            </a:r>
            <a:r>
              <a:rPr lang="es-VE" altLang="es-VE" sz="1200" u="sng">
                <a:latin typeface="Times New Roman" panose="02020603050405020304" pitchFamily="18" charset="0"/>
              </a:rPr>
              <a:t>10.000</a:t>
            </a:r>
            <a:r>
              <a:rPr lang="es-VE" altLang="es-VE" sz="1200">
                <a:latin typeface="Times New Roman" panose="02020603050405020304" pitchFamily="18" charset="0"/>
              </a:rPr>
              <a:t>                                 </a:t>
            </a:r>
            <a:r>
              <a:rPr lang="es-VE" altLang="es-VE" sz="1200" b="1">
                <a:latin typeface="Times New Roman" panose="02020603050405020304" pitchFamily="18" charset="0"/>
              </a:rPr>
              <a:t>TOTAL INGRESOS				 2.400.000</a:t>
            </a:r>
          </a:p>
          <a:p>
            <a:pPr eaLnBrk="1" hangingPunct="1">
              <a:spcBef>
                <a:spcPct val="50000"/>
              </a:spcBef>
            </a:pPr>
            <a:r>
              <a:rPr lang="es-VE" altLang="es-VE" sz="1600" b="1" u="sng">
                <a:latin typeface="Times New Roman" panose="02020603050405020304" pitchFamily="18" charset="0"/>
              </a:rPr>
              <a:t>GASTOS</a:t>
            </a:r>
          </a:p>
          <a:p>
            <a:pPr eaLnBrk="1" hangingPunct="1">
              <a:spcBef>
                <a:spcPct val="50000"/>
              </a:spcBef>
            </a:pPr>
            <a:r>
              <a:rPr lang="es-VE" altLang="es-VE" sz="1200">
                <a:latin typeface="Times New Roman" panose="02020603050405020304" pitchFamily="18" charset="0"/>
              </a:rPr>
              <a:t>Costo de Venta (Costo de la Mercancía Vendida)		   900.000                                  Sueldos y Salarios				   400.000                              Depreciación                         				   200.000                                  Gastos de Administración y de Ventas			   350.000                                  Intereses 					     50.000                                 Impuestos					   </a:t>
            </a:r>
            <a:r>
              <a:rPr lang="es-VE" altLang="es-VE" sz="1200" u="sng">
                <a:latin typeface="Times New Roman" panose="02020603050405020304" pitchFamily="18" charset="0"/>
              </a:rPr>
              <a:t>200.000                               </a:t>
            </a:r>
            <a:r>
              <a:rPr lang="es-VE" altLang="es-VE" sz="1200" b="1">
                <a:latin typeface="Times New Roman" panose="02020603050405020304" pitchFamily="18" charset="0"/>
              </a:rPr>
              <a:t>TOTAL GASTOS				2.100.000</a:t>
            </a:r>
          </a:p>
          <a:p>
            <a:pPr eaLnBrk="1" hangingPunct="1">
              <a:spcBef>
                <a:spcPct val="50000"/>
              </a:spcBef>
            </a:pPr>
            <a:r>
              <a:rPr lang="es-VE" altLang="es-VE" sz="1200" b="1">
                <a:latin typeface="Times New Roman" panose="02020603050405020304" pitchFamily="18" charset="0"/>
              </a:rPr>
              <a:t>UTILIDAD EN EL PERIODO			   </a:t>
            </a:r>
            <a:r>
              <a:rPr lang="es-VE" altLang="es-VE" sz="1200" b="1" u="sng">
                <a:latin typeface="Times New Roman" panose="02020603050405020304" pitchFamily="18" charset="0"/>
              </a:rPr>
              <a:t>300.000</a:t>
            </a:r>
            <a:endParaRPr lang="es-ES" altLang="es-VE" sz="1200" b="1" u="sng">
              <a:latin typeface="Times New Roman" panose="02020603050405020304" pitchFamily="18" charset="0"/>
            </a:endParaRPr>
          </a:p>
        </p:txBody>
      </p:sp>
    </p:spTree>
    <p:extLst>
      <p:ext uri="{BB962C8B-B14F-4D97-AF65-F5344CB8AC3E}">
        <p14:creationId xmlns:p14="http://schemas.microsoft.com/office/powerpoint/2010/main" val="114189035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AC616B-ABED-4443-84C0-2737407DBBCD}" type="slidenum">
              <a:rPr lang="es-ES" altLang="es-VE"/>
              <a:pPr eaLnBrk="1" hangingPunct="1"/>
              <a:t>71</a:t>
            </a:fld>
            <a:endParaRPr lang="es-ES" altLang="es-VE"/>
          </a:p>
        </p:txBody>
      </p:sp>
      <p:sp>
        <p:nvSpPr>
          <p:cNvPr id="99330" name="Rectangle 2"/>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lgn="ctr">
              <a:defRPr/>
            </a:pPr>
            <a:r>
              <a:rPr lang="es-VE" sz="3600">
                <a:solidFill>
                  <a:schemeClr val="tx2"/>
                </a:solidFill>
                <a:effectLst>
                  <a:outerShdw blurRad="38100" dist="38100" dir="2700000" algn="tl">
                    <a:srgbClr val="C0C0C0"/>
                  </a:outerShdw>
                </a:effectLst>
                <a:latin typeface="Times New Roman" pitchFamily="18" charset="0"/>
                <a:cs typeface="Arial" charset="0"/>
              </a:rPr>
              <a:t>4. EJERCICIO DE ILUSTRACION</a:t>
            </a:r>
            <a:endParaRPr lang="es-ES" sz="3600">
              <a:solidFill>
                <a:schemeClr val="tx2"/>
              </a:solidFill>
              <a:effectLst>
                <a:outerShdw blurRad="38100" dist="38100" dir="2700000" algn="tl">
                  <a:srgbClr val="C0C0C0"/>
                </a:outerShdw>
              </a:effectLst>
              <a:latin typeface="Times New Roman" pitchFamily="18" charset="0"/>
              <a:cs typeface="Arial" charset="0"/>
            </a:endParaRPr>
          </a:p>
        </p:txBody>
      </p:sp>
      <p:sp>
        <p:nvSpPr>
          <p:cNvPr id="99331" name="Text Box 3"/>
          <p:cNvSpPr txBox="1">
            <a:spLocks noChangeArrowheads="1"/>
          </p:cNvSpPr>
          <p:nvPr/>
        </p:nvSpPr>
        <p:spPr bwMode="auto">
          <a:xfrm>
            <a:off x="3048000" y="1600200"/>
            <a:ext cx="6019800" cy="8255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L-CENTER, C.A.                                                                             ESTADO DE CAMBIOS DE LA SITUACION FINANCIERA                                       AÑO 2.005</a:t>
            </a:r>
          </a:p>
        </p:txBody>
      </p:sp>
      <p:sp>
        <p:nvSpPr>
          <p:cNvPr id="99332" name="Text Box 4"/>
          <p:cNvSpPr txBox="1">
            <a:spLocks noChangeArrowheads="1"/>
          </p:cNvSpPr>
          <p:nvPr/>
        </p:nvSpPr>
        <p:spPr bwMode="auto">
          <a:xfrm>
            <a:off x="2971800" y="2493964"/>
            <a:ext cx="6934200" cy="4364037"/>
          </a:xfrm>
          <a:prstGeom prst="rect">
            <a:avLst/>
          </a:prstGeom>
          <a:noFill/>
          <a:ln w="12700" cap="sq">
            <a:noFill/>
            <a:miter lim="800000"/>
            <a:headEnd type="none" w="sm" len="sm"/>
            <a:tailEnd type="none" w="sm" len="sm"/>
          </a:ln>
          <a:effectLst/>
        </p:spPr>
        <p:txBody>
          <a:bodyPr>
            <a:spAutoFit/>
          </a:bodyPr>
          <a:lstStyle/>
          <a:p>
            <a:pPr>
              <a:spcBef>
                <a:spcPct val="50000"/>
              </a:spcBef>
              <a:defRPr/>
            </a:pPr>
            <a:r>
              <a:rPr lang="es-VE" sz="1600" b="1">
                <a:latin typeface="Times New Roman" pitchFamily="18" charset="0"/>
                <a:cs typeface="Arial" charset="0"/>
              </a:rPr>
              <a:t>CAPITAL DE TRABAJO AL 01/01/05 </a:t>
            </a:r>
            <a:r>
              <a:rPr lang="es-VE" sz="1600" b="1" i="1">
                <a:effectLst>
                  <a:outerShdw blurRad="38100" dist="38100" dir="2700000" algn="tl">
                    <a:srgbClr val="C0C0C0"/>
                  </a:outerShdw>
                </a:effectLst>
                <a:latin typeface="Times New Roman" pitchFamily="18" charset="0"/>
                <a:cs typeface="Arial" charset="0"/>
              </a:rPr>
              <a:t>(BG)</a:t>
            </a:r>
            <a:r>
              <a:rPr lang="es-VE" sz="1600" b="1">
                <a:latin typeface="Times New Roman" pitchFamily="18" charset="0"/>
                <a:cs typeface="Arial" charset="0"/>
              </a:rPr>
              <a:t>		</a:t>
            </a:r>
            <a:r>
              <a:rPr lang="es-VE" sz="1600">
                <a:latin typeface="Times New Roman" pitchFamily="18" charset="0"/>
                <a:cs typeface="Arial" charset="0"/>
              </a:rPr>
              <a:t>100.000</a:t>
            </a:r>
          </a:p>
          <a:p>
            <a:pPr>
              <a:spcBef>
                <a:spcPct val="50000"/>
              </a:spcBef>
              <a:defRPr/>
            </a:pPr>
            <a:r>
              <a:rPr lang="es-VE" sz="1600" b="1">
                <a:latin typeface="Times New Roman" pitchFamily="18" charset="0"/>
                <a:cs typeface="Arial" charset="0"/>
              </a:rPr>
              <a:t>INCREMENTO CAPITAL DE TRABAJO:</a:t>
            </a:r>
          </a:p>
          <a:p>
            <a:pPr>
              <a:spcBef>
                <a:spcPct val="50000"/>
              </a:spcBef>
              <a:defRPr/>
            </a:pPr>
            <a:r>
              <a:rPr lang="es-VE" sz="1200">
                <a:latin typeface="Times New Roman" pitchFamily="18" charset="0"/>
                <a:cs typeface="Arial" charset="0"/>
              </a:rPr>
              <a:t>OPERACIONES:					                    Ingresos (Aumentan Capital de Trabajo) </a:t>
            </a:r>
            <a:r>
              <a:rPr lang="es-VE" sz="1200" b="1" i="1">
                <a:effectLst>
                  <a:outerShdw blurRad="38100" dist="38100" dir="2700000" algn="tl">
                    <a:srgbClr val="C0C0C0"/>
                  </a:outerShdw>
                </a:effectLst>
                <a:latin typeface="Times New Roman" pitchFamily="18" charset="0"/>
                <a:cs typeface="Arial" charset="0"/>
              </a:rPr>
              <a:t>(GyP)</a:t>
            </a:r>
            <a:r>
              <a:rPr lang="es-VE" sz="1200">
                <a:latin typeface="Times New Roman" pitchFamily="18" charset="0"/>
                <a:cs typeface="Arial" charset="0"/>
              </a:rPr>
              <a:t>	 2.400.000		                       Gastos (Disminuyen Capital de Trabajo) </a:t>
            </a:r>
            <a:r>
              <a:rPr lang="es-VE" sz="1200" b="1" i="1">
                <a:effectLst>
                  <a:outerShdw blurRad="38100" dist="38100" dir="2700000" algn="tl">
                    <a:srgbClr val="C0C0C0"/>
                  </a:outerShdw>
                </a:effectLst>
                <a:latin typeface="Times New Roman" pitchFamily="18" charset="0"/>
                <a:cs typeface="Arial" charset="0"/>
              </a:rPr>
              <a:t>(GyP)</a:t>
            </a:r>
            <a:r>
              <a:rPr lang="es-VE" sz="1200">
                <a:latin typeface="Times New Roman" pitchFamily="18" charset="0"/>
                <a:cs typeface="Arial" charset="0"/>
              </a:rPr>
              <a:t>	</a:t>
            </a:r>
            <a:r>
              <a:rPr lang="es-VE" sz="1200" u="sng">
                <a:latin typeface="Times New Roman" pitchFamily="18" charset="0"/>
                <a:cs typeface="Arial" charset="0"/>
              </a:rPr>
              <a:t>(1.900.000)</a:t>
            </a:r>
          </a:p>
          <a:p>
            <a:pPr>
              <a:spcBef>
                <a:spcPct val="50000"/>
              </a:spcBef>
              <a:defRPr/>
            </a:pPr>
            <a:r>
              <a:rPr lang="es-VE" sz="1200">
                <a:latin typeface="Times New Roman" pitchFamily="18" charset="0"/>
                <a:cs typeface="Arial" charset="0"/>
              </a:rPr>
              <a:t>TOTAL INCREMENTO POR OPERACIONES	    500.000</a:t>
            </a:r>
          </a:p>
          <a:p>
            <a:pPr>
              <a:spcBef>
                <a:spcPct val="50000"/>
              </a:spcBef>
              <a:defRPr/>
            </a:pPr>
            <a:r>
              <a:rPr lang="es-VE" sz="1200">
                <a:latin typeface="Times New Roman" pitchFamily="18" charset="0"/>
                <a:cs typeface="Arial" charset="0"/>
              </a:rPr>
              <a:t>EMISION DE BONOS </a:t>
            </a:r>
            <a:r>
              <a:rPr lang="es-VE" sz="1200" b="1" i="1">
                <a:effectLst>
                  <a:outerShdw blurRad="38100" dist="38100" dir="2700000" algn="tl">
                    <a:srgbClr val="C0C0C0"/>
                  </a:outerShdw>
                </a:effectLst>
                <a:latin typeface="Times New Roman" pitchFamily="18" charset="0"/>
                <a:cs typeface="Arial" charset="0"/>
              </a:rPr>
              <a:t>(BG)	</a:t>
            </a:r>
            <a:r>
              <a:rPr lang="es-VE" sz="1200">
                <a:latin typeface="Times New Roman" pitchFamily="18" charset="0"/>
                <a:cs typeface="Arial" charset="0"/>
              </a:rPr>
              <a:t>		    </a:t>
            </a:r>
            <a:r>
              <a:rPr lang="es-VE" sz="1200" u="sng">
                <a:latin typeface="Times New Roman" pitchFamily="18" charset="0"/>
                <a:cs typeface="Arial" charset="0"/>
              </a:rPr>
              <a:t>100.000</a:t>
            </a:r>
          </a:p>
          <a:p>
            <a:pPr>
              <a:spcBef>
                <a:spcPct val="50000"/>
              </a:spcBef>
              <a:defRPr/>
            </a:pPr>
            <a:r>
              <a:rPr lang="es-VE" sz="1200">
                <a:latin typeface="Times New Roman" pitchFamily="18" charset="0"/>
                <a:cs typeface="Arial" charset="0"/>
              </a:rPr>
              <a:t>TOTAL INCREMENTO CAPITAL DE TRABAJO			 </a:t>
            </a:r>
            <a:r>
              <a:rPr lang="es-VE" sz="1600">
                <a:latin typeface="Times New Roman" pitchFamily="18" charset="0"/>
                <a:cs typeface="Arial" charset="0"/>
              </a:rPr>
              <a:t>600.000</a:t>
            </a:r>
          </a:p>
          <a:p>
            <a:pPr>
              <a:spcBef>
                <a:spcPct val="50000"/>
              </a:spcBef>
              <a:defRPr/>
            </a:pPr>
            <a:r>
              <a:rPr lang="es-VE" sz="1600" b="1">
                <a:latin typeface="Times New Roman" pitchFamily="18" charset="0"/>
                <a:cs typeface="Arial" charset="0"/>
              </a:rPr>
              <a:t>DISMINUCION CAPITAL DE TRABAJO:</a:t>
            </a:r>
          </a:p>
          <a:p>
            <a:pPr>
              <a:spcBef>
                <a:spcPct val="50000"/>
              </a:spcBef>
              <a:defRPr/>
            </a:pPr>
            <a:r>
              <a:rPr lang="es-VE" sz="1200">
                <a:latin typeface="Times New Roman" pitchFamily="18" charset="0"/>
                <a:cs typeface="Arial" charset="0"/>
              </a:rPr>
              <a:t>Dividendos Declarados y Pagados </a:t>
            </a:r>
            <a:r>
              <a:rPr lang="es-VE" sz="1200" b="1" u="sng">
                <a:effectLst>
                  <a:outerShdw blurRad="38100" dist="38100" dir="2700000" algn="tl">
                    <a:srgbClr val="C0C0C0"/>
                  </a:outerShdw>
                </a:effectLst>
                <a:latin typeface="Times New Roman" pitchFamily="18" charset="0"/>
                <a:cs typeface="Arial" charset="0"/>
              </a:rPr>
              <a:t>(BG)</a:t>
            </a:r>
            <a:r>
              <a:rPr lang="es-VE" sz="1200">
                <a:latin typeface="Times New Roman" pitchFamily="18" charset="0"/>
                <a:cs typeface="Arial" charset="0"/>
              </a:rPr>
              <a:t>		     100.000                                               Adquisición de Equipos y Edificaciones </a:t>
            </a:r>
            <a:r>
              <a:rPr lang="es-VE" sz="1200" b="1" i="1">
                <a:latin typeface="Times New Roman" pitchFamily="18" charset="0"/>
                <a:cs typeface="Arial" charset="0"/>
              </a:rPr>
              <a:t>(GyP/BG)</a:t>
            </a:r>
            <a:r>
              <a:rPr lang="es-VE" sz="1200">
                <a:latin typeface="Times New Roman" pitchFamily="18" charset="0"/>
                <a:cs typeface="Arial" charset="0"/>
              </a:rPr>
              <a:t>		     </a:t>
            </a:r>
            <a:r>
              <a:rPr lang="es-VE" sz="1200" u="sng">
                <a:latin typeface="Times New Roman" pitchFamily="18" charset="0"/>
                <a:cs typeface="Arial" charset="0"/>
              </a:rPr>
              <a:t>450.000</a:t>
            </a:r>
          </a:p>
          <a:p>
            <a:pPr>
              <a:spcBef>
                <a:spcPct val="50000"/>
              </a:spcBef>
              <a:defRPr/>
            </a:pPr>
            <a:r>
              <a:rPr lang="es-VE" sz="1200">
                <a:latin typeface="Times New Roman" pitchFamily="18" charset="0"/>
                <a:cs typeface="Arial" charset="0"/>
              </a:rPr>
              <a:t>TOTAL DISMINUCION CAPITAL DE TRABAJO			</a:t>
            </a:r>
            <a:r>
              <a:rPr lang="es-VE" sz="1600" u="sng">
                <a:latin typeface="Times New Roman" pitchFamily="18" charset="0"/>
                <a:cs typeface="Arial" charset="0"/>
              </a:rPr>
              <a:t>(550.000)</a:t>
            </a:r>
          </a:p>
          <a:p>
            <a:pPr>
              <a:spcBef>
                <a:spcPct val="50000"/>
              </a:spcBef>
              <a:defRPr/>
            </a:pPr>
            <a:r>
              <a:rPr lang="es-VE" sz="1600" b="1">
                <a:latin typeface="Times New Roman" pitchFamily="18" charset="0"/>
                <a:cs typeface="Arial" charset="0"/>
              </a:rPr>
              <a:t>CAPITAL DE TRABAJO AL 31/12/05</a:t>
            </a:r>
            <a:r>
              <a:rPr lang="es-VE" sz="1600" b="1" i="1">
                <a:effectLst>
                  <a:outerShdw blurRad="38100" dist="38100" dir="2700000" algn="tl">
                    <a:srgbClr val="C0C0C0"/>
                  </a:outerShdw>
                </a:effectLst>
                <a:latin typeface="Times New Roman" pitchFamily="18" charset="0"/>
                <a:cs typeface="Arial" charset="0"/>
              </a:rPr>
              <a:t> (B	</a:t>
            </a:r>
            <a:r>
              <a:rPr lang="es-VE" sz="1600" b="1">
                <a:latin typeface="Times New Roman" pitchFamily="18" charset="0"/>
                <a:cs typeface="Arial" charset="0"/>
              </a:rPr>
              <a:t>		 150.000</a:t>
            </a:r>
            <a:endParaRPr lang="es-ES" sz="1600" b="1">
              <a:latin typeface="Times New Roman" pitchFamily="18" charset="0"/>
              <a:cs typeface="Arial" charset="0"/>
            </a:endParaRPr>
          </a:p>
          <a:p>
            <a:pPr>
              <a:spcBef>
                <a:spcPct val="50000"/>
              </a:spcBef>
              <a:defRPr/>
            </a:pPr>
            <a:endParaRPr lang="es-ES" sz="2400">
              <a:latin typeface="Times New Roman" pitchFamily="18" charset="0"/>
              <a:cs typeface="Arial" charset="0"/>
            </a:endParaRPr>
          </a:p>
        </p:txBody>
      </p:sp>
    </p:spTree>
    <p:extLst>
      <p:ext uri="{BB962C8B-B14F-4D97-AF65-F5344CB8AC3E}">
        <p14:creationId xmlns:p14="http://schemas.microsoft.com/office/powerpoint/2010/main" val="224536419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2209800" y="457200"/>
            <a:ext cx="7924800" cy="1446550"/>
          </a:xfrm>
          <a:prstGeom prst="rect">
            <a:avLst/>
          </a:prstGeom>
          <a:noFill/>
          <a:ln w="9525">
            <a:noFill/>
            <a:miter lim="800000"/>
            <a:headEnd/>
            <a:tailEnd/>
          </a:ln>
          <a:effectLst/>
        </p:spPr>
        <p:txBody>
          <a:bodyPr>
            <a:spAutoFit/>
          </a:bodyPr>
          <a:lstStyle/>
          <a:p>
            <a:pPr algn="ctr" eaLnBrk="0" hangingPunct="0">
              <a:spcBef>
                <a:spcPct val="50000"/>
              </a:spcBef>
              <a:defRPr/>
            </a:pPr>
            <a:r>
              <a:rPr lang="en-US" sz="4400">
                <a:solidFill>
                  <a:schemeClr val="tx2"/>
                </a:solidFill>
                <a:effectLst>
                  <a:outerShdw blurRad="38100" dist="38100" dir="2700000" algn="tl">
                    <a:srgbClr val="C0C0C0"/>
                  </a:outerShdw>
                </a:effectLst>
                <a:latin typeface="Times New Roman" pitchFamily="18" charset="0"/>
                <a:cs typeface="Arial" charset="0"/>
              </a:rPr>
              <a:t>GERENCIA ESTRATÉGICA DE COSTOS</a:t>
            </a:r>
            <a:endParaRPr lang="en-US" sz="2400">
              <a:solidFill>
                <a:schemeClr val="tx2"/>
              </a:solidFill>
              <a:effectLst>
                <a:outerShdw blurRad="38100" dist="38100" dir="2700000" algn="tl">
                  <a:srgbClr val="C0C0C0"/>
                </a:outerShdw>
              </a:effectLst>
              <a:latin typeface="Times New Roman" pitchFamily="18" charset="0"/>
              <a:cs typeface="Arial" charset="0"/>
            </a:endParaRPr>
          </a:p>
        </p:txBody>
      </p:sp>
      <p:sp>
        <p:nvSpPr>
          <p:cNvPr id="100355" name="Text Box 3"/>
          <p:cNvSpPr txBox="1">
            <a:spLocks noChangeArrowheads="1"/>
          </p:cNvSpPr>
          <p:nvPr/>
        </p:nvSpPr>
        <p:spPr bwMode="auto">
          <a:xfrm>
            <a:off x="4724400" y="1828800"/>
            <a:ext cx="26670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effectLst>
                  <a:outerShdw blurRad="38100" dist="38100" dir="2700000" algn="tl">
                    <a:srgbClr val="C0C0C0"/>
                  </a:outerShdw>
                </a:effectLst>
                <a:latin typeface="Times New Roman" pitchFamily="18" charset="0"/>
                <a:cs typeface="Arial" charset="0"/>
              </a:rPr>
              <a:t>TEMA 6</a:t>
            </a:r>
            <a:endParaRPr lang="en-US" sz="2400">
              <a:effectLst>
                <a:outerShdw blurRad="38100" dist="38100" dir="2700000" algn="tl">
                  <a:srgbClr val="C0C0C0"/>
                </a:outerShdw>
              </a:effectLst>
              <a:latin typeface="Times New Roman" pitchFamily="18" charset="0"/>
              <a:cs typeface="Arial" charset="0"/>
            </a:endParaRPr>
          </a:p>
        </p:txBody>
      </p:sp>
      <p:sp>
        <p:nvSpPr>
          <p:cNvPr id="100356" name="Text Box 4"/>
          <p:cNvSpPr txBox="1">
            <a:spLocks noChangeArrowheads="1"/>
          </p:cNvSpPr>
          <p:nvPr/>
        </p:nvSpPr>
        <p:spPr bwMode="auto">
          <a:xfrm>
            <a:off x="1981200" y="2971800"/>
            <a:ext cx="8229600" cy="1066800"/>
          </a:xfrm>
          <a:prstGeom prst="rect">
            <a:avLst/>
          </a:prstGeom>
          <a:noFill/>
          <a:ln w="9525">
            <a:noFill/>
            <a:miter lim="800000"/>
            <a:headEnd/>
            <a:tailEnd/>
          </a:ln>
          <a:effectLst/>
        </p:spPr>
        <p:txBody>
          <a:bodyPr>
            <a:spAutoFit/>
          </a:bodyPr>
          <a:lstStyle/>
          <a:p>
            <a:pPr algn="ctr" eaLnBrk="0" hangingPunct="0">
              <a:spcBef>
                <a:spcPct val="50000"/>
              </a:spcBef>
              <a:defRPr/>
            </a:pPr>
            <a:r>
              <a:rPr lang="en-US" sz="3200">
                <a:effectLst>
                  <a:outerShdw blurRad="38100" dist="38100" dir="2700000" algn="tl">
                    <a:srgbClr val="C0C0C0"/>
                  </a:outerShdw>
                </a:effectLst>
                <a:latin typeface="Times New Roman" pitchFamily="18" charset="0"/>
                <a:cs typeface="Arial" charset="0"/>
              </a:rPr>
              <a:t>INTRODUCCION A LOS CONCEPTOS, USOS Y CLASIFICACIONES DE COSTOS</a:t>
            </a:r>
            <a:endParaRPr lang="en-US" sz="2400">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41768608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8A46596-9591-4C17-A1C4-C35A69A921C9}" type="slidenum">
              <a:rPr lang="es-ES" altLang="es-VE"/>
              <a:pPr eaLnBrk="1" hangingPunct="1"/>
              <a:t>73</a:t>
            </a:fld>
            <a:endParaRPr lang="es-ES" altLang="es-VE"/>
          </a:p>
        </p:txBody>
      </p:sp>
      <p:sp>
        <p:nvSpPr>
          <p:cNvPr id="102402" name="Text Box 2"/>
          <p:cNvSpPr txBox="1">
            <a:spLocks noChangeArrowheads="1"/>
          </p:cNvSpPr>
          <p:nvPr/>
        </p:nvSpPr>
        <p:spPr bwMode="auto">
          <a:xfrm>
            <a:off x="1981200" y="457200"/>
            <a:ext cx="8382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INTRODUCCION A LOS CONCEPTOS,                USOS Y CLASIFICACIONES DE COSTOS</a:t>
            </a:r>
            <a:endParaRPr lang="en-US" sz="2400">
              <a:solidFill>
                <a:schemeClr val="tx2"/>
              </a:solidFill>
              <a:effectLst>
                <a:outerShdw blurRad="38100" dist="38100" dir="2700000" algn="tl">
                  <a:srgbClr val="C0C0C0"/>
                </a:outerShdw>
              </a:effectLst>
              <a:latin typeface="Times New Roman" pitchFamily="18" charset="0"/>
              <a:cs typeface="Arial" charset="0"/>
            </a:endParaRPr>
          </a:p>
        </p:txBody>
      </p:sp>
      <p:sp>
        <p:nvSpPr>
          <p:cNvPr id="102403" name="Text Box 3"/>
          <p:cNvSpPr txBox="1">
            <a:spLocks noChangeArrowheads="1"/>
          </p:cNvSpPr>
          <p:nvPr/>
        </p:nvSpPr>
        <p:spPr bwMode="auto">
          <a:xfrm>
            <a:off x="3886200" y="1905000"/>
            <a:ext cx="41148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u="sng">
                <a:solidFill>
                  <a:schemeClr val="tx2"/>
                </a:solidFill>
                <a:effectLst>
                  <a:outerShdw blurRad="38100" dist="38100" dir="2700000" algn="tl">
                    <a:srgbClr val="C0C0C0"/>
                  </a:outerShdw>
                </a:effectLst>
                <a:latin typeface="Times New Roman" pitchFamily="18" charset="0"/>
                <a:cs typeface="Arial" charset="0"/>
              </a:rPr>
              <a:t>AGENDA</a:t>
            </a:r>
          </a:p>
        </p:txBody>
      </p:sp>
      <p:sp>
        <p:nvSpPr>
          <p:cNvPr id="84997" name="Text Box 4"/>
          <p:cNvSpPr txBox="1">
            <a:spLocks noChangeArrowheads="1"/>
          </p:cNvSpPr>
          <p:nvPr/>
        </p:nvSpPr>
        <p:spPr bwMode="auto">
          <a:xfrm>
            <a:off x="2667000" y="2590800"/>
            <a:ext cx="7391400"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 Definición de objetos de costos.</a:t>
            </a:r>
          </a:p>
          <a:p>
            <a:pPr>
              <a:spcBef>
                <a:spcPct val="50000"/>
              </a:spcBef>
            </a:pPr>
            <a:r>
              <a:rPr lang="en-US" altLang="es-VE" sz="2400">
                <a:latin typeface="Times New Roman" panose="02020603050405020304" pitchFamily="18" charset="0"/>
              </a:rPr>
              <a:t>2. Acumulación y asignación de costos.</a:t>
            </a:r>
          </a:p>
          <a:p>
            <a:pPr>
              <a:spcBef>
                <a:spcPct val="50000"/>
              </a:spcBef>
            </a:pPr>
            <a:r>
              <a:rPr lang="en-US" altLang="es-VE" sz="2400">
                <a:latin typeface="Times New Roman" panose="02020603050405020304" pitchFamily="18" charset="0"/>
              </a:rPr>
              <a:t>3. Costos directos y costos indirectos.</a:t>
            </a:r>
          </a:p>
          <a:p>
            <a:pPr>
              <a:spcBef>
                <a:spcPct val="50000"/>
              </a:spcBef>
            </a:pPr>
            <a:r>
              <a:rPr lang="en-US" altLang="es-VE" sz="2400">
                <a:latin typeface="Times New Roman" panose="02020603050405020304" pitchFamily="18" charset="0"/>
              </a:rPr>
              <a:t>4. Impulsores de costos, costos variables y costos fijos.</a:t>
            </a:r>
          </a:p>
          <a:p>
            <a:pPr>
              <a:spcBef>
                <a:spcPct val="50000"/>
              </a:spcBef>
            </a:pPr>
            <a:r>
              <a:rPr lang="en-US" altLang="es-VE" sz="2400">
                <a:latin typeface="Times New Roman" panose="02020603050405020304" pitchFamily="18" charset="0"/>
              </a:rPr>
              <a:t>5. Costos totales y costos unitarios.</a:t>
            </a:r>
          </a:p>
          <a:p>
            <a:pPr>
              <a:spcBef>
                <a:spcPct val="50000"/>
              </a:spcBef>
            </a:pPr>
            <a:r>
              <a:rPr lang="en-US" altLang="es-VE" sz="2400">
                <a:latin typeface="Times New Roman" panose="02020603050405020304" pitchFamily="18" charset="0"/>
              </a:rPr>
              <a:t>6. Costos capitalizables y no capitalizables.</a:t>
            </a:r>
          </a:p>
        </p:txBody>
      </p:sp>
    </p:spTree>
    <p:extLst>
      <p:ext uri="{BB962C8B-B14F-4D97-AF65-F5344CB8AC3E}">
        <p14:creationId xmlns:p14="http://schemas.microsoft.com/office/powerpoint/2010/main" val="4226913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CE6CA03-365E-4BB4-9753-72E421EBD3E6}" type="slidenum">
              <a:rPr lang="es-ES" altLang="es-VE"/>
              <a:pPr eaLnBrk="1" hangingPunct="1"/>
              <a:t>74</a:t>
            </a:fld>
            <a:endParaRPr lang="es-ES" altLang="es-VE"/>
          </a:p>
        </p:txBody>
      </p:sp>
      <p:sp>
        <p:nvSpPr>
          <p:cNvPr id="103426" name="Text Box 2"/>
          <p:cNvSpPr txBox="1">
            <a:spLocks noChangeArrowheads="1"/>
          </p:cNvSpPr>
          <p:nvPr/>
        </p:nvSpPr>
        <p:spPr bwMode="auto">
          <a:xfrm>
            <a:off x="2057400" y="381000"/>
            <a:ext cx="80772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INTRODUCCION A LOS CONCEPTOS,            USOS Y CLASIFICACIONES DE COSTOS</a:t>
            </a:r>
            <a:endParaRPr lang="en-US" sz="2400">
              <a:effectLst>
                <a:outerShdw blurRad="38100" dist="38100" dir="2700000" algn="tl">
                  <a:srgbClr val="C0C0C0"/>
                </a:outerShdw>
              </a:effectLst>
              <a:latin typeface="Times New Roman" pitchFamily="18" charset="0"/>
              <a:cs typeface="Arial" charset="0"/>
            </a:endParaRPr>
          </a:p>
        </p:txBody>
      </p:sp>
      <p:sp>
        <p:nvSpPr>
          <p:cNvPr id="103427" name="Text Box 3"/>
          <p:cNvSpPr txBox="1">
            <a:spLocks noChangeArrowheads="1"/>
          </p:cNvSpPr>
          <p:nvPr/>
        </p:nvSpPr>
        <p:spPr bwMode="auto">
          <a:xfrm>
            <a:off x="4572000" y="1676400"/>
            <a:ext cx="28956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u="sng">
                <a:solidFill>
                  <a:schemeClr val="tx2"/>
                </a:solidFill>
                <a:effectLst>
                  <a:outerShdw blurRad="38100" dist="38100" dir="2700000" algn="tl">
                    <a:srgbClr val="C0C0C0"/>
                  </a:outerShdw>
                </a:effectLst>
                <a:latin typeface="Times New Roman" pitchFamily="18" charset="0"/>
                <a:cs typeface="Arial" charset="0"/>
              </a:rPr>
              <a:t>AGENDA</a:t>
            </a:r>
            <a:endParaRPr lang="en-US" sz="2400">
              <a:effectLst>
                <a:outerShdw blurRad="38100" dist="38100" dir="2700000" algn="tl">
                  <a:srgbClr val="C0C0C0"/>
                </a:outerShdw>
              </a:effectLst>
              <a:latin typeface="Times New Roman" pitchFamily="18" charset="0"/>
              <a:cs typeface="Arial" charset="0"/>
            </a:endParaRPr>
          </a:p>
        </p:txBody>
      </p:sp>
      <p:sp>
        <p:nvSpPr>
          <p:cNvPr id="86021" name="Text Box 4"/>
          <p:cNvSpPr txBox="1">
            <a:spLocks noChangeArrowheads="1"/>
          </p:cNvSpPr>
          <p:nvPr/>
        </p:nvSpPr>
        <p:spPr bwMode="auto">
          <a:xfrm>
            <a:off x="2590800" y="2667000"/>
            <a:ext cx="73914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 7. Empresas de servicios, comerciales y manufactureras.</a:t>
            </a:r>
          </a:p>
          <a:p>
            <a:pPr>
              <a:spcBef>
                <a:spcPct val="50000"/>
              </a:spcBef>
            </a:pPr>
            <a:r>
              <a:rPr lang="en-US" altLang="es-VE" sz="2400">
                <a:latin typeface="Times New Roman" panose="02020603050405020304" pitchFamily="18" charset="0"/>
              </a:rPr>
              <a:t> 8. Estados de ganancias y pérdidas por tipo de empresa.</a:t>
            </a:r>
          </a:p>
          <a:p>
            <a:pPr>
              <a:spcBef>
                <a:spcPct val="50000"/>
              </a:spcBef>
            </a:pPr>
            <a:r>
              <a:rPr lang="en-US" altLang="es-VE" sz="2400">
                <a:latin typeface="Times New Roman" panose="02020603050405020304" pitchFamily="18" charset="0"/>
              </a:rPr>
              <a:t> 9. Estado del costo de venta de empresas manufactureras.</a:t>
            </a:r>
          </a:p>
          <a:p>
            <a:pPr>
              <a:spcBef>
                <a:spcPct val="50000"/>
              </a:spcBef>
            </a:pPr>
            <a:r>
              <a:rPr lang="en-US" altLang="es-VE" sz="2400">
                <a:latin typeface="Times New Roman" panose="02020603050405020304" pitchFamily="18" charset="0"/>
              </a:rPr>
              <a:t>10. Costos primos y costos de conversión.</a:t>
            </a:r>
          </a:p>
          <a:p>
            <a:pPr>
              <a:spcBef>
                <a:spcPct val="50000"/>
              </a:spcBef>
            </a:pPr>
            <a:r>
              <a:rPr lang="en-US" altLang="es-VE" sz="2400">
                <a:latin typeface="Times New Roman" panose="02020603050405020304" pitchFamily="18" charset="0"/>
              </a:rPr>
              <a:t>11. Costos diferentes para propósitos diferentes.</a:t>
            </a:r>
          </a:p>
        </p:txBody>
      </p:sp>
    </p:spTree>
    <p:extLst>
      <p:ext uri="{BB962C8B-B14F-4D97-AF65-F5344CB8AC3E}">
        <p14:creationId xmlns:p14="http://schemas.microsoft.com/office/powerpoint/2010/main" val="10196514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C0A41E7-BAB7-42C8-B769-8570E6B0A2E6}" type="slidenum">
              <a:rPr lang="es-ES" altLang="es-VE"/>
              <a:pPr eaLnBrk="1" hangingPunct="1"/>
              <a:t>75</a:t>
            </a:fld>
            <a:endParaRPr lang="es-ES" altLang="es-VE"/>
          </a:p>
        </p:txBody>
      </p:sp>
      <p:sp>
        <p:nvSpPr>
          <p:cNvPr id="104450" name="Text Box 2"/>
          <p:cNvSpPr txBox="1">
            <a:spLocks noChangeArrowheads="1"/>
          </p:cNvSpPr>
          <p:nvPr/>
        </p:nvSpPr>
        <p:spPr bwMode="auto">
          <a:xfrm>
            <a:off x="2362200" y="533401"/>
            <a:ext cx="76200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 DEFINICION DE OBJETO DE COSTOS</a:t>
            </a:r>
            <a:endParaRPr lang="en-US" sz="2400">
              <a:effectLst>
                <a:outerShdw blurRad="38100" dist="38100" dir="2700000" algn="tl">
                  <a:srgbClr val="C0C0C0"/>
                </a:outerShdw>
              </a:effectLst>
              <a:latin typeface="Times New Roman" pitchFamily="18" charset="0"/>
              <a:cs typeface="Arial" charset="0"/>
            </a:endParaRPr>
          </a:p>
        </p:txBody>
      </p:sp>
      <p:sp>
        <p:nvSpPr>
          <p:cNvPr id="87044" name="Text Box 3"/>
          <p:cNvSpPr txBox="1">
            <a:spLocks noChangeArrowheads="1"/>
          </p:cNvSpPr>
          <p:nvPr/>
        </p:nvSpPr>
        <p:spPr bwMode="auto">
          <a:xfrm>
            <a:off x="2351088" y="2060575"/>
            <a:ext cx="76962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1.1 </a:t>
            </a:r>
            <a:r>
              <a:rPr lang="en-US" altLang="es-VE" sz="2400" u="sng">
                <a:latin typeface="Times New Roman" panose="02020603050405020304" pitchFamily="18" charset="0"/>
              </a:rPr>
              <a:t>Definición de </a:t>
            </a:r>
            <a:r>
              <a:rPr lang="en-US" altLang="es-VE" sz="2400">
                <a:latin typeface="Times New Roman" panose="02020603050405020304" pitchFamily="18" charset="0"/>
              </a:rPr>
              <a:t>Costo				         Son los recursos sacrificados, usados o a los cuales se renuncia con el propósito de lograr un objetivo específico.</a:t>
            </a:r>
          </a:p>
          <a:p>
            <a:pPr>
              <a:spcBef>
                <a:spcPct val="50000"/>
              </a:spcBef>
            </a:pPr>
            <a:endParaRPr lang="en-US" altLang="es-VE" sz="2400">
              <a:latin typeface="Times New Roman" panose="02020603050405020304" pitchFamily="18" charset="0"/>
            </a:endParaRPr>
          </a:p>
          <a:p>
            <a:pPr>
              <a:spcBef>
                <a:spcPct val="50000"/>
              </a:spcBef>
            </a:pPr>
            <a:r>
              <a:rPr lang="en-US" altLang="es-VE" sz="2400">
                <a:latin typeface="Times New Roman" panose="02020603050405020304" pitchFamily="18" charset="0"/>
              </a:rPr>
              <a:t> 1.2 </a:t>
            </a:r>
            <a:r>
              <a:rPr lang="en-US" altLang="es-VE" sz="2400" u="sng">
                <a:latin typeface="Times New Roman" panose="02020603050405020304" pitchFamily="18" charset="0"/>
              </a:rPr>
              <a:t>Objeto de Costo</a:t>
            </a:r>
            <a:r>
              <a:rPr lang="en-US" altLang="es-VE" sz="2400">
                <a:latin typeface="Times New Roman" panose="02020603050405020304" pitchFamily="18" charset="0"/>
              </a:rPr>
              <a:t>					           Se denomina objeto de costo a todo aquel objeto (producto, servicio, máquina, proceso, cliente, etc.) para el cual se desea la medición separada de sus costos.</a:t>
            </a:r>
          </a:p>
        </p:txBody>
      </p:sp>
    </p:spTree>
    <p:extLst>
      <p:ext uri="{BB962C8B-B14F-4D97-AF65-F5344CB8AC3E}">
        <p14:creationId xmlns:p14="http://schemas.microsoft.com/office/powerpoint/2010/main" val="159184393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FB74CE7-2E99-4FED-BC93-AE559F0739A6}" type="slidenum">
              <a:rPr lang="es-ES" altLang="es-VE"/>
              <a:pPr eaLnBrk="1" hangingPunct="1"/>
              <a:t>76</a:t>
            </a:fld>
            <a:endParaRPr lang="es-ES" altLang="es-VE"/>
          </a:p>
        </p:txBody>
      </p:sp>
      <p:sp>
        <p:nvSpPr>
          <p:cNvPr id="105474" name="Text Box 2"/>
          <p:cNvSpPr txBox="1">
            <a:spLocks noChangeArrowheads="1"/>
          </p:cNvSpPr>
          <p:nvPr/>
        </p:nvSpPr>
        <p:spPr bwMode="auto">
          <a:xfrm>
            <a:off x="2133600" y="457201"/>
            <a:ext cx="80772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2. ACUMULACION Y ASIGNACION DE COSTOS.</a:t>
            </a:r>
            <a:endParaRPr lang="en-US" sz="2400">
              <a:effectLst>
                <a:outerShdw blurRad="38100" dist="38100" dir="2700000" algn="tl">
                  <a:srgbClr val="C0C0C0"/>
                </a:outerShdw>
              </a:effectLst>
              <a:latin typeface="Times New Roman" pitchFamily="18" charset="0"/>
              <a:cs typeface="Arial" charset="0"/>
            </a:endParaRPr>
          </a:p>
        </p:txBody>
      </p:sp>
      <p:sp>
        <p:nvSpPr>
          <p:cNvPr id="88068" name="Text Box 3"/>
          <p:cNvSpPr txBox="1">
            <a:spLocks noChangeArrowheads="1"/>
          </p:cNvSpPr>
          <p:nvPr/>
        </p:nvSpPr>
        <p:spPr bwMode="auto">
          <a:xfrm>
            <a:off x="2135188" y="1196976"/>
            <a:ext cx="79248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2.1 </a:t>
            </a:r>
            <a:r>
              <a:rPr lang="en-US" altLang="es-VE" sz="2400" u="sng">
                <a:latin typeface="Times New Roman" panose="02020603050405020304" pitchFamily="18" charset="0"/>
              </a:rPr>
              <a:t>Acumulación de Costos</a:t>
            </a:r>
            <a:r>
              <a:rPr lang="en-US" altLang="es-VE" sz="2400">
                <a:latin typeface="Times New Roman" panose="02020603050405020304" pitchFamily="18" charset="0"/>
              </a:rPr>
              <a:t>					  Es la recolección y registro organizado de los costos a través de un sistema de contabilidad.</a:t>
            </a:r>
          </a:p>
          <a:p>
            <a:pPr>
              <a:spcBef>
                <a:spcPct val="50000"/>
              </a:spcBef>
            </a:pPr>
            <a:r>
              <a:rPr lang="en-US" altLang="es-VE" sz="2400">
                <a:latin typeface="Times New Roman" panose="02020603050405020304" pitchFamily="18" charset="0"/>
              </a:rPr>
              <a:t>2.2 </a:t>
            </a:r>
            <a:r>
              <a:rPr lang="en-US" altLang="es-VE" sz="2400" u="sng">
                <a:latin typeface="Times New Roman" panose="02020603050405020304" pitchFamily="18" charset="0"/>
              </a:rPr>
              <a:t>Asignación de Costos</a:t>
            </a:r>
            <a:r>
              <a:rPr lang="en-US" altLang="es-VE" sz="2400">
                <a:latin typeface="Times New Roman" panose="02020603050405020304" pitchFamily="18" charset="0"/>
              </a:rPr>
              <a:t>                                                          Se trata de la asignación de los costos directos e indirectos a un objeto de costo mediante:                                                      </a:t>
            </a:r>
          </a:p>
          <a:p>
            <a:pPr>
              <a:spcBef>
                <a:spcPct val="50000"/>
              </a:spcBef>
            </a:pPr>
            <a:r>
              <a:rPr lang="en-US" altLang="es-VE" sz="2400">
                <a:latin typeface="Times New Roman" panose="02020603050405020304" pitchFamily="18" charset="0"/>
                <a:cs typeface="Times New Roman" panose="02020603050405020304" pitchFamily="18" charset="0"/>
              </a:rPr>
              <a:t>● </a:t>
            </a:r>
            <a:r>
              <a:rPr lang="en-US" altLang="es-VE" sz="2400">
                <a:latin typeface="Times New Roman" panose="02020603050405020304" pitchFamily="18" charset="0"/>
              </a:rPr>
              <a:t>El rastreo y determinación de los costos directos acumulados que corresponden al objeto de costo.                                            </a:t>
            </a:r>
            <a:r>
              <a:rPr lang="en-US" altLang="es-VE" sz="2400">
                <a:latin typeface="Times New Roman" panose="02020603050405020304" pitchFamily="18" charset="0"/>
                <a:cs typeface="Times New Roman" panose="02020603050405020304" pitchFamily="18" charset="0"/>
              </a:rPr>
              <a:t>● </a:t>
            </a:r>
            <a:r>
              <a:rPr lang="en-US" altLang="es-VE" sz="2400">
                <a:latin typeface="Times New Roman" panose="02020603050405020304" pitchFamily="18" charset="0"/>
              </a:rPr>
              <a:t>La distribución de los costos indirectos acumulados entre los objetos de costo.</a:t>
            </a:r>
          </a:p>
          <a:p>
            <a:pPr>
              <a:spcBef>
                <a:spcPct val="50000"/>
              </a:spcBef>
            </a:pPr>
            <a:r>
              <a:rPr lang="en-US" altLang="es-VE" sz="2400">
                <a:latin typeface="Times New Roman" panose="02020603050405020304" pitchFamily="18" charset="0"/>
              </a:rPr>
              <a:t>2.3 </a:t>
            </a:r>
            <a:r>
              <a:rPr lang="en-US" altLang="es-VE" sz="2400" u="sng">
                <a:latin typeface="Times New Roman" panose="02020603050405020304" pitchFamily="18" charset="0"/>
              </a:rPr>
              <a:t>Costos Reales</a:t>
            </a:r>
            <a:r>
              <a:rPr lang="en-US" altLang="es-VE" sz="2400">
                <a:latin typeface="Times New Roman" panose="02020603050405020304" pitchFamily="18" charset="0"/>
              </a:rPr>
              <a:t> 					            Son los costos incurridos (costos históricos)  acumulados en el sistema de contabilidad.                                                                                                          </a:t>
            </a:r>
          </a:p>
        </p:txBody>
      </p:sp>
    </p:spTree>
    <p:extLst>
      <p:ext uri="{BB962C8B-B14F-4D97-AF65-F5344CB8AC3E}">
        <p14:creationId xmlns:p14="http://schemas.microsoft.com/office/powerpoint/2010/main" val="2963895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1B3BF0-254C-4D25-BB44-9D1969D40A41}" type="slidenum">
              <a:rPr lang="es-ES" altLang="es-VE"/>
              <a:pPr eaLnBrk="1" hangingPunct="1"/>
              <a:t>77</a:t>
            </a:fld>
            <a:endParaRPr lang="es-ES" altLang="es-VE"/>
          </a:p>
        </p:txBody>
      </p:sp>
      <p:sp>
        <p:nvSpPr>
          <p:cNvPr id="106498" name="Text Box 2"/>
          <p:cNvSpPr txBox="1">
            <a:spLocks noChangeArrowheads="1"/>
          </p:cNvSpPr>
          <p:nvPr/>
        </p:nvSpPr>
        <p:spPr bwMode="auto">
          <a:xfrm>
            <a:off x="2438400" y="457201"/>
            <a:ext cx="73152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3. COSTOS DIRECTOS E INDIRECTOS.</a:t>
            </a:r>
            <a:endParaRPr lang="en-US" sz="2400">
              <a:effectLst>
                <a:outerShdw blurRad="38100" dist="38100" dir="2700000" algn="tl">
                  <a:srgbClr val="C0C0C0"/>
                </a:outerShdw>
              </a:effectLst>
              <a:latin typeface="Times New Roman" pitchFamily="18" charset="0"/>
              <a:cs typeface="Arial" charset="0"/>
            </a:endParaRPr>
          </a:p>
        </p:txBody>
      </p:sp>
      <p:sp>
        <p:nvSpPr>
          <p:cNvPr id="89092" name="Text Box 3"/>
          <p:cNvSpPr txBox="1">
            <a:spLocks noChangeArrowheads="1"/>
          </p:cNvSpPr>
          <p:nvPr/>
        </p:nvSpPr>
        <p:spPr bwMode="auto">
          <a:xfrm>
            <a:off x="2209800" y="1295400"/>
            <a:ext cx="7989888" cy="6223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90000"/>
              </a:lnSpc>
              <a:spcBef>
                <a:spcPct val="50000"/>
              </a:spcBef>
            </a:pPr>
            <a:r>
              <a:rPr lang="en-US" altLang="es-VE" sz="2400">
                <a:latin typeface="Times New Roman" panose="02020603050405020304" pitchFamily="18" charset="0"/>
              </a:rPr>
              <a:t>3.1 </a:t>
            </a:r>
            <a:r>
              <a:rPr lang="en-US" altLang="es-VE" sz="2400" u="sng">
                <a:latin typeface="Times New Roman" panose="02020603050405020304" pitchFamily="18" charset="0"/>
              </a:rPr>
              <a:t>Costos Directos de un Objeto de </a:t>
            </a:r>
            <a:r>
              <a:rPr lang="en-US" altLang="es-VE" sz="2400">
                <a:latin typeface="Times New Roman" panose="02020603050405020304" pitchFamily="18" charset="0"/>
              </a:rPr>
              <a:t>Costo                                Son los costos relacionados con un objeto de costo que pueden ser determinados de una manera económicamente  factible.</a:t>
            </a:r>
          </a:p>
          <a:p>
            <a:pPr>
              <a:lnSpc>
                <a:spcPct val="90000"/>
              </a:lnSpc>
              <a:spcBef>
                <a:spcPct val="50000"/>
              </a:spcBef>
            </a:pPr>
            <a:r>
              <a:rPr lang="en-US" altLang="es-VE" sz="2400">
                <a:latin typeface="Times New Roman" panose="02020603050405020304" pitchFamily="18" charset="0"/>
              </a:rPr>
              <a:t>3.2 </a:t>
            </a:r>
            <a:r>
              <a:rPr lang="en-US" altLang="es-VE" sz="2400" u="sng">
                <a:latin typeface="Times New Roman" panose="02020603050405020304" pitchFamily="18" charset="0"/>
              </a:rPr>
              <a:t>Costos Indirectos de un Objeto de Costo</a:t>
            </a:r>
            <a:r>
              <a:rPr lang="en-US" altLang="es-VE" sz="2400">
                <a:latin typeface="Times New Roman" panose="02020603050405020304" pitchFamily="18" charset="0"/>
              </a:rPr>
              <a:t>                             Son los costos relacionados con el objeto de costo que no pueden ser determinados individualmente para cada objeto de costo de una manera económicamente factible.</a:t>
            </a:r>
          </a:p>
          <a:p>
            <a:pPr>
              <a:lnSpc>
                <a:spcPct val="90000"/>
              </a:lnSpc>
              <a:spcBef>
                <a:spcPct val="50000"/>
              </a:spcBef>
            </a:pPr>
            <a:r>
              <a:rPr lang="en-US" altLang="es-VE" sz="2400">
                <a:latin typeface="Times New Roman" panose="02020603050405020304" pitchFamily="18" charset="0"/>
              </a:rPr>
              <a:t>3.3 </a:t>
            </a:r>
            <a:r>
              <a:rPr lang="en-US" altLang="es-VE" sz="2400" u="sng">
                <a:latin typeface="Times New Roman" panose="02020603050405020304" pitchFamily="18" charset="0"/>
              </a:rPr>
              <a:t>Factores que Afectan la Clasificación de Costos</a:t>
            </a:r>
            <a:endParaRPr lang="en-US" altLang="es-VE" sz="2400">
              <a:latin typeface="Times New Roman" panose="02020603050405020304" pitchFamily="18" charset="0"/>
            </a:endParaRPr>
          </a:p>
          <a:p>
            <a:pPr>
              <a:lnSpc>
                <a:spcPct val="90000"/>
              </a:lnSpc>
              <a:spcBef>
                <a:spcPct val="50000"/>
              </a:spcBef>
              <a:buFontTx/>
              <a:buChar char="•"/>
            </a:pPr>
            <a:r>
              <a:rPr lang="en-US" altLang="es-VE" sz="2400">
                <a:latin typeface="Times New Roman" panose="02020603050405020304" pitchFamily="18" charset="0"/>
              </a:rPr>
              <a:t>  La magnitud del costo.</a:t>
            </a:r>
          </a:p>
          <a:p>
            <a:pPr>
              <a:lnSpc>
                <a:spcPct val="90000"/>
              </a:lnSpc>
              <a:spcBef>
                <a:spcPct val="50000"/>
              </a:spcBef>
              <a:buFontTx/>
              <a:buChar char="•"/>
            </a:pPr>
            <a:r>
              <a:rPr lang="en-US" altLang="es-VE" sz="2400">
                <a:latin typeface="Times New Roman" panose="02020603050405020304" pitchFamily="18" charset="0"/>
              </a:rPr>
              <a:t>  La tecnología disponible para colectar la información.</a:t>
            </a:r>
          </a:p>
          <a:p>
            <a:pPr>
              <a:lnSpc>
                <a:spcPct val="90000"/>
              </a:lnSpc>
              <a:spcBef>
                <a:spcPct val="50000"/>
              </a:spcBef>
              <a:buFontTx/>
              <a:buChar char="•"/>
            </a:pPr>
            <a:r>
              <a:rPr lang="en-US" altLang="es-VE" sz="2400">
                <a:latin typeface="Times New Roman" panose="02020603050405020304" pitchFamily="18" charset="0"/>
              </a:rPr>
              <a:t>  El diseño de las operaciones.</a:t>
            </a:r>
          </a:p>
          <a:p>
            <a:pPr>
              <a:lnSpc>
                <a:spcPct val="90000"/>
              </a:lnSpc>
              <a:spcBef>
                <a:spcPct val="50000"/>
              </a:spcBef>
              <a:buFontTx/>
              <a:buChar char="•"/>
            </a:pPr>
            <a:r>
              <a:rPr lang="en-US" altLang="es-VE" sz="2400">
                <a:latin typeface="Times New Roman" panose="02020603050405020304" pitchFamily="18" charset="0"/>
              </a:rPr>
              <a:t>  Los acuerdos contractuales.</a:t>
            </a:r>
          </a:p>
          <a:p>
            <a:pPr>
              <a:lnSpc>
                <a:spcPct val="90000"/>
              </a:lnSpc>
              <a:spcBef>
                <a:spcPct val="50000"/>
              </a:spcBef>
              <a:buFontTx/>
              <a:buChar char="•"/>
            </a:pPr>
            <a:endParaRPr lang="en-US" altLang="es-VE" sz="2400">
              <a:latin typeface="Times New Roman" panose="02020603050405020304" pitchFamily="18" charset="0"/>
            </a:endParaRPr>
          </a:p>
          <a:p>
            <a:pPr>
              <a:lnSpc>
                <a:spcPct val="90000"/>
              </a:lnSpc>
              <a:spcBef>
                <a:spcPct val="50000"/>
              </a:spcBef>
            </a:pPr>
            <a:endParaRPr lang="en-US" altLang="es-VE" sz="2400">
              <a:latin typeface="Times New Roman" panose="02020603050405020304" pitchFamily="18" charset="0"/>
            </a:endParaRPr>
          </a:p>
        </p:txBody>
      </p:sp>
    </p:spTree>
    <p:extLst>
      <p:ext uri="{BB962C8B-B14F-4D97-AF65-F5344CB8AC3E}">
        <p14:creationId xmlns:p14="http://schemas.microsoft.com/office/powerpoint/2010/main" val="38637699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709C193-CB13-4D8B-8FB1-6AFB08330A75}" type="slidenum">
              <a:rPr lang="es-ES" altLang="es-VE"/>
              <a:pPr eaLnBrk="1" hangingPunct="1"/>
              <a:t>78</a:t>
            </a:fld>
            <a:endParaRPr lang="es-ES" altLang="es-VE"/>
          </a:p>
        </p:txBody>
      </p:sp>
      <p:sp>
        <p:nvSpPr>
          <p:cNvPr id="107522" name="Text Box 2"/>
          <p:cNvSpPr txBox="1">
            <a:spLocks noChangeArrowheads="1"/>
          </p:cNvSpPr>
          <p:nvPr/>
        </p:nvSpPr>
        <p:spPr bwMode="auto">
          <a:xfrm>
            <a:off x="2209800" y="304800"/>
            <a:ext cx="7848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4. IMPULSORES DE COSTOS, COSTOS VARIABLES Y COSTOS FIJOS</a:t>
            </a:r>
            <a:endParaRPr lang="en-US" sz="2400">
              <a:effectLst>
                <a:outerShdw blurRad="38100" dist="38100" dir="2700000" algn="tl">
                  <a:srgbClr val="C0C0C0"/>
                </a:outerShdw>
              </a:effectLst>
              <a:latin typeface="Times New Roman" pitchFamily="18" charset="0"/>
              <a:cs typeface="Arial" charset="0"/>
            </a:endParaRPr>
          </a:p>
        </p:txBody>
      </p:sp>
      <p:sp>
        <p:nvSpPr>
          <p:cNvPr id="90116" name="Text Box 3"/>
          <p:cNvSpPr txBox="1">
            <a:spLocks noChangeArrowheads="1"/>
          </p:cNvSpPr>
          <p:nvPr/>
        </p:nvSpPr>
        <p:spPr bwMode="auto">
          <a:xfrm>
            <a:off x="2133600" y="1295400"/>
            <a:ext cx="815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50000"/>
              </a:lnSpc>
              <a:spcBef>
                <a:spcPct val="50000"/>
              </a:spcBef>
            </a:pPr>
            <a:r>
              <a:rPr lang="en-US" altLang="es-VE" sz="2400">
                <a:latin typeface="Times New Roman" panose="02020603050405020304" pitchFamily="18" charset="0"/>
              </a:rPr>
              <a:t>  </a:t>
            </a:r>
          </a:p>
        </p:txBody>
      </p:sp>
      <p:sp>
        <p:nvSpPr>
          <p:cNvPr id="90117" name="Text Box 4"/>
          <p:cNvSpPr txBox="1">
            <a:spLocks noChangeArrowheads="1"/>
          </p:cNvSpPr>
          <p:nvPr/>
        </p:nvSpPr>
        <p:spPr bwMode="auto">
          <a:xfrm>
            <a:off x="2362200" y="1600200"/>
            <a:ext cx="7620000"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000">
                <a:latin typeface="Times New Roman" panose="02020603050405020304" pitchFamily="18" charset="0"/>
              </a:rPr>
              <a:t>4.1 </a:t>
            </a:r>
            <a:r>
              <a:rPr lang="en-US" altLang="es-VE" sz="2000" u="sng">
                <a:latin typeface="Times New Roman" panose="02020603050405020304" pitchFamily="18" charset="0"/>
              </a:rPr>
              <a:t>Impulsor de Costos</a:t>
            </a:r>
            <a:r>
              <a:rPr lang="en-US" altLang="es-VE" sz="2000">
                <a:latin typeface="Times New Roman" panose="02020603050405020304" pitchFamily="18" charset="0"/>
              </a:rPr>
              <a:t>.- Es todo aquel factor que  afecta los costos totales de un objeto de costo. Por consiguiente, un cambio en el nivel del impulsor de costos causará un cambio en el nivel del objeto de costo.</a:t>
            </a:r>
          </a:p>
          <a:p>
            <a:pPr>
              <a:spcBef>
                <a:spcPct val="50000"/>
              </a:spcBef>
            </a:pPr>
            <a:r>
              <a:rPr lang="en-US" altLang="es-VE" sz="2000">
                <a:latin typeface="Times New Roman" panose="02020603050405020304" pitchFamily="18" charset="0"/>
              </a:rPr>
              <a:t>4.2 </a:t>
            </a:r>
            <a:r>
              <a:rPr lang="en-US" altLang="es-VE" sz="2000" u="sng">
                <a:latin typeface="Times New Roman" panose="02020603050405020304" pitchFamily="18" charset="0"/>
              </a:rPr>
              <a:t>Costos Variables</a:t>
            </a:r>
            <a:r>
              <a:rPr lang="en-US" altLang="es-VE" sz="2000">
                <a:latin typeface="Times New Roman" panose="02020603050405020304" pitchFamily="18" charset="0"/>
              </a:rPr>
              <a:t>.- Son aquellos costos cuyo valor total es proporcional a un generadores de costos específico.</a:t>
            </a:r>
          </a:p>
          <a:p>
            <a:pPr>
              <a:spcBef>
                <a:spcPct val="50000"/>
              </a:spcBef>
            </a:pPr>
            <a:r>
              <a:rPr lang="en-US" altLang="es-VE" sz="2000">
                <a:latin typeface="Times New Roman" panose="02020603050405020304" pitchFamily="18" charset="0"/>
              </a:rPr>
              <a:t>4.3 </a:t>
            </a:r>
            <a:r>
              <a:rPr lang="en-US" altLang="es-VE" sz="2000" u="sng">
                <a:latin typeface="Times New Roman" panose="02020603050405020304" pitchFamily="18" charset="0"/>
              </a:rPr>
              <a:t>Costos Fijos</a:t>
            </a:r>
            <a:r>
              <a:rPr lang="en-US" altLang="es-VE" sz="2000">
                <a:latin typeface="Times New Roman" panose="02020603050405020304" pitchFamily="18" charset="0"/>
              </a:rPr>
              <a:t>.- Son aquellos costos cuyo valor total no cambia a pesar de que ocurran cambios en los generadores de costos.</a:t>
            </a:r>
          </a:p>
          <a:p>
            <a:pPr>
              <a:spcBef>
                <a:spcPct val="50000"/>
              </a:spcBef>
            </a:pPr>
            <a:r>
              <a:rPr lang="en-US" altLang="es-VE" sz="2000">
                <a:latin typeface="Times New Roman" panose="02020603050405020304" pitchFamily="18" charset="0"/>
              </a:rPr>
              <a:t>4.4 </a:t>
            </a:r>
            <a:r>
              <a:rPr lang="en-US" altLang="es-VE" sz="2000" u="sng">
                <a:latin typeface="Times New Roman" panose="02020603050405020304" pitchFamily="18" charset="0"/>
              </a:rPr>
              <a:t>Claves para la Reducción de Costos.</a:t>
            </a:r>
          </a:p>
          <a:p>
            <a:pPr>
              <a:lnSpc>
                <a:spcPct val="40000"/>
              </a:lnSpc>
              <a:spcBef>
                <a:spcPct val="50000"/>
              </a:spcBef>
              <a:buFontTx/>
              <a:buChar char="•"/>
            </a:pPr>
            <a:r>
              <a:rPr lang="en-US" altLang="es-VE" sz="2000">
                <a:latin typeface="Times New Roman" panose="02020603050405020304" pitchFamily="18" charset="0"/>
              </a:rPr>
              <a:t> Desarrollar sólo actividades que agregan valor.</a:t>
            </a:r>
          </a:p>
          <a:p>
            <a:pPr>
              <a:lnSpc>
                <a:spcPct val="70000"/>
              </a:lnSpc>
              <a:spcBef>
                <a:spcPct val="50000"/>
              </a:spcBef>
              <a:buFontTx/>
              <a:buChar char="•"/>
            </a:pPr>
            <a:r>
              <a:rPr lang="en-US" altLang="es-VE" sz="2000">
                <a:latin typeface="Times New Roman" panose="02020603050405020304" pitchFamily="18" charset="0"/>
              </a:rPr>
              <a:t> Gerenciar eficazmente el uso de los generadores de costos.</a:t>
            </a:r>
          </a:p>
          <a:p>
            <a:pPr>
              <a:lnSpc>
                <a:spcPct val="90000"/>
              </a:lnSpc>
              <a:spcBef>
                <a:spcPct val="50000"/>
              </a:spcBef>
            </a:pPr>
            <a:r>
              <a:rPr lang="en-US" altLang="es-VE" sz="2000">
                <a:latin typeface="Times New Roman" panose="02020603050405020304" pitchFamily="18" charset="0"/>
              </a:rPr>
              <a:t>4.5 </a:t>
            </a:r>
            <a:r>
              <a:rPr lang="en-US" altLang="es-VE" sz="2000" u="sng">
                <a:latin typeface="Times New Roman" panose="02020603050405020304" pitchFamily="18" charset="0"/>
              </a:rPr>
              <a:t>Rango Relevante</a:t>
            </a:r>
            <a:r>
              <a:rPr lang="en-US" altLang="es-VE" sz="2000">
                <a:latin typeface="Times New Roman" panose="02020603050405020304" pitchFamily="18" charset="0"/>
              </a:rPr>
              <a:t>.- Es el rango de valores del impulsor de costos para el que es válida una relación específica entre el impulsor y el costo.</a:t>
            </a:r>
          </a:p>
          <a:p>
            <a:pPr>
              <a:lnSpc>
                <a:spcPct val="40000"/>
              </a:lnSpc>
              <a:spcBef>
                <a:spcPct val="50000"/>
              </a:spcBef>
            </a:pPr>
            <a:r>
              <a:rPr lang="en-US" altLang="es-VE" sz="2000">
                <a:latin typeface="Times New Roman" panose="02020603050405020304" pitchFamily="18" charset="0"/>
              </a:rPr>
              <a:t>                                                                                                                                        </a:t>
            </a:r>
          </a:p>
        </p:txBody>
      </p:sp>
    </p:spTree>
    <p:extLst>
      <p:ext uri="{BB962C8B-B14F-4D97-AF65-F5344CB8AC3E}">
        <p14:creationId xmlns:p14="http://schemas.microsoft.com/office/powerpoint/2010/main" val="113972709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6B40BA1-90BA-4985-A034-0FF115DA512C}" type="slidenum">
              <a:rPr lang="es-ES" altLang="es-VE"/>
              <a:pPr eaLnBrk="1" hangingPunct="1"/>
              <a:t>79</a:t>
            </a:fld>
            <a:endParaRPr lang="es-ES" altLang="es-VE"/>
          </a:p>
        </p:txBody>
      </p:sp>
      <p:sp>
        <p:nvSpPr>
          <p:cNvPr id="108546" name="Text Box 2"/>
          <p:cNvSpPr txBox="1">
            <a:spLocks noChangeArrowheads="1"/>
          </p:cNvSpPr>
          <p:nvPr/>
        </p:nvSpPr>
        <p:spPr bwMode="auto">
          <a:xfrm>
            <a:off x="2286000" y="381001"/>
            <a:ext cx="76200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5. COSTOS TOTALES Y COSTOS UNITARIOS</a:t>
            </a:r>
            <a:endParaRPr lang="en-US" sz="2400">
              <a:effectLst>
                <a:outerShdw blurRad="38100" dist="38100" dir="2700000" algn="tl">
                  <a:srgbClr val="C0C0C0"/>
                </a:outerShdw>
              </a:effectLst>
              <a:latin typeface="Times New Roman" pitchFamily="18" charset="0"/>
              <a:cs typeface="Arial" charset="0"/>
            </a:endParaRPr>
          </a:p>
        </p:txBody>
      </p:sp>
      <p:sp>
        <p:nvSpPr>
          <p:cNvPr id="91140" name="Text Box 3"/>
          <p:cNvSpPr txBox="1">
            <a:spLocks noChangeArrowheads="1"/>
          </p:cNvSpPr>
          <p:nvPr/>
        </p:nvSpPr>
        <p:spPr bwMode="auto">
          <a:xfrm>
            <a:off x="2514600" y="1362076"/>
            <a:ext cx="8153400" cy="555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5.1 </a:t>
            </a:r>
            <a:r>
              <a:rPr lang="en-US" altLang="es-VE" sz="2400" u="sng">
                <a:latin typeface="Times New Roman" panose="02020603050405020304" pitchFamily="18" charset="0"/>
              </a:rPr>
              <a:t>Costo Total</a:t>
            </a:r>
            <a:r>
              <a:rPr lang="en-US" altLang="es-VE" sz="2400">
                <a:latin typeface="Times New Roman" panose="02020603050405020304" pitchFamily="18" charset="0"/>
              </a:rPr>
              <a:t>						     Es la sumatoria de todos los costos directos e indirectos, variables y fijos, de un objeto de costo.</a:t>
            </a:r>
          </a:p>
          <a:p>
            <a:pPr>
              <a:spcBef>
                <a:spcPct val="50000"/>
              </a:spcBef>
            </a:pPr>
            <a:r>
              <a:rPr lang="en-US" altLang="es-VE" sz="2400">
                <a:latin typeface="Times New Roman" panose="02020603050405020304" pitchFamily="18" charset="0"/>
              </a:rPr>
              <a:t>5.2 </a:t>
            </a:r>
            <a:r>
              <a:rPr lang="en-US" altLang="es-VE" sz="2400" u="sng">
                <a:latin typeface="Times New Roman" panose="02020603050405020304" pitchFamily="18" charset="0"/>
              </a:rPr>
              <a:t>Costo Unitario</a:t>
            </a:r>
            <a:r>
              <a:rPr lang="en-US" altLang="es-VE" sz="2400">
                <a:latin typeface="Times New Roman" panose="02020603050405020304" pitchFamily="18" charset="0"/>
              </a:rPr>
              <a:t>  						     Es el costo promedio que se obtiene de dividir el costo total de un objeto de costo entre un número de unidades.</a:t>
            </a:r>
          </a:p>
          <a:p>
            <a:pPr>
              <a:spcBef>
                <a:spcPct val="50000"/>
              </a:spcBef>
            </a:pPr>
            <a:r>
              <a:rPr lang="en-US" altLang="es-VE" sz="2400">
                <a:latin typeface="Times New Roman" panose="02020603050405020304" pitchFamily="18" charset="0"/>
              </a:rPr>
              <a:t>5.3 </a:t>
            </a:r>
            <a:r>
              <a:rPr lang="en-US" altLang="es-VE" sz="2400" u="sng">
                <a:latin typeface="Times New Roman" panose="02020603050405020304" pitchFamily="18" charset="0"/>
              </a:rPr>
              <a:t>Prudencia en el Uso del Costo Unitario</a:t>
            </a:r>
          </a:p>
          <a:p>
            <a:pPr>
              <a:spcBef>
                <a:spcPct val="50000"/>
              </a:spcBef>
            </a:pPr>
            <a:r>
              <a:rPr lang="en-US" altLang="es-VE" sz="2400" u="sng">
                <a:latin typeface="Times New Roman" panose="02020603050405020304" pitchFamily="18" charset="0"/>
              </a:rPr>
              <a:t>Unidades</a:t>
            </a:r>
            <a:r>
              <a:rPr lang="en-US" altLang="es-VE" sz="2400">
                <a:latin typeface="Times New Roman" panose="02020603050405020304" pitchFamily="18" charset="0"/>
              </a:rPr>
              <a:t>        </a:t>
            </a:r>
            <a:r>
              <a:rPr lang="en-US" altLang="es-VE" sz="2400" u="sng">
                <a:latin typeface="Times New Roman" panose="02020603050405020304" pitchFamily="18" charset="0"/>
              </a:rPr>
              <a:t>Costo Fijo</a:t>
            </a:r>
            <a:r>
              <a:rPr lang="en-US" altLang="es-VE" sz="2400">
                <a:latin typeface="Times New Roman" panose="02020603050405020304" pitchFamily="18" charset="0"/>
              </a:rPr>
              <a:t>     </a:t>
            </a:r>
            <a:r>
              <a:rPr lang="en-US" altLang="es-VE" sz="2400" u="sng">
                <a:latin typeface="Times New Roman" panose="02020603050405020304" pitchFamily="18" charset="0"/>
              </a:rPr>
              <a:t> Costo Variable </a:t>
            </a:r>
            <a:r>
              <a:rPr lang="en-US" altLang="es-VE" sz="2400">
                <a:latin typeface="Times New Roman" panose="02020603050405020304" pitchFamily="18" charset="0"/>
              </a:rPr>
              <a:t>   </a:t>
            </a:r>
            <a:r>
              <a:rPr lang="en-US" altLang="es-VE" sz="2400" u="sng">
                <a:latin typeface="Times New Roman" panose="02020603050405020304" pitchFamily="18" charset="0"/>
              </a:rPr>
              <a:t>Cost Unitario</a:t>
            </a:r>
          </a:p>
          <a:p>
            <a:pPr>
              <a:lnSpc>
                <a:spcPct val="50000"/>
              </a:lnSpc>
              <a:spcBef>
                <a:spcPct val="50000"/>
              </a:spcBef>
            </a:pPr>
            <a:r>
              <a:rPr lang="en-US" altLang="es-VE" sz="2400">
                <a:latin typeface="Times New Roman" panose="02020603050405020304" pitchFamily="18" charset="0"/>
              </a:rPr>
              <a:t>     50              Bs. 1.000             Bs. 5/un.          Bs. 25/un.</a:t>
            </a:r>
          </a:p>
          <a:p>
            <a:pPr>
              <a:lnSpc>
                <a:spcPct val="40000"/>
              </a:lnSpc>
              <a:spcBef>
                <a:spcPct val="50000"/>
              </a:spcBef>
            </a:pPr>
            <a:r>
              <a:rPr lang="en-US" altLang="es-VE" sz="2400">
                <a:latin typeface="Times New Roman" panose="02020603050405020304" pitchFamily="18" charset="0"/>
              </a:rPr>
              <a:t>   100              Bs. 1.000             Bs. 5/un.          Bs. 15/un.</a:t>
            </a:r>
          </a:p>
          <a:p>
            <a:pPr>
              <a:lnSpc>
                <a:spcPct val="40000"/>
              </a:lnSpc>
              <a:spcBef>
                <a:spcPct val="50000"/>
              </a:spcBef>
            </a:pPr>
            <a:r>
              <a:rPr lang="en-US" altLang="es-VE" sz="2400">
                <a:latin typeface="Times New Roman" panose="02020603050405020304" pitchFamily="18" charset="0"/>
              </a:rPr>
              <a:t>   200              Bs. 1.000             Bs. 5/un.          Bs. 10/un.</a:t>
            </a:r>
          </a:p>
          <a:p>
            <a:pPr>
              <a:lnSpc>
                <a:spcPct val="50000"/>
              </a:lnSpc>
              <a:spcBef>
                <a:spcPct val="50000"/>
              </a:spcBef>
            </a:pPr>
            <a:r>
              <a:rPr lang="en-US" altLang="es-VE" sz="2400">
                <a:latin typeface="Times New Roman" panose="02020603050405020304" pitchFamily="18" charset="0"/>
              </a:rPr>
              <a:t>     </a:t>
            </a:r>
          </a:p>
          <a:p>
            <a:pPr>
              <a:spcBef>
                <a:spcPct val="50000"/>
              </a:spcBef>
            </a:pPr>
            <a:r>
              <a:rPr lang="en-US" altLang="es-VE" sz="2400">
                <a:latin typeface="Times New Roman" panose="02020603050405020304" pitchFamily="18" charset="0"/>
              </a:rPr>
              <a:t>                </a:t>
            </a:r>
            <a:r>
              <a:rPr lang="en-US" altLang="es-VE" sz="2400" u="sng">
                <a:latin typeface="Times New Roman" panose="02020603050405020304" pitchFamily="18" charset="0"/>
              </a:rPr>
              <a:t>       </a:t>
            </a:r>
            <a:r>
              <a:rPr lang="en-US" altLang="es-VE" sz="2400">
                <a:latin typeface="Times New Roman" panose="02020603050405020304" pitchFamily="18" charset="0"/>
              </a:rPr>
              <a:t>         </a:t>
            </a:r>
            <a:r>
              <a:rPr lang="en-US" altLang="es-VE" sz="2400" u="sng">
                <a:latin typeface="Times New Roman" panose="02020603050405020304" pitchFamily="18" charset="0"/>
              </a:rPr>
              <a:t>  </a:t>
            </a:r>
            <a:r>
              <a:rPr lang="en-US" altLang="es-VE" sz="2400">
                <a:latin typeface="Times New Roman" panose="02020603050405020304" pitchFamily="18" charset="0"/>
              </a:rPr>
              <a:t>  </a:t>
            </a:r>
          </a:p>
        </p:txBody>
      </p:sp>
      <p:sp>
        <p:nvSpPr>
          <p:cNvPr id="91141" name="Line 4"/>
          <p:cNvSpPr>
            <a:spLocks noChangeShapeType="1"/>
          </p:cNvSpPr>
          <p:nvPr/>
        </p:nvSpPr>
        <p:spPr bwMode="auto">
          <a:xfrm flipV="1">
            <a:off x="2514600" y="4495800"/>
            <a:ext cx="7391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1142" name="Line 5"/>
          <p:cNvSpPr>
            <a:spLocks noChangeShapeType="1"/>
          </p:cNvSpPr>
          <p:nvPr/>
        </p:nvSpPr>
        <p:spPr bwMode="auto">
          <a:xfrm>
            <a:off x="2514600" y="5943600"/>
            <a:ext cx="7391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1143" name="Line 6"/>
          <p:cNvSpPr>
            <a:spLocks noChangeShapeType="1"/>
          </p:cNvSpPr>
          <p:nvPr/>
        </p:nvSpPr>
        <p:spPr bwMode="auto">
          <a:xfrm>
            <a:off x="2514600" y="4495800"/>
            <a:ext cx="0" cy="144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1144" name="Line 7"/>
          <p:cNvSpPr>
            <a:spLocks noChangeShapeType="1"/>
          </p:cNvSpPr>
          <p:nvPr/>
        </p:nvSpPr>
        <p:spPr bwMode="auto">
          <a:xfrm>
            <a:off x="9906000" y="4495800"/>
            <a:ext cx="0" cy="144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1145" name="Line 8"/>
          <p:cNvSpPr>
            <a:spLocks noChangeShapeType="1"/>
          </p:cNvSpPr>
          <p:nvPr/>
        </p:nvSpPr>
        <p:spPr bwMode="auto">
          <a:xfrm>
            <a:off x="3962400" y="4495800"/>
            <a:ext cx="0" cy="144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1146" name="Line 9"/>
          <p:cNvSpPr>
            <a:spLocks noChangeShapeType="1"/>
          </p:cNvSpPr>
          <p:nvPr/>
        </p:nvSpPr>
        <p:spPr bwMode="auto">
          <a:xfrm>
            <a:off x="5867400" y="4495800"/>
            <a:ext cx="0" cy="144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1147" name="Line 10"/>
          <p:cNvSpPr>
            <a:spLocks noChangeShapeType="1"/>
          </p:cNvSpPr>
          <p:nvPr/>
        </p:nvSpPr>
        <p:spPr bwMode="auto">
          <a:xfrm>
            <a:off x="8077200" y="4495800"/>
            <a:ext cx="0" cy="1447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3992410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44E7380-BD45-4E17-991F-4C2EA3EEDAC1}" type="slidenum">
              <a:rPr lang="es-ES" altLang="es-VE"/>
              <a:pPr eaLnBrk="1" hangingPunct="1"/>
              <a:t>8</a:t>
            </a:fld>
            <a:endParaRPr lang="es-ES" altLang="es-VE"/>
          </a:p>
        </p:txBody>
      </p:sp>
      <p:sp>
        <p:nvSpPr>
          <p:cNvPr id="18435" name="Rectangle 2"/>
          <p:cNvSpPr>
            <a:spLocks noGrp="1" noChangeArrowheads="1"/>
          </p:cNvSpPr>
          <p:nvPr>
            <p:ph type="title"/>
          </p:nvPr>
        </p:nvSpPr>
        <p:spPr/>
        <p:txBody>
          <a:bodyPr/>
          <a:lstStyle/>
          <a:p>
            <a:pPr eaLnBrk="1" hangingPunct="1"/>
            <a:r>
              <a:rPr lang="es-VE" altLang="es-VE" sz="3600"/>
              <a:t>6. EL ESTADO DE GANANCIAS Y PERDIDAS</a:t>
            </a:r>
            <a:endParaRPr lang="es-ES" altLang="es-VE" sz="3600"/>
          </a:p>
        </p:txBody>
      </p:sp>
      <p:sp>
        <p:nvSpPr>
          <p:cNvPr id="9219" name="Text Box 3"/>
          <p:cNvSpPr txBox="1">
            <a:spLocks noChangeArrowheads="1"/>
          </p:cNvSpPr>
          <p:nvPr/>
        </p:nvSpPr>
        <p:spPr bwMode="auto">
          <a:xfrm>
            <a:off x="2971800" y="1752600"/>
            <a:ext cx="6096000" cy="825500"/>
          </a:xfrm>
          <a:prstGeom prst="rect">
            <a:avLst/>
          </a:prstGeom>
          <a:noFill/>
          <a:ln w="12700" cap="sq">
            <a:noFill/>
            <a:miter lim="800000"/>
            <a:headEnd type="none" w="sm" len="sm"/>
            <a:tailEnd type="none" w="sm" len="sm"/>
          </a:ln>
          <a:effectLst/>
        </p:spPr>
        <p:txBody>
          <a:bodyPr>
            <a:spAutoFit/>
          </a:bodyPr>
          <a:lstStyle/>
          <a:p>
            <a:pPr algn="ctr">
              <a:spcBef>
                <a:spcPct val="50000"/>
              </a:spcBef>
              <a:defRPr/>
            </a:pPr>
            <a:r>
              <a:rPr lang="es-VE" sz="1600" b="1">
                <a:effectLst>
                  <a:outerShdw blurRad="38100" dist="38100" dir="2700000" algn="tl">
                    <a:srgbClr val="C0C0C0"/>
                  </a:outerShdw>
                </a:effectLst>
                <a:latin typeface="Times New Roman" pitchFamily="18" charset="0"/>
                <a:cs typeface="Arial" charset="0"/>
              </a:rPr>
              <a:t>L-CENTER, C.A.                                                                                        ESTADO DE GANANCIAS Y PERDIDAS                                    </a:t>
            </a:r>
            <a:r>
              <a:rPr lang="es-VE" sz="1600" b="1" u="sng">
                <a:effectLst>
                  <a:outerShdw blurRad="38100" dist="38100" dir="2700000" algn="tl">
                    <a:srgbClr val="C0C0C0"/>
                  </a:outerShdw>
                </a:effectLst>
                <a:latin typeface="Times New Roman" pitchFamily="18" charset="0"/>
                <a:cs typeface="Arial" charset="0"/>
              </a:rPr>
              <a:t>AÑO 2.005</a:t>
            </a:r>
            <a:endParaRPr lang="es-ES" sz="1600" b="1" u="sng">
              <a:effectLst>
                <a:outerShdw blurRad="38100" dist="38100" dir="2700000" algn="tl">
                  <a:srgbClr val="C0C0C0"/>
                </a:outerShdw>
              </a:effectLst>
              <a:latin typeface="Times New Roman" pitchFamily="18" charset="0"/>
              <a:cs typeface="Arial" charset="0"/>
            </a:endParaRPr>
          </a:p>
        </p:txBody>
      </p:sp>
      <p:sp>
        <p:nvSpPr>
          <p:cNvPr id="18437" name="Text Box 4"/>
          <p:cNvSpPr txBox="1">
            <a:spLocks noChangeArrowheads="1"/>
          </p:cNvSpPr>
          <p:nvPr/>
        </p:nvSpPr>
        <p:spPr bwMode="auto">
          <a:xfrm>
            <a:off x="2895600" y="2819400"/>
            <a:ext cx="6934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s-VE" sz="1600">
              <a:latin typeface="Times New Roman" panose="02020603050405020304" pitchFamily="18" charset="0"/>
            </a:endParaRPr>
          </a:p>
        </p:txBody>
      </p:sp>
      <p:sp>
        <p:nvSpPr>
          <p:cNvPr id="18438" name="Text Box 5"/>
          <p:cNvSpPr txBox="1">
            <a:spLocks noChangeArrowheads="1"/>
          </p:cNvSpPr>
          <p:nvPr/>
        </p:nvSpPr>
        <p:spPr bwMode="auto">
          <a:xfrm>
            <a:off x="2895600" y="2590800"/>
            <a:ext cx="67818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VE" altLang="es-VE" sz="1600" b="1" u="sng">
                <a:latin typeface="Times New Roman" panose="02020603050405020304" pitchFamily="18" charset="0"/>
              </a:rPr>
              <a:t>INGRESOS</a:t>
            </a:r>
          </a:p>
          <a:p>
            <a:pPr eaLnBrk="1" hangingPunct="1">
              <a:spcBef>
                <a:spcPct val="50000"/>
              </a:spcBef>
            </a:pPr>
            <a:r>
              <a:rPr lang="es-VE" altLang="es-VE" sz="1200">
                <a:latin typeface="Times New Roman" panose="02020603050405020304" pitchFamily="18" charset="0"/>
              </a:rPr>
              <a:t>Ingresos por Venta de Mercancías			2..250.000                               Ingresos por Venta de Servicios de Ingeniería	                            140.000                                 Intereses sobre Ventas a Crédito                                                                          </a:t>
            </a:r>
            <a:r>
              <a:rPr lang="es-VE" altLang="es-VE" sz="1200" u="sng">
                <a:latin typeface="Times New Roman" panose="02020603050405020304" pitchFamily="18" charset="0"/>
              </a:rPr>
              <a:t>10.000</a:t>
            </a:r>
            <a:r>
              <a:rPr lang="es-VE" altLang="es-VE" sz="1200">
                <a:latin typeface="Times New Roman" panose="02020603050405020304" pitchFamily="18" charset="0"/>
              </a:rPr>
              <a:t>                                 </a:t>
            </a:r>
            <a:r>
              <a:rPr lang="es-VE" altLang="es-VE" sz="1200" b="1">
                <a:latin typeface="Times New Roman" panose="02020603050405020304" pitchFamily="18" charset="0"/>
              </a:rPr>
              <a:t>TOTAL INGRESOS				 2.400.000</a:t>
            </a:r>
          </a:p>
          <a:p>
            <a:pPr eaLnBrk="1" hangingPunct="1">
              <a:spcBef>
                <a:spcPct val="50000"/>
              </a:spcBef>
            </a:pPr>
            <a:r>
              <a:rPr lang="es-VE" altLang="es-VE" sz="1600" b="1" u="sng">
                <a:latin typeface="Times New Roman" panose="02020603050405020304" pitchFamily="18" charset="0"/>
              </a:rPr>
              <a:t>GASTOS</a:t>
            </a:r>
          </a:p>
          <a:p>
            <a:pPr eaLnBrk="1" hangingPunct="1">
              <a:spcBef>
                <a:spcPct val="50000"/>
              </a:spcBef>
            </a:pPr>
            <a:r>
              <a:rPr lang="es-VE" altLang="es-VE" sz="1200">
                <a:latin typeface="Times New Roman" panose="02020603050405020304" pitchFamily="18" charset="0"/>
              </a:rPr>
              <a:t>Costo de Venta (Costo de la Mercancía Vendida)		   900.000                                  Sueldos y Salarios				   400.000                              Depreciación                         				   200.000                                  Gastos de Administración y de Ventas			   350.000                                  Intereses 					     50.000                                 Impuestos					   </a:t>
            </a:r>
            <a:r>
              <a:rPr lang="es-VE" altLang="es-VE" sz="1200" u="sng">
                <a:latin typeface="Times New Roman" panose="02020603050405020304" pitchFamily="18" charset="0"/>
              </a:rPr>
              <a:t>200.000                               </a:t>
            </a:r>
            <a:r>
              <a:rPr lang="es-VE" altLang="es-VE" sz="1200" b="1">
                <a:latin typeface="Times New Roman" panose="02020603050405020304" pitchFamily="18" charset="0"/>
              </a:rPr>
              <a:t>TOTAL GASTOS				2.100.000</a:t>
            </a:r>
          </a:p>
          <a:p>
            <a:pPr eaLnBrk="1" hangingPunct="1">
              <a:spcBef>
                <a:spcPct val="50000"/>
              </a:spcBef>
            </a:pPr>
            <a:r>
              <a:rPr lang="es-VE" altLang="es-VE" sz="1200" b="1">
                <a:latin typeface="Times New Roman" panose="02020603050405020304" pitchFamily="18" charset="0"/>
              </a:rPr>
              <a:t>UTILIDAD EN EL PERIODO			   </a:t>
            </a:r>
            <a:r>
              <a:rPr lang="es-VE" altLang="es-VE" sz="1200" b="1" u="sng">
                <a:latin typeface="Times New Roman" panose="02020603050405020304" pitchFamily="18" charset="0"/>
              </a:rPr>
              <a:t>300.000</a:t>
            </a:r>
            <a:endParaRPr lang="es-ES" altLang="es-VE" sz="1200" b="1" u="sng">
              <a:latin typeface="Times New Roman" panose="02020603050405020304" pitchFamily="18" charset="0"/>
            </a:endParaRPr>
          </a:p>
        </p:txBody>
      </p:sp>
    </p:spTree>
    <p:extLst>
      <p:ext uri="{BB962C8B-B14F-4D97-AF65-F5344CB8AC3E}">
        <p14:creationId xmlns:p14="http://schemas.microsoft.com/office/powerpoint/2010/main" val="69004453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023B6B-A4D1-48FB-8BB7-9F4FA6D82217}" type="slidenum">
              <a:rPr lang="es-ES" altLang="es-VE"/>
              <a:pPr eaLnBrk="1" hangingPunct="1"/>
              <a:t>80</a:t>
            </a:fld>
            <a:endParaRPr lang="es-ES" altLang="es-VE"/>
          </a:p>
        </p:txBody>
      </p:sp>
      <p:sp>
        <p:nvSpPr>
          <p:cNvPr id="109570" name="Text Box 2"/>
          <p:cNvSpPr txBox="1">
            <a:spLocks noChangeArrowheads="1"/>
          </p:cNvSpPr>
          <p:nvPr/>
        </p:nvSpPr>
        <p:spPr bwMode="auto">
          <a:xfrm>
            <a:off x="3200400" y="381000"/>
            <a:ext cx="56388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6. COSTOS CAPITALIZABLES Y NO CAPITALIZABLES</a:t>
            </a:r>
            <a:endParaRPr lang="en-US" sz="2400">
              <a:effectLst>
                <a:outerShdw blurRad="38100" dist="38100" dir="2700000" algn="tl">
                  <a:srgbClr val="C0C0C0"/>
                </a:outerShdw>
              </a:effectLst>
              <a:latin typeface="Times New Roman" pitchFamily="18" charset="0"/>
              <a:cs typeface="Arial" charset="0"/>
            </a:endParaRPr>
          </a:p>
        </p:txBody>
      </p:sp>
      <p:sp>
        <p:nvSpPr>
          <p:cNvPr id="92164" name="Text Box 3"/>
          <p:cNvSpPr txBox="1">
            <a:spLocks noChangeArrowheads="1"/>
          </p:cNvSpPr>
          <p:nvPr/>
        </p:nvSpPr>
        <p:spPr bwMode="auto">
          <a:xfrm>
            <a:off x="2438400" y="1828800"/>
            <a:ext cx="77724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6.1 </a:t>
            </a:r>
            <a:r>
              <a:rPr lang="en-US" altLang="es-VE" sz="2400" u="sng">
                <a:latin typeface="Times New Roman" panose="02020603050405020304" pitchFamily="18" charset="0"/>
              </a:rPr>
              <a:t>Costos Capitalizables</a:t>
            </a:r>
            <a:r>
              <a:rPr lang="en-US" altLang="es-VE" sz="2400">
                <a:latin typeface="Times New Roman" panose="02020603050405020304" pitchFamily="18" charset="0"/>
              </a:rPr>
              <a:t>				            Son aquellos costos que no se registran como gastos en el período contable en que se realizan. Ejemplo: activos fijos. En este caso, estos costos se registrarán como gastos de depreciación durante el período de vida útil del activo en cuestión.</a:t>
            </a:r>
          </a:p>
          <a:p>
            <a:pPr>
              <a:spcBef>
                <a:spcPct val="50000"/>
              </a:spcBef>
            </a:pPr>
            <a:r>
              <a:rPr lang="en-US" altLang="es-VE" sz="2400">
                <a:latin typeface="Times New Roman" panose="02020603050405020304" pitchFamily="18" charset="0"/>
              </a:rPr>
              <a:t>6.2 </a:t>
            </a:r>
            <a:r>
              <a:rPr lang="en-US" altLang="es-VE" sz="2400" u="sng">
                <a:latin typeface="Times New Roman" panose="02020603050405020304" pitchFamily="18" charset="0"/>
              </a:rPr>
              <a:t>Costos No Capitalizables</a:t>
            </a:r>
            <a:r>
              <a:rPr lang="en-US" altLang="es-VE" sz="2400">
                <a:latin typeface="Times New Roman" panose="02020603050405020304" pitchFamily="18" charset="0"/>
              </a:rPr>
              <a:t> 				            Son registrados como gastos en el período contable en que se realizan.     </a:t>
            </a:r>
          </a:p>
        </p:txBody>
      </p:sp>
    </p:spTree>
    <p:extLst>
      <p:ext uri="{BB962C8B-B14F-4D97-AF65-F5344CB8AC3E}">
        <p14:creationId xmlns:p14="http://schemas.microsoft.com/office/powerpoint/2010/main" val="36168382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08E706-1C07-44DF-A9A5-E30F91D596B4}" type="slidenum">
              <a:rPr lang="es-ES" altLang="es-VE"/>
              <a:pPr eaLnBrk="1" hangingPunct="1"/>
              <a:t>81</a:t>
            </a:fld>
            <a:endParaRPr lang="es-ES" altLang="es-VE"/>
          </a:p>
        </p:txBody>
      </p:sp>
      <p:sp>
        <p:nvSpPr>
          <p:cNvPr id="110594" name="Text Box 2"/>
          <p:cNvSpPr txBox="1">
            <a:spLocks noChangeArrowheads="1"/>
          </p:cNvSpPr>
          <p:nvPr/>
        </p:nvSpPr>
        <p:spPr bwMode="auto">
          <a:xfrm>
            <a:off x="1828800" y="304800"/>
            <a:ext cx="8610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7. EMPRESAS DE SERVICIOS,               COMERCIALES Y MANUFACTURERAS</a:t>
            </a:r>
            <a:endParaRPr lang="en-US" sz="2400">
              <a:effectLst>
                <a:outerShdw blurRad="38100" dist="38100" dir="2700000" algn="tl">
                  <a:srgbClr val="C0C0C0"/>
                </a:outerShdw>
              </a:effectLst>
              <a:latin typeface="Times New Roman" pitchFamily="18" charset="0"/>
              <a:cs typeface="Arial" charset="0"/>
            </a:endParaRPr>
          </a:p>
        </p:txBody>
      </p:sp>
      <p:sp>
        <p:nvSpPr>
          <p:cNvPr id="93188" name="Text Box 3"/>
          <p:cNvSpPr txBox="1">
            <a:spLocks noChangeArrowheads="1"/>
          </p:cNvSpPr>
          <p:nvPr/>
        </p:nvSpPr>
        <p:spPr bwMode="auto">
          <a:xfrm>
            <a:off x="2209800" y="1447801"/>
            <a:ext cx="80772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7.1 </a:t>
            </a:r>
            <a:r>
              <a:rPr lang="en-US" altLang="es-VE" sz="2400" u="sng">
                <a:latin typeface="Times New Roman" panose="02020603050405020304" pitchFamily="18" charset="0"/>
              </a:rPr>
              <a:t>Empresas de Servicio</a:t>
            </a:r>
            <a:r>
              <a:rPr lang="en-US" altLang="es-VE" sz="2400">
                <a:latin typeface="Times New Roman" panose="02020603050405020304" pitchFamily="18" charset="0"/>
              </a:rPr>
              <a:t>.-  Proveen servicios o productos intangibles a sus clientes. No tienen inventarios de productos tangibles al final de un período contable. Categoría de costos más relevante: gastos de personal.</a:t>
            </a:r>
          </a:p>
          <a:p>
            <a:pPr>
              <a:spcBef>
                <a:spcPct val="50000"/>
              </a:spcBef>
            </a:pPr>
            <a:r>
              <a:rPr lang="en-US" altLang="es-VE" sz="2400">
                <a:latin typeface="Times New Roman" panose="02020603050405020304" pitchFamily="18" charset="0"/>
              </a:rPr>
              <a:t>7.2 </a:t>
            </a:r>
            <a:r>
              <a:rPr lang="en-US" altLang="es-VE" sz="2400" u="sng">
                <a:latin typeface="Times New Roman" panose="02020603050405020304" pitchFamily="18" charset="0"/>
              </a:rPr>
              <a:t>Empresas Comerciales</a:t>
            </a:r>
            <a:r>
              <a:rPr lang="en-US" altLang="es-VE" sz="2400">
                <a:latin typeface="Times New Roman" panose="02020603050405020304" pitchFamily="18" charset="0"/>
              </a:rPr>
              <a:t>.- Proveen, a sus clientes, productos tangibles comprados a sus suplidores. Mantienen inventario de los productos no vendidos al final del período contable.</a:t>
            </a:r>
          </a:p>
          <a:p>
            <a:pPr>
              <a:spcBef>
                <a:spcPct val="50000"/>
              </a:spcBef>
            </a:pPr>
            <a:r>
              <a:rPr lang="en-US" altLang="es-VE" sz="2400">
                <a:latin typeface="Times New Roman" panose="02020603050405020304" pitchFamily="18" charset="0"/>
              </a:rPr>
              <a:t>7.3 </a:t>
            </a:r>
            <a:r>
              <a:rPr lang="en-US" altLang="es-VE" sz="2400" u="sng">
                <a:latin typeface="Times New Roman" panose="02020603050405020304" pitchFamily="18" charset="0"/>
              </a:rPr>
              <a:t>Empresas Manufactureras</a:t>
            </a:r>
            <a:r>
              <a:rPr lang="en-US" altLang="es-VE" sz="2400">
                <a:latin typeface="Times New Roman" panose="02020603050405020304" pitchFamily="18" charset="0"/>
              </a:rPr>
              <a:t>.- Proveen productos tangibles que han seguido un proceso de transformación en la empresa. Al final de un período contable, las  empresas manufactureras tienen inventarios que pueden incluir: materiales directos, trabajos en proceso y productos terminados.</a:t>
            </a:r>
          </a:p>
        </p:txBody>
      </p:sp>
    </p:spTree>
    <p:extLst>
      <p:ext uri="{BB962C8B-B14F-4D97-AF65-F5344CB8AC3E}">
        <p14:creationId xmlns:p14="http://schemas.microsoft.com/office/powerpoint/2010/main" val="27347281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9B88D88-DDEA-4CE7-81D4-6FBBB400F442}" type="slidenum">
              <a:rPr lang="es-ES" altLang="es-VE"/>
              <a:pPr eaLnBrk="1" hangingPunct="1"/>
              <a:t>82</a:t>
            </a:fld>
            <a:endParaRPr lang="es-ES" altLang="es-VE"/>
          </a:p>
        </p:txBody>
      </p:sp>
      <p:sp>
        <p:nvSpPr>
          <p:cNvPr id="111618" name="Text Box 2"/>
          <p:cNvSpPr txBox="1">
            <a:spLocks noChangeArrowheads="1"/>
          </p:cNvSpPr>
          <p:nvPr/>
        </p:nvSpPr>
        <p:spPr bwMode="auto">
          <a:xfrm>
            <a:off x="1981200" y="304800"/>
            <a:ext cx="81534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7. EMPRESAS DE SERVICIOS,           COMERCIALES Y MANUFACTURERAS</a:t>
            </a:r>
            <a:endParaRPr lang="en-US" sz="2400">
              <a:effectLst>
                <a:outerShdw blurRad="38100" dist="38100" dir="2700000" algn="tl">
                  <a:srgbClr val="C0C0C0"/>
                </a:outerShdw>
              </a:effectLst>
              <a:latin typeface="Times New Roman" pitchFamily="18" charset="0"/>
              <a:cs typeface="Arial" charset="0"/>
            </a:endParaRPr>
          </a:p>
        </p:txBody>
      </p:sp>
      <p:sp>
        <p:nvSpPr>
          <p:cNvPr id="94212" name="Text Box 3"/>
          <p:cNvSpPr txBox="1">
            <a:spLocks noChangeArrowheads="1"/>
          </p:cNvSpPr>
          <p:nvPr/>
        </p:nvSpPr>
        <p:spPr bwMode="auto">
          <a:xfrm>
            <a:off x="2438400" y="1676400"/>
            <a:ext cx="76962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7.4 </a:t>
            </a:r>
            <a:r>
              <a:rPr lang="en-US" altLang="es-VE" sz="2400" u="sng">
                <a:latin typeface="Times New Roman" panose="02020603050405020304" pitchFamily="18" charset="0"/>
              </a:rPr>
              <a:t>Clasificación de Costos Capitalizables</a:t>
            </a:r>
            <a:endParaRPr lang="en-US" altLang="es-VE" sz="2400">
              <a:latin typeface="Times New Roman" panose="02020603050405020304" pitchFamily="18" charset="0"/>
            </a:endParaRPr>
          </a:p>
          <a:p>
            <a:pPr>
              <a:spcBef>
                <a:spcPct val="50000"/>
              </a:spcBef>
              <a:buFontTx/>
              <a:buChar char="•"/>
            </a:pPr>
            <a:r>
              <a:rPr lang="en-US" altLang="es-VE" sz="2400">
                <a:latin typeface="Times New Roman" panose="02020603050405020304" pitchFamily="18" charset="0"/>
              </a:rPr>
              <a:t> Costos de inventarios.- Son los costos capitalizables asociados  con la compra de productos para la venta (caso de empresas comerciales) o asociados con la adquisición y conversión de materiales y otros insumos en bienes para la venta (caso de empresas manufactureras).</a:t>
            </a:r>
          </a:p>
          <a:p>
            <a:pPr>
              <a:spcBef>
                <a:spcPct val="50000"/>
              </a:spcBef>
              <a:buFontTx/>
              <a:buChar char="•"/>
            </a:pPr>
            <a:r>
              <a:rPr lang="en-US" altLang="es-VE" sz="2400">
                <a:latin typeface="Times New Roman" panose="02020603050405020304" pitchFamily="18" charset="0"/>
              </a:rPr>
              <a:t>Costos de otras fuentes.- Son los costos capitalizables asociados con cualquier otro aspecto del negocio distinto a inventarios. </a:t>
            </a:r>
          </a:p>
        </p:txBody>
      </p:sp>
    </p:spTree>
    <p:extLst>
      <p:ext uri="{BB962C8B-B14F-4D97-AF65-F5344CB8AC3E}">
        <p14:creationId xmlns:p14="http://schemas.microsoft.com/office/powerpoint/2010/main" val="25649542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46C5126-597C-430F-8969-C678ACEBC8B2}" type="slidenum">
              <a:rPr lang="es-ES" altLang="es-VE"/>
              <a:pPr eaLnBrk="1" hangingPunct="1"/>
              <a:t>83</a:t>
            </a:fld>
            <a:endParaRPr lang="es-ES" altLang="es-VE"/>
          </a:p>
        </p:txBody>
      </p:sp>
      <p:sp>
        <p:nvSpPr>
          <p:cNvPr id="112642" name="Text Box 2"/>
          <p:cNvSpPr txBox="1">
            <a:spLocks noChangeArrowheads="1"/>
          </p:cNvSpPr>
          <p:nvPr/>
        </p:nvSpPr>
        <p:spPr bwMode="auto">
          <a:xfrm>
            <a:off x="2209800" y="457200"/>
            <a:ext cx="79248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8. ESTADOS DE GANANCIAS Y PERDIDAS      POR TIPO DE EMPRESA</a:t>
            </a:r>
          </a:p>
        </p:txBody>
      </p:sp>
      <p:sp>
        <p:nvSpPr>
          <p:cNvPr id="95236" name="Text Box 3"/>
          <p:cNvSpPr txBox="1">
            <a:spLocks noChangeArrowheads="1"/>
          </p:cNvSpPr>
          <p:nvPr/>
        </p:nvSpPr>
        <p:spPr bwMode="auto">
          <a:xfrm>
            <a:off x="2590800" y="1676401"/>
            <a:ext cx="7086600" cy="3453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8.1 Empresas de Servicios.-</a:t>
            </a:r>
          </a:p>
          <a:p>
            <a:pPr>
              <a:spcBef>
                <a:spcPct val="50000"/>
              </a:spcBef>
              <a:buFontTx/>
              <a:buChar char="•"/>
            </a:pPr>
            <a:r>
              <a:rPr lang="en-US" altLang="es-VE" sz="2400">
                <a:latin typeface="Times New Roman" panose="02020603050405020304" pitchFamily="18" charset="0"/>
              </a:rPr>
              <a:t>      Ingresos                                           Bs. 1.600.000</a:t>
            </a:r>
          </a:p>
          <a:p>
            <a:pPr>
              <a:spcBef>
                <a:spcPct val="50000"/>
              </a:spcBef>
              <a:buFontTx/>
              <a:buChar char="•"/>
            </a:pPr>
            <a:r>
              <a:rPr lang="en-US" altLang="es-VE" sz="2400">
                <a:latin typeface="Times New Roman" panose="02020603050405020304" pitchFamily="18" charset="0"/>
              </a:rPr>
              <a:t>      Costos                                                                      </a:t>
            </a:r>
          </a:p>
          <a:p>
            <a:pPr>
              <a:lnSpc>
                <a:spcPct val="60000"/>
              </a:lnSpc>
              <a:spcBef>
                <a:spcPct val="50000"/>
              </a:spcBef>
            </a:pPr>
            <a:r>
              <a:rPr lang="en-US" altLang="es-VE" sz="2400">
                <a:latin typeface="Times New Roman" panose="02020603050405020304" pitchFamily="18" charset="0"/>
              </a:rPr>
              <a:t>        Sueldos y salarios     Bs.  970.000</a:t>
            </a:r>
          </a:p>
          <a:p>
            <a:pPr>
              <a:lnSpc>
                <a:spcPct val="40000"/>
              </a:lnSpc>
              <a:spcBef>
                <a:spcPct val="50000"/>
              </a:spcBef>
            </a:pPr>
            <a:r>
              <a:rPr lang="en-US" altLang="es-VE" sz="2400">
                <a:latin typeface="Times New Roman" panose="02020603050405020304" pitchFamily="18" charset="0"/>
              </a:rPr>
              <a:t>        Alquileres                        180.000</a:t>
            </a:r>
          </a:p>
          <a:p>
            <a:pPr>
              <a:lnSpc>
                <a:spcPct val="40000"/>
              </a:lnSpc>
              <a:spcBef>
                <a:spcPct val="50000"/>
              </a:spcBef>
            </a:pPr>
            <a:r>
              <a:rPr lang="en-US" altLang="es-VE" sz="2400">
                <a:latin typeface="Times New Roman" panose="02020603050405020304" pitchFamily="18" charset="0"/>
              </a:rPr>
              <a:t>        Depreciación                    105.000</a:t>
            </a:r>
          </a:p>
          <a:p>
            <a:pPr>
              <a:lnSpc>
                <a:spcPct val="40000"/>
              </a:lnSpc>
              <a:spcBef>
                <a:spcPct val="50000"/>
              </a:spcBef>
            </a:pPr>
            <a:r>
              <a:rPr lang="en-US" altLang="es-VE" sz="2400">
                <a:latin typeface="Times New Roman" panose="02020603050405020304" pitchFamily="18" charset="0"/>
              </a:rPr>
              <a:t>        Otros costos                     187.000      (1.442.000)     </a:t>
            </a:r>
          </a:p>
          <a:p>
            <a:pPr>
              <a:lnSpc>
                <a:spcPct val="80000"/>
              </a:lnSpc>
              <a:spcBef>
                <a:spcPct val="50000"/>
              </a:spcBef>
              <a:buFontTx/>
              <a:buChar char="•"/>
            </a:pPr>
            <a:r>
              <a:rPr lang="en-US" altLang="es-VE" sz="2400">
                <a:latin typeface="Times New Roman" panose="02020603050405020304" pitchFamily="18" charset="0"/>
              </a:rPr>
              <a:t>       Utilidad en operaciones                 Bs.   158.000 </a:t>
            </a:r>
          </a:p>
        </p:txBody>
      </p:sp>
      <p:sp>
        <p:nvSpPr>
          <p:cNvPr id="95237" name="Line 4"/>
          <p:cNvSpPr>
            <a:spLocks noChangeShapeType="1"/>
          </p:cNvSpPr>
          <p:nvPr/>
        </p:nvSpPr>
        <p:spPr bwMode="auto">
          <a:xfrm>
            <a:off x="2514600" y="2209800"/>
            <a:ext cx="6858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5238" name="Line 5"/>
          <p:cNvSpPr>
            <a:spLocks noChangeShapeType="1"/>
          </p:cNvSpPr>
          <p:nvPr/>
        </p:nvSpPr>
        <p:spPr bwMode="auto">
          <a:xfrm>
            <a:off x="2514600" y="2209800"/>
            <a:ext cx="0" cy="2971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5239" name="Line 6"/>
          <p:cNvSpPr>
            <a:spLocks noChangeShapeType="1"/>
          </p:cNvSpPr>
          <p:nvPr/>
        </p:nvSpPr>
        <p:spPr bwMode="auto">
          <a:xfrm>
            <a:off x="9372600" y="2209800"/>
            <a:ext cx="0" cy="2971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5240" name="Line 7"/>
          <p:cNvSpPr>
            <a:spLocks noChangeShapeType="1"/>
          </p:cNvSpPr>
          <p:nvPr/>
        </p:nvSpPr>
        <p:spPr bwMode="auto">
          <a:xfrm>
            <a:off x="2514600" y="5181600"/>
            <a:ext cx="6858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5241" name="Line 8"/>
          <p:cNvSpPr>
            <a:spLocks noChangeShapeType="1"/>
          </p:cNvSpPr>
          <p:nvPr/>
        </p:nvSpPr>
        <p:spPr bwMode="auto">
          <a:xfrm>
            <a:off x="7467600" y="2209800"/>
            <a:ext cx="0" cy="29718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5242" name="Line 9"/>
          <p:cNvSpPr>
            <a:spLocks noChangeShapeType="1"/>
          </p:cNvSpPr>
          <p:nvPr/>
        </p:nvSpPr>
        <p:spPr bwMode="auto">
          <a:xfrm>
            <a:off x="2514600" y="4648200"/>
            <a:ext cx="4953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5243" name="Line 10"/>
          <p:cNvSpPr>
            <a:spLocks noChangeShapeType="1"/>
          </p:cNvSpPr>
          <p:nvPr/>
        </p:nvSpPr>
        <p:spPr bwMode="auto">
          <a:xfrm>
            <a:off x="2514600" y="2667000"/>
            <a:ext cx="4953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5244" name="Line 11"/>
          <p:cNvSpPr>
            <a:spLocks noChangeShapeType="1"/>
          </p:cNvSpPr>
          <p:nvPr/>
        </p:nvSpPr>
        <p:spPr bwMode="auto">
          <a:xfrm>
            <a:off x="7696200" y="4648200"/>
            <a:ext cx="160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27166035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7965B9F-749A-488C-8A54-3C513A9FD5E0}" type="slidenum">
              <a:rPr lang="es-ES" altLang="es-VE"/>
              <a:pPr eaLnBrk="1" hangingPunct="1"/>
              <a:t>84</a:t>
            </a:fld>
            <a:endParaRPr lang="es-ES" altLang="es-VE"/>
          </a:p>
        </p:txBody>
      </p:sp>
      <p:sp>
        <p:nvSpPr>
          <p:cNvPr id="113666" name="Text Box 2"/>
          <p:cNvSpPr txBox="1">
            <a:spLocks noChangeArrowheads="1"/>
          </p:cNvSpPr>
          <p:nvPr/>
        </p:nvSpPr>
        <p:spPr bwMode="auto">
          <a:xfrm>
            <a:off x="2209800" y="381000"/>
            <a:ext cx="79248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8. ESTADO DE GANANCIAS Y PERDIDAS      POR TIPO DE EMPRESA</a:t>
            </a:r>
            <a:endParaRPr lang="en-US" sz="2400">
              <a:effectLst>
                <a:outerShdw blurRad="38100" dist="38100" dir="2700000" algn="tl">
                  <a:srgbClr val="C0C0C0"/>
                </a:outerShdw>
              </a:effectLst>
              <a:latin typeface="Times New Roman" pitchFamily="18" charset="0"/>
              <a:cs typeface="Arial" charset="0"/>
            </a:endParaRPr>
          </a:p>
        </p:txBody>
      </p:sp>
      <p:sp>
        <p:nvSpPr>
          <p:cNvPr id="96260" name="Text Box 3"/>
          <p:cNvSpPr txBox="1">
            <a:spLocks noChangeArrowheads="1"/>
          </p:cNvSpPr>
          <p:nvPr/>
        </p:nvSpPr>
        <p:spPr bwMode="auto">
          <a:xfrm>
            <a:off x="2667000" y="1676401"/>
            <a:ext cx="7391400" cy="4561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8.2 Empresas Comerciales.</a:t>
            </a:r>
          </a:p>
          <a:p>
            <a:pPr>
              <a:spcBef>
                <a:spcPct val="50000"/>
              </a:spcBef>
              <a:buFontTx/>
              <a:buChar char="•"/>
            </a:pPr>
            <a:r>
              <a:rPr lang="en-US" altLang="es-VE" sz="2400">
                <a:latin typeface="Times New Roman" panose="02020603050405020304" pitchFamily="18" charset="0"/>
              </a:rPr>
              <a:t>     Ingresos                                                  Bs. 1.500.000</a:t>
            </a:r>
          </a:p>
          <a:p>
            <a:pPr>
              <a:spcBef>
                <a:spcPct val="50000"/>
              </a:spcBef>
              <a:buFontTx/>
              <a:buChar char="•"/>
            </a:pPr>
            <a:r>
              <a:rPr lang="en-US" altLang="es-VE" sz="2400">
                <a:latin typeface="Times New Roman" panose="02020603050405020304" pitchFamily="18" charset="0"/>
              </a:rPr>
              <a:t>     Costo de Venta</a:t>
            </a:r>
          </a:p>
          <a:p>
            <a:pPr>
              <a:spcBef>
                <a:spcPct val="50000"/>
              </a:spcBef>
            </a:pPr>
            <a:r>
              <a:rPr lang="en-US" altLang="es-VE" sz="2400">
                <a:latin typeface="Times New Roman" panose="02020603050405020304" pitchFamily="18" charset="0"/>
              </a:rPr>
              <a:t>       I.I. de mercancía            Bs.     95.000</a:t>
            </a:r>
          </a:p>
          <a:p>
            <a:pPr>
              <a:lnSpc>
                <a:spcPct val="60000"/>
              </a:lnSpc>
              <a:spcBef>
                <a:spcPct val="50000"/>
              </a:spcBef>
            </a:pPr>
            <a:r>
              <a:rPr lang="en-US" altLang="es-VE" sz="2400">
                <a:latin typeface="Times New Roman" panose="02020603050405020304" pitchFamily="18" charset="0"/>
              </a:rPr>
              <a:t>       Compras de merc.               1.100.000</a:t>
            </a:r>
          </a:p>
          <a:p>
            <a:pPr>
              <a:lnSpc>
                <a:spcPct val="60000"/>
              </a:lnSpc>
              <a:spcBef>
                <a:spcPct val="50000"/>
              </a:spcBef>
            </a:pPr>
            <a:r>
              <a:rPr lang="en-US" altLang="es-VE" sz="2400">
                <a:latin typeface="Times New Roman" panose="02020603050405020304" pitchFamily="18" charset="0"/>
              </a:rPr>
              <a:t>       Merc. Disponible                 1.195.000</a:t>
            </a:r>
          </a:p>
          <a:p>
            <a:pPr>
              <a:lnSpc>
                <a:spcPct val="60000"/>
              </a:lnSpc>
              <a:spcBef>
                <a:spcPct val="50000"/>
              </a:spcBef>
            </a:pPr>
            <a:r>
              <a:rPr lang="en-US" altLang="es-VE" sz="2400">
                <a:latin typeface="Times New Roman" panose="02020603050405020304" pitchFamily="18" charset="0"/>
              </a:rPr>
              <a:t>       I.F. de mercancía                  (130.000)     (1.065.000)</a:t>
            </a:r>
          </a:p>
          <a:p>
            <a:pPr>
              <a:lnSpc>
                <a:spcPct val="60000"/>
              </a:lnSpc>
              <a:spcBef>
                <a:spcPct val="50000"/>
              </a:spcBef>
              <a:buFontTx/>
              <a:buChar char="•"/>
            </a:pPr>
            <a:r>
              <a:rPr lang="en-US" altLang="es-VE" sz="2400">
                <a:latin typeface="Times New Roman" panose="02020603050405020304" pitchFamily="18" charset="0"/>
              </a:rPr>
              <a:t>      Utilidad  bruta                                                435.000</a:t>
            </a:r>
          </a:p>
          <a:p>
            <a:pPr>
              <a:lnSpc>
                <a:spcPct val="60000"/>
              </a:lnSpc>
              <a:spcBef>
                <a:spcPct val="50000"/>
              </a:spcBef>
              <a:buFontTx/>
              <a:buChar char="•"/>
            </a:pPr>
            <a:r>
              <a:rPr lang="en-US" altLang="es-VE" sz="2400">
                <a:latin typeface="Times New Roman" panose="02020603050405020304" pitchFamily="18" charset="0"/>
              </a:rPr>
              <a:t>      Costos de operación                                      (315.000)</a:t>
            </a:r>
          </a:p>
          <a:p>
            <a:pPr>
              <a:lnSpc>
                <a:spcPct val="60000"/>
              </a:lnSpc>
              <a:spcBef>
                <a:spcPct val="50000"/>
              </a:spcBef>
              <a:buFontTx/>
              <a:buChar char="•"/>
            </a:pPr>
            <a:r>
              <a:rPr lang="en-US" altLang="es-VE" sz="2400">
                <a:latin typeface="Times New Roman" panose="02020603050405020304" pitchFamily="18" charset="0"/>
              </a:rPr>
              <a:t>      Utilidad en operaciones                                  120.000</a:t>
            </a:r>
          </a:p>
        </p:txBody>
      </p:sp>
      <p:sp>
        <p:nvSpPr>
          <p:cNvPr id="96261" name="Line 4"/>
          <p:cNvSpPr>
            <a:spLocks noChangeShapeType="1"/>
          </p:cNvSpPr>
          <p:nvPr/>
        </p:nvSpPr>
        <p:spPr bwMode="auto">
          <a:xfrm>
            <a:off x="6629400" y="41148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96262" name="Line 5"/>
          <p:cNvSpPr>
            <a:spLocks noChangeShapeType="1"/>
          </p:cNvSpPr>
          <p:nvPr/>
        </p:nvSpPr>
        <p:spPr bwMode="auto">
          <a:xfrm>
            <a:off x="6705600" y="4114800"/>
            <a:ext cx="121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96263" name="Line 6"/>
          <p:cNvSpPr>
            <a:spLocks noChangeShapeType="1"/>
          </p:cNvSpPr>
          <p:nvPr/>
        </p:nvSpPr>
        <p:spPr bwMode="auto">
          <a:xfrm>
            <a:off x="2590800" y="2209800"/>
            <a:ext cx="7315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64" name="Line 7"/>
          <p:cNvSpPr>
            <a:spLocks noChangeShapeType="1"/>
          </p:cNvSpPr>
          <p:nvPr/>
        </p:nvSpPr>
        <p:spPr bwMode="auto">
          <a:xfrm>
            <a:off x="2590800" y="2209800"/>
            <a:ext cx="0" cy="4038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65" name="Line 8"/>
          <p:cNvSpPr>
            <a:spLocks noChangeShapeType="1"/>
          </p:cNvSpPr>
          <p:nvPr/>
        </p:nvSpPr>
        <p:spPr bwMode="auto">
          <a:xfrm>
            <a:off x="2590800" y="6248400"/>
            <a:ext cx="7315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66" name="Line 9"/>
          <p:cNvSpPr>
            <a:spLocks noChangeShapeType="1"/>
          </p:cNvSpPr>
          <p:nvPr/>
        </p:nvSpPr>
        <p:spPr bwMode="auto">
          <a:xfrm>
            <a:off x="9906000" y="2209800"/>
            <a:ext cx="0" cy="4038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67" name="Line 10"/>
          <p:cNvSpPr>
            <a:spLocks noChangeShapeType="1"/>
          </p:cNvSpPr>
          <p:nvPr/>
        </p:nvSpPr>
        <p:spPr bwMode="auto">
          <a:xfrm>
            <a:off x="8001000" y="2209800"/>
            <a:ext cx="0" cy="40386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68" name="Line 11"/>
          <p:cNvSpPr>
            <a:spLocks noChangeShapeType="1"/>
          </p:cNvSpPr>
          <p:nvPr/>
        </p:nvSpPr>
        <p:spPr bwMode="auto">
          <a:xfrm>
            <a:off x="2590800" y="2667000"/>
            <a:ext cx="541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69" name="Line 12"/>
          <p:cNvSpPr>
            <a:spLocks noChangeShapeType="1"/>
          </p:cNvSpPr>
          <p:nvPr/>
        </p:nvSpPr>
        <p:spPr bwMode="auto">
          <a:xfrm>
            <a:off x="2590800" y="4953000"/>
            <a:ext cx="541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70" name="Line 13"/>
          <p:cNvSpPr>
            <a:spLocks noChangeShapeType="1"/>
          </p:cNvSpPr>
          <p:nvPr/>
        </p:nvSpPr>
        <p:spPr bwMode="auto">
          <a:xfrm>
            <a:off x="2590800" y="5334000"/>
            <a:ext cx="541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71" name="Line 14"/>
          <p:cNvSpPr>
            <a:spLocks noChangeShapeType="1"/>
          </p:cNvSpPr>
          <p:nvPr/>
        </p:nvSpPr>
        <p:spPr bwMode="auto">
          <a:xfrm>
            <a:off x="2590800" y="5715000"/>
            <a:ext cx="5410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72" name="Line 15"/>
          <p:cNvSpPr>
            <a:spLocks noChangeShapeType="1"/>
          </p:cNvSpPr>
          <p:nvPr/>
        </p:nvSpPr>
        <p:spPr bwMode="auto">
          <a:xfrm flipV="1">
            <a:off x="8229600" y="49530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6273" name="Line 16"/>
          <p:cNvSpPr>
            <a:spLocks noChangeShapeType="1"/>
          </p:cNvSpPr>
          <p:nvPr/>
        </p:nvSpPr>
        <p:spPr bwMode="auto">
          <a:xfrm>
            <a:off x="8305800" y="57150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376143937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E224C92-91E0-45D2-BCAF-A2523CA0E8DB}" type="slidenum">
              <a:rPr lang="es-ES" altLang="es-VE"/>
              <a:pPr eaLnBrk="1" hangingPunct="1"/>
              <a:t>85</a:t>
            </a:fld>
            <a:endParaRPr lang="es-ES" altLang="es-VE"/>
          </a:p>
        </p:txBody>
      </p:sp>
      <p:sp>
        <p:nvSpPr>
          <p:cNvPr id="114690" name="Text Box 2"/>
          <p:cNvSpPr txBox="1">
            <a:spLocks noChangeArrowheads="1"/>
          </p:cNvSpPr>
          <p:nvPr/>
        </p:nvSpPr>
        <p:spPr bwMode="auto">
          <a:xfrm>
            <a:off x="2209800" y="304800"/>
            <a:ext cx="7848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8. ESTADO DE GANANCIAS Y PERDIDAS                 POR TIPO DE EMPRESA</a:t>
            </a:r>
            <a:r>
              <a:rPr lang="en-US" sz="2400">
                <a:latin typeface="Times New Roman" pitchFamily="18" charset="0"/>
                <a:cs typeface="Arial" charset="0"/>
              </a:rPr>
              <a:t>  </a:t>
            </a:r>
          </a:p>
        </p:txBody>
      </p:sp>
      <p:sp>
        <p:nvSpPr>
          <p:cNvPr id="97284" name="Text Box 3"/>
          <p:cNvSpPr txBox="1">
            <a:spLocks noChangeArrowheads="1"/>
          </p:cNvSpPr>
          <p:nvPr/>
        </p:nvSpPr>
        <p:spPr bwMode="auto">
          <a:xfrm>
            <a:off x="2590800" y="1600201"/>
            <a:ext cx="7924800" cy="481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8.3 Empresas Manufactureras</a:t>
            </a:r>
          </a:p>
          <a:p>
            <a:pPr>
              <a:spcBef>
                <a:spcPct val="50000"/>
              </a:spcBef>
              <a:buFontTx/>
              <a:buChar char="•"/>
            </a:pPr>
            <a:r>
              <a:rPr lang="en-US" altLang="es-VE" sz="2400">
                <a:latin typeface="Times New Roman" panose="02020603050405020304" pitchFamily="18" charset="0"/>
              </a:rPr>
              <a:t>     Ingresos                                                          Bs. 210.000</a:t>
            </a:r>
          </a:p>
          <a:p>
            <a:pPr>
              <a:spcBef>
                <a:spcPct val="50000"/>
              </a:spcBef>
              <a:buFontTx/>
              <a:buChar char="•"/>
            </a:pPr>
            <a:r>
              <a:rPr lang="en-US" altLang="es-VE" sz="2400">
                <a:latin typeface="Times New Roman" panose="02020603050405020304" pitchFamily="18" charset="0"/>
              </a:rPr>
              <a:t>     Costo de venta</a:t>
            </a:r>
          </a:p>
          <a:p>
            <a:pPr>
              <a:lnSpc>
                <a:spcPct val="60000"/>
              </a:lnSpc>
              <a:spcBef>
                <a:spcPct val="50000"/>
              </a:spcBef>
            </a:pPr>
            <a:r>
              <a:rPr lang="en-US" altLang="es-VE" sz="2400">
                <a:latin typeface="Times New Roman" panose="02020603050405020304" pitchFamily="18" charset="0"/>
              </a:rPr>
              <a:t>         I.I de productos terminados   Bs  22.000 </a:t>
            </a:r>
          </a:p>
          <a:p>
            <a:pPr>
              <a:lnSpc>
                <a:spcPct val="60000"/>
              </a:lnSpc>
              <a:spcBef>
                <a:spcPct val="50000"/>
              </a:spcBef>
            </a:pPr>
            <a:r>
              <a:rPr lang="en-US" altLang="es-VE" sz="2400">
                <a:latin typeface="Times New Roman" panose="02020603050405020304" pitchFamily="18" charset="0"/>
              </a:rPr>
              <a:t>         Costo de manufactura                </a:t>
            </a:r>
            <a:r>
              <a:rPr lang="en-US" altLang="es-VE" sz="2400" u="sng">
                <a:latin typeface="Times New Roman" panose="02020603050405020304" pitchFamily="18" charset="0"/>
              </a:rPr>
              <a:t>104.000</a:t>
            </a:r>
          </a:p>
          <a:p>
            <a:pPr>
              <a:lnSpc>
                <a:spcPct val="60000"/>
              </a:lnSpc>
              <a:spcBef>
                <a:spcPct val="50000"/>
              </a:spcBef>
            </a:pPr>
            <a:r>
              <a:rPr lang="en-US" altLang="es-VE" sz="2400">
                <a:latin typeface="Times New Roman" panose="02020603050405020304" pitchFamily="18" charset="0"/>
              </a:rPr>
              <a:t>         Productos term  disponibles       126.000</a:t>
            </a:r>
          </a:p>
          <a:p>
            <a:pPr>
              <a:lnSpc>
                <a:spcPct val="60000"/>
              </a:lnSpc>
              <a:spcBef>
                <a:spcPct val="50000"/>
              </a:spcBef>
            </a:pPr>
            <a:r>
              <a:rPr lang="en-US" altLang="es-VE" sz="2400">
                <a:latin typeface="Times New Roman" panose="02020603050405020304" pitchFamily="18" charset="0"/>
              </a:rPr>
              <a:t>         I.F de productos terminados       (18.000)        (108.000)</a:t>
            </a:r>
          </a:p>
          <a:p>
            <a:pPr>
              <a:lnSpc>
                <a:spcPct val="60000"/>
              </a:lnSpc>
              <a:spcBef>
                <a:spcPct val="50000"/>
              </a:spcBef>
              <a:buFontTx/>
              <a:buChar char="•"/>
            </a:pPr>
            <a:r>
              <a:rPr lang="en-US" altLang="es-VE" sz="2400">
                <a:latin typeface="Times New Roman" panose="02020603050405020304" pitchFamily="18" charset="0"/>
              </a:rPr>
              <a:t>      Utilidad bruta                                                       102.000</a:t>
            </a:r>
          </a:p>
          <a:p>
            <a:pPr>
              <a:lnSpc>
                <a:spcPct val="60000"/>
              </a:lnSpc>
              <a:spcBef>
                <a:spcPct val="50000"/>
              </a:spcBef>
              <a:buFontTx/>
              <a:buChar char="•"/>
            </a:pPr>
            <a:r>
              <a:rPr lang="en-US" altLang="es-VE" sz="2400">
                <a:latin typeface="Times New Roman" panose="02020603050405020304" pitchFamily="18" charset="0"/>
              </a:rPr>
              <a:t>      Costos de operaciones                                          (70.000)</a:t>
            </a:r>
          </a:p>
          <a:p>
            <a:pPr>
              <a:lnSpc>
                <a:spcPct val="60000"/>
              </a:lnSpc>
              <a:spcBef>
                <a:spcPct val="50000"/>
              </a:spcBef>
              <a:buFontTx/>
              <a:buChar char="•"/>
            </a:pPr>
            <a:r>
              <a:rPr lang="en-US" altLang="es-VE" sz="2400">
                <a:latin typeface="Times New Roman" panose="02020603050405020304" pitchFamily="18" charset="0"/>
              </a:rPr>
              <a:t>      Utilidad en operaciones                                         32.000</a:t>
            </a:r>
          </a:p>
          <a:p>
            <a:pPr>
              <a:lnSpc>
                <a:spcPct val="60000"/>
              </a:lnSpc>
              <a:spcBef>
                <a:spcPct val="50000"/>
              </a:spcBef>
            </a:pPr>
            <a:r>
              <a:rPr lang="en-US" altLang="es-VE" sz="2400">
                <a:latin typeface="Times New Roman" panose="02020603050405020304" pitchFamily="18" charset="0"/>
              </a:rPr>
              <a:t>            </a:t>
            </a:r>
          </a:p>
        </p:txBody>
      </p:sp>
      <p:sp>
        <p:nvSpPr>
          <p:cNvPr id="97285" name="Line 4"/>
          <p:cNvSpPr>
            <a:spLocks noChangeShapeType="1"/>
          </p:cNvSpPr>
          <p:nvPr/>
        </p:nvSpPr>
        <p:spPr bwMode="auto">
          <a:xfrm>
            <a:off x="2514600" y="2209800"/>
            <a:ext cx="777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86" name="Line 5"/>
          <p:cNvSpPr>
            <a:spLocks noChangeShapeType="1"/>
          </p:cNvSpPr>
          <p:nvPr/>
        </p:nvSpPr>
        <p:spPr bwMode="auto">
          <a:xfrm>
            <a:off x="2514600" y="2209800"/>
            <a:ext cx="0" cy="3810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87" name="Line 6"/>
          <p:cNvSpPr>
            <a:spLocks noChangeShapeType="1"/>
          </p:cNvSpPr>
          <p:nvPr/>
        </p:nvSpPr>
        <p:spPr bwMode="auto">
          <a:xfrm>
            <a:off x="10287000" y="2209800"/>
            <a:ext cx="0" cy="3810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88" name="Line 7"/>
          <p:cNvSpPr>
            <a:spLocks noChangeShapeType="1"/>
          </p:cNvSpPr>
          <p:nvPr/>
        </p:nvSpPr>
        <p:spPr bwMode="auto">
          <a:xfrm>
            <a:off x="2514600" y="6019800"/>
            <a:ext cx="77724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89" name="Line 8"/>
          <p:cNvSpPr>
            <a:spLocks noChangeShapeType="1"/>
          </p:cNvSpPr>
          <p:nvPr/>
        </p:nvSpPr>
        <p:spPr bwMode="auto">
          <a:xfrm>
            <a:off x="2514600" y="2590800"/>
            <a:ext cx="5943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90" name="Line 9"/>
          <p:cNvSpPr>
            <a:spLocks noChangeShapeType="1"/>
          </p:cNvSpPr>
          <p:nvPr/>
        </p:nvSpPr>
        <p:spPr bwMode="auto">
          <a:xfrm>
            <a:off x="2514600" y="4800600"/>
            <a:ext cx="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91" name="Line 10"/>
          <p:cNvSpPr>
            <a:spLocks noChangeShapeType="1"/>
          </p:cNvSpPr>
          <p:nvPr/>
        </p:nvSpPr>
        <p:spPr bwMode="auto">
          <a:xfrm>
            <a:off x="2514600" y="4724400"/>
            <a:ext cx="5943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92" name="Line 11"/>
          <p:cNvSpPr>
            <a:spLocks noChangeShapeType="1"/>
          </p:cNvSpPr>
          <p:nvPr/>
        </p:nvSpPr>
        <p:spPr bwMode="auto">
          <a:xfrm>
            <a:off x="2514600" y="5181600"/>
            <a:ext cx="5943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93" name="Line 12"/>
          <p:cNvSpPr>
            <a:spLocks noChangeShapeType="1"/>
          </p:cNvSpPr>
          <p:nvPr/>
        </p:nvSpPr>
        <p:spPr bwMode="auto">
          <a:xfrm>
            <a:off x="8458200" y="2209800"/>
            <a:ext cx="0" cy="3810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94" name="Line 13"/>
          <p:cNvSpPr>
            <a:spLocks noChangeShapeType="1"/>
          </p:cNvSpPr>
          <p:nvPr/>
        </p:nvSpPr>
        <p:spPr bwMode="auto">
          <a:xfrm>
            <a:off x="8686800" y="4724400"/>
            <a:ext cx="14478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95" name="Line 14"/>
          <p:cNvSpPr>
            <a:spLocks noChangeShapeType="1"/>
          </p:cNvSpPr>
          <p:nvPr/>
        </p:nvSpPr>
        <p:spPr bwMode="auto">
          <a:xfrm>
            <a:off x="2514600" y="5562600"/>
            <a:ext cx="59436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
        <p:nvSpPr>
          <p:cNvPr id="97296" name="Line 15"/>
          <p:cNvSpPr>
            <a:spLocks noChangeShapeType="1"/>
          </p:cNvSpPr>
          <p:nvPr/>
        </p:nvSpPr>
        <p:spPr bwMode="auto">
          <a:xfrm>
            <a:off x="8686800" y="5562600"/>
            <a:ext cx="15240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s-VE"/>
          </a:p>
        </p:txBody>
      </p:sp>
    </p:spTree>
    <p:extLst>
      <p:ext uri="{BB962C8B-B14F-4D97-AF65-F5344CB8AC3E}">
        <p14:creationId xmlns:p14="http://schemas.microsoft.com/office/powerpoint/2010/main" val="5606010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FF3F6D-BA5E-459F-9616-68E9C2EF9668}" type="slidenum">
              <a:rPr lang="es-ES" altLang="es-VE"/>
              <a:pPr eaLnBrk="1" hangingPunct="1"/>
              <a:t>86</a:t>
            </a:fld>
            <a:endParaRPr lang="es-ES" altLang="es-VE"/>
          </a:p>
        </p:txBody>
      </p:sp>
      <p:sp>
        <p:nvSpPr>
          <p:cNvPr id="115714" name="Text Box 2"/>
          <p:cNvSpPr txBox="1">
            <a:spLocks noChangeArrowheads="1"/>
          </p:cNvSpPr>
          <p:nvPr/>
        </p:nvSpPr>
        <p:spPr bwMode="auto">
          <a:xfrm>
            <a:off x="1981200" y="381000"/>
            <a:ext cx="8382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9. ESTADO EL COSTO DE VENTAS  DE    EMPRESAS MANUFACTURERAS</a:t>
            </a:r>
            <a:r>
              <a:rPr lang="en-US" sz="2400">
                <a:latin typeface="Times New Roman" pitchFamily="18" charset="0"/>
                <a:cs typeface="Arial" charset="0"/>
              </a:rPr>
              <a:t> </a:t>
            </a:r>
          </a:p>
        </p:txBody>
      </p:sp>
      <p:sp>
        <p:nvSpPr>
          <p:cNvPr id="98308" name="Text Box 3"/>
          <p:cNvSpPr txBox="1">
            <a:spLocks noChangeArrowheads="1"/>
          </p:cNvSpPr>
          <p:nvPr/>
        </p:nvSpPr>
        <p:spPr bwMode="auto">
          <a:xfrm>
            <a:off x="2667000" y="1828800"/>
            <a:ext cx="73914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9.1 Tres tipos de Inventarios.</a:t>
            </a:r>
          </a:p>
          <a:p>
            <a:pPr>
              <a:spcBef>
                <a:spcPct val="50000"/>
              </a:spcBef>
              <a:buFontTx/>
              <a:buChar char="•"/>
            </a:pPr>
            <a:r>
              <a:rPr lang="en-US" altLang="es-VE" sz="2400">
                <a:latin typeface="Times New Roman" panose="02020603050405020304" pitchFamily="18" charset="0"/>
              </a:rPr>
              <a:t>     </a:t>
            </a:r>
            <a:r>
              <a:rPr lang="en-US" altLang="es-VE" sz="2400" u="sng">
                <a:latin typeface="Times New Roman" panose="02020603050405020304" pitchFamily="18" charset="0"/>
              </a:rPr>
              <a:t>Inventario de materiales</a:t>
            </a:r>
            <a:r>
              <a:rPr lang="en-US" altLang="es-VE" sz="2400">
                <a:latin typeface="Times New Roman" panose="02020603050405020304" pitchFamily="18" charset="0"/>
              </a:rPr>
              <a:t>. Incluye materiales directos e indirectos en almacén, que serán usados en el proceso de manufactura.</a:t>
            </a:r>
          </a:p>
          <a:p>
            <a:pPr>
              <a:spcBef>
                <a:spcPct val="50000"/>
              </a:spcBef>
              <a:buFontTx/>
              <a:buChar char="•"/>
            </a:pPr>
            <a:r>
              <a:rPr lang="en-US" altLang="es-VE" sz="2400">
                <a:latin typeface="Times New Roman" panose="02020603050405020304" pitchFamily="18" charset="0"/>
              </a:rPr>
              <a:t>     </a:t>
            </a:r>
            <a:r>
              <a:rPr lang="en-US" altLang="es-VE" sz="2400" u="sng">
                <a:latin typeface="Times New Roman" panose="02020603050405020304" pitchFamily="18" charset="0"/>
              </a:rPr>
              <a:t>Inventario de Trabajos en Proceso.</a:t>
            </a:r>
            <a:r>
              <a:rPr lang="en-US" altLang="es-VE" sz="2400">
                <a:latin typeface="Times New Roman" panose="02020603050405020304" pitchFamily="18" charset="0"/>
              </a:rPr>
              <a:t> Está constituido por todos aquellos productos cuya fabricación se inició pero que aún no ha sido terminada. </a:t>
            </a:r>
          </a:p>
          <a:p>
            <a:pPr>
              <a:spcBef>
                <a:spcPct val="50000"/>
              </a:spcBef>
              <a:buFontTx/>
              <a:buChar char="•"/>
            </a:pPr>
            <a:r>
              <a:rPr lang="en-US" altLang="es-VE" sz="2400">
                <a:latin typeface="Times New Roman" panose="02020603050405020304" pitchFamily="18" charset="0"/>
              </a:rPr>
              <a:t>     </a:t>
            </a:r>
            <a:r>
              <a:rPr lang="en-US" altLang="es-VE" sz="2400" u="sng">
                <a:latin typeface="Times New Roman" panose="02020603050405020304" pitchFamily="18" charset="0"/>
              </a:rPr>
              <a:t>Inventario de Productos Terminados.</a:t>
            </a:r>
            <a:r>
              <a:rPr lang="en-US" altLang="es-VE" sz="2400">
                <a:latin typeface="Times New Roman" panose="02020603050405020304" pitchFamily="18" charset="0"/>
              </a:rPr>
              <a:t> Incluye todos los productos terminados que aún no han sido vendidos.</a:t>
            </a:r>
          </a:p>
        </p:txBody>
      </p:sp>
    </p:spTree>
    <p:extLst>
      <p:ext uri="{BB962C8B-B14F-4D97-AF65-F5344CB8AC3E}">
        <p14:creationId xmlns:p14="http://schemas.microsoft.com/office/powerpoint/2010/main" val="18288291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00C437E-7445-44EC-B728-F34775E53878}" type="slidenum">
              <a:rPr lang="es-ES" altLang="es-VE"/>
              <a:pPr eaLnBrk="1" hangingPunct="1"/>
              <a:t>87</a:t>
            </a:fld>
            <a:endParaRPr lang="es-ES" altLang="es-VE"/>
          </a:p>
        </p:txBody>
      </p:sp>
      <p:sp>
        <p:nvSpPr>
          <p:cNvPr id="116738" name="Text Box 2"/>
          <p:cNvSpPr txBox="1">
            <a:spLocks noChangeArrowheads="1"/>
          </p:cNvSpPr>
          <p:nvPr/>
        </p:nvSpPr>
        <p:spPr bwMode="auto">
          <a:xfrm>
            <a:off x="2209800" y="457200"/>
            <a:ext cx="8001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9. ESTADO DEL COSTO DE VENTA DE EMPRESAS MANUFACTURERAS</a:t>
            </a:r>
            <a:endParaRPr lang="en-US" sz="2400">
              <a:effectLst>
                <a:outerShdw blurRad="38100" dist="38100" dir="2700000" algn="tl">
                  <a:srgbClr val="C0C0C0"/>
                </a:outerShdw>
              </a:effectLst>
              <a:latin typeface="Times New Roman" pitchFamily="18" charset="0"/>
              <a:cs typeface="Arial" charset="0"/>
            </a:endParaRPr>
          </a:p>
        </p:txBody>
      </p:sp>
      <p:sp>
        <p:nvSpPr>
          <p:cNvPr id="99332" name="Rectangle 3"/>
          <p:cNvSpPr>
            <a:spLocks noChangeArrowheads="1"/>
          </p:cNvSpPr>
          <p:nvPr/>
        </p:nvSpPr>
        <p:spPr bwMode="auto">
          <a:xfrm>
            <a:off x="2667000" y="3581400"/>
            <a:ext cx="18288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99333" name="Rectangle 4"/>
          <p:cNvSpPr>
            <a:spLocks noChangeArrowheads="1"/>
          </p:cNvSpPr>
          <p:nvPr/>
        </p:nvSpPr>
        <p:spPr bwMode="auto">
          <a:xfrm>
            <a:off x="5257800" y="3581400"/>
            <a:ext cx="17526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99334" name="Rectangle 5"/>
          <p:cNvSpPr>
            <a:spLocks noChangeArrowheads="1"/>
          </p:cNvSpPr>
          <p:nvPr/>
        </p:nvSpPr>
        <p:spPr bwMode="auto">
          <a:xfrm>
            <a:off x="7848600" y="3581400"/>
            <a:ext cx="16764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s-VE"/>
          </a:p>
        </p:txBody>
      </p:sp>
      <p:sp>
        <p:nvSpPr>
          <p:cNvPr id="99335" name="Text Box 6"/>
          <p:cNvSpPr txBox="1">
            <a:spLocks noChangeArrowheads="1"/>
          </p:cNvSpPr>
          <p:nvPr/>
        </p:nvSpPr>
        <p:spPr bwMode="auto">
          <a:xfrm>
            <a:off x="2438400" y="3581401"/>
            <a:ext cx="2286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Inventario de Materiales</a:t>
            </a:r>
          </a:p>
        </p:txBody>
      </p:sp>
      <p:sp>
        <p:nvSpPr>
          <p:cNvPr id="99336" name="Text Box 7"/>
          <p:cNvSpPr txBox="1">
            <a:spLocks noChangeArrowheads="1"/>
          </p:cNvSpPr>
          <p:nvPr/>
        </p:nvSpPr>
        <p:spPr bwMode="auto">
          <a:xfrm>
            <a:off x="5257800" y="3505201"/>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Inventario de  Trabajos en Proceso</a:t>
            </a:r>
          </a:p>
        </p:txBody>
      </p:sp>
      <p:sp>
        <p:nvSpPr>
          <p:cNvPr id="99337" name="Text Box 8"/>
          <p:cNvSpPr txBox="1">
            <a:spLocks noChangeArrowheads="1"/>
          </p:cNvSpPr>
          <p:nvPr/>
        </p:nvSpPr>
        <p:spPr bwMode="auto">
          <a:xfrm>
            <a:off x="7620000" y="3505201"/>
            <a:ext cx="2133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s-VE" sz="2000">
                <a:latin typeface="Times New Roman" panose="02020603050405020304" pitchFamily="18" charset="0"/>
              </a:rPr>
              <a:t>Inventario de Productos Terminados</a:t>
            </a:r>
          </a:p>
        </p:txBody>
      </p:sp>
      <p:sp>
        <p:nvSpPr>
          <p:cNvPr id="99338" name="Line 9"/>
          <p:cNvSpPr>
            <a:spLocks noChangeShapeType="1"/>
          </p:cNvSpPr>
          <p:nvPr/>
        </p:nvSpPr>
        <p:spPr bwMode="auto">
          <a:xfrm>
            <a:off x="4495800" y="40386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39" name="Line 10"/>
          <p:cNvSpPr>
            <a:spLocks noChangeShapeType="1"/>
          </p:cNvSpPr>
          <p:nvPr/>
        </p:nvSpPr>
        <p:spPr bwMode="auto">
          <a:xfrm>
            <a:off x="7010400" y="40386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40" name="Line 11"/>
          <p:cNvSpPr>
            <a:spLocks noChangeShapeType="1"/>
          </p:cNvSpPr>
          <p:nvPr/>
        </p:nvSpPr>
        <p:spPr bwMode="auto">
          <a:xfrm>
            <a:off x="9525000" y="40386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41" name="Line 12"/>
          <p:cNvSpPr>
            <a:spLocks noChangeShapeType="1"/>
          </p:cNvSpPr>
          <p:nvPr/>
        </p:nvSpPr>
        <p:spPr bwMode="auto">
          <a:xfrm>
            <a:off x="2667000" y="4038600"/>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42" name="Line 13"/>
          <p:cNvSpPr>
            <a:spLocks noChangeShapeType="1"/>
          </p:cNvSpPr>
          <p:nvPr/>
        </p:nvSpPr>
        <p:spPr bwMode="auto">
          <a:xfrm>
            <a:off x="1828800" y="40386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43" name="Line 14"/>
          <p:cNvSpPr>
            <a:spLocks noChangeShapeType="1"/>
          </p:cNvSpPr>
          <p:nvPr/>
        </p:nvSpPr>
        <p:spPr bwMode="auto">
          <a:xfrm>
            <a:off x="5486400" y="1981200"/>
            <a:ext cx="0" cy="1600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44" name="Line 15"/>
          <p:cNvSpPr>
            <a:spLocks noChangeShapeType="1"/>
          </p:cNvSpPr>
          <p:nvPr/>
        </p:nvSpPr>
        <p:spPr bwMode="auto">
          <a:xfrm>
            <a:off x="5867400" y="25146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45" name="Line 16"/>
          <p:cNvSpPr>
            <a:spLocks noChangeShapeType="1"/>
          </p:cNvSpPr>
          <p:nvPr/>
        </p:nvSpPr>
        <p:spPr bwMode="auto">
          <a:xfrm>
            <a:off x="6477000" y="25146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46" name="Line 17"/>
          <p:cNvSpPr>
            <a:spLocks noChangeShapeType="1"/>
          </p:cNvSpPr>
          <p:nvPr/>
        </p:nvSpPr>
        <p:spPr bwMode="auto">
          <a:xfrm>
            <a:off x="6553200" y="4495800"/>
            <a:ext cx="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47" name="Line 18"/>
          <p:cNvSpPr>
            <a:spLocks noChangeShapeType="1"/>
          </p:cNvSpPr>
          <p:nvPr/>
        </p:nvSpPr>
        <p:spPr bwMode="auto">
          <a:xfrm flipV="1">
            <a:off x="4114800" y="29718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VE"/>
          </a:p>
        </p:txBody>
      </p:sp>
      <p:sp>
        <p:nvSpPr>
          <p:cNvPr id="99348" name="Line 19"/>
          <p:cNvSpPr>
            <a:spLocks noChangeShapeType="1"/>
          </p:cNvSpPr>
          <p:nvPr/>
        </p:nvSpPr>
        <p:spPr bwMode="auto">
          <a:xfrm>
            <a:off x="4114800" y="2971800"/>
            <a:ext cx="1371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49" name="Line 20"/>
          <p:cNvSpPr>
            <a:spLocks noChangeShapeType="1"/>
          </p:cNvSpPr>
          <p:nvPr/>
        </p:nvSpPr>
        <p:spPr bwMode="auto">
          <a:xfrm>
            <a:off x="4114800" y="2514600"/>
            <a:ext cx="1371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50" name="Line 21"/>
          <p:cNvSpPr>
            <a:spLocks noChangeShapeType="1"/>
          </p:cNvSpPr>
          <p:nvPr/>
        </p:nvSpPr>
        <p:spPr bwMode="auto">
          <a:xfrm>
            <a:off x="4114800" y="2057400"/>
            <a:ext cx="1371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51" name="Line 22"/>
          <p:cNvSpPr>
            <a:spLocks noChangeShapeType="1"/>
          </p:cNvSpPr>
          <p:nvPr/>
        </p:nvSpPr>
        <p:spPr bwMode="auto">
          <a:xfrm>
            <a:off x="2819400" y="25146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52" name="Line 23"/>
          <p:cNvSpPr>
            <a:spLocks noChangeShapeType="1"/>
          </p:cNvSpPr>
          <p:nvPr/>
        </p:nvSpPr>
        <p:spPr bwMode="auto">
          <a:xfrm>
            <a:off x="2895600" y="4495800"/>
            <a:ext cx="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53" name="Line 24"/>
          <p:cNvSpPr>
            <a:spLocks noChangeShapeType="1"/>
          </p:cNvSpPr>
          <p:nvPr/>
        </p:nvSpPr>
        <p:spPr bwMode="auto">
          <a:xfrm>
            <a:off x="4114800" y="4495800"/>
            <a:ext cx="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54" name="Line 25"/>
          <p:cNvSpPr>
            <a:spLocks noChangeShapeType="1"/>
          </p:cNvSpPr>
          <p:nvPr/>
        </p:nvSpPr>
        <p:spPr bwMode="auto">
          <a:xfrm>
            <a:off x="8153400" y="2286000"/>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55" name="Line 26"/>
          <p:cNvSpPr>
            <a:spLocks noChangeShapeType="1"/>
          </p:cNvSpPr>
          <p:nvPr/>
        </p:nvSpPr>
        <p:spPr bwMode="auto">
          <a:xfrm>
            <a:off x="9144000" y="44958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VE"/>
          </a:p>
        </p:txBody>
      </p:sp>
      <p:sp>
        <p:nvSpPr>
          <p:cNvPr id="99356" name="Text Box 27"/>
          <p:cNvSpPr txBox="1">
            <a:spLocks noChangeArrowheads="1"/>
          </p:cNvSpPr>
          <p:nvPr/>
        </p:nvSpPr>
        <p:spPr bwMode="auto">
          <a:xfrm>
            <a:off x="2590800" y="19050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I.I.</a:t>
            </a:r>
          </a:p>
        </p:txBody>
      </p:sp>
      <p:sp>
        <p:nvSpPr>
          <p:cNvPr id="99357" name="Text Box 28"/>
          <p:cNvSpPr txBox="1">
            <a:spLocks noChangeArrowheads="1"/>
          </p:cNvSpPr>
          <p:nvPr/>
        </p:nvSpPr>
        <p:spPr bwMode="auto">
          <a:xfrm>
            <a:off x="6324600" y="20574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I.I.</a:t>
            </a:r>
          </a:p>
        </p:txBody>
      </p:sp>
      <p:sp>
        <p:nvSpPr>
          <p:cNvPr id="99358" name="Text Box 29"/>
          <p:cNvSpPr txBox="1">
            <a:spLocks noChangeArrowheads="1"/>
          </p:cNvSpPr>
          <p:nvPr/>
        </p:nvSpPr>
        <p:spPr bwMode="auto">
          <a:xfrm>
            <a:off x="7848600" y="19050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I.I.</a:t>
            </a:r>
          </a:p>
        </p:txBody>
      </p:sp>
      <p:sp>
        <p:nvSpPr>
          <p:cNvPr id="99359" name="Text Box 30"/>
          <p:cNvSpPr txBox="1">
            <a:spLocks noChangeArrowheads="1"/>
          </p:cNvSpPr>
          <p:nvPr/>
        </p:nvSpPr>
        <p:spPr bwMode="auto">
          <a:xfrm>
            <a:off x="38862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I.F.</a:t>
            </a:r>
          </a:p>
        </p:txBody>
      </p:sp>
      <p:sp>
        <p:nvSpPr>
          <p:cNvPr id="99360" name="Text Box 31"/>
          <p:cNvSpPr txBox="1">
            <a:spLocks noChangeArrowheads="1"/>
          </p:cNvSpPr>
          <p:nvPr/>
        </p:nvSpPr>
        <p:spPr bwMode="auto">
          <a:xfrm>
            <a:off x="6248400" y="54864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I.F.</a:t>
            </a:r>
          </a:p>
        </p:txBody>
      </p:sp>
      <p:sp>
        <p:nvSpPr>
          <p:cNvPr id="99361" name="Text Box 32"/>
          <p:cNvSpPr txBox="1">
            <a:spLocks noChangeArrowheads="1"/>
          </p:cNvSpPr>
          <p:nvPr/>
        </p:nvSpPr>
        <p:spPr bwMode="auto">
          <a:xfrm>
            <a:off x="8915400" y="57150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I.F. </a:t>
            </a:r>
          </a:p>
        </p:txBody>
      </p:sp>
      <p:sp>
        <p:nvSpPr>
          <p:cNvPr id="99362" name="Text Box 33"/>
          <p:cNvSpPr txBox="1">
            <a:spLocks noChangeArrowheads="1"/>
          </p:cNvSpPr>
          <p:nvPr/>
        </p:nvSpPr>
        <p:spPr bwMode="auto">
          <a:xfrm>
            <a:off x="5257800" y="16002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C.F.</a:t>
            </a:r>
          </a:p>
        </p:txBody>
      </p:sp>
      <p:sp>
        <p:nvSpPr>
          <p:cNvPr id="99363" name="Text Box 34"/>
          <p:cNvSpPr txBox="1">
            <a:spLocks noChangeArrowheads="1"/>
          </p:cNvSpPr>
          <p:nvPr/>
        </p:nvSpPr>
        <p:spPr bwMode="auto">
          <a:xfrm>
            <a:off x="5486400" y="21336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MOD</a:t>
            </a:r>
          </a:p>
        </p:txBody>
      </p:sp>
      <p:sp>
        <p:nvSpPr>
          <p:cNvPr id="99364" name="Text Box 35"/>
          <p:cNvSpPr txBox="1">
            <a:spLocks noChangeArrowheads="1"/>
          </p:cNvSpPr>
          <p:nvPr/>
        </p:nvSpPr>
        <p:spPr bwMode="auto">
          <a:xfrm>
            <a:off x="4572000" y="36576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MD </a:t>
            </a:r>
          </a:p>
        </p:txBody>
      </p:sp>
      <p:sp>
        <p:nvSpPr>
          <p:cNvPr id="99365" name="Text Box 36"/>
          <p:cNvSpPr txBox="1">
            <a:spLocks noChangeArrowheads="1"/>
          </p:cNvSpPr>
          <p:nvPr/>
        </p:nvSpPr>
        <p:spPr bwMode="auto">
          <a:xfrm>
            <a:off x="4327526" y="2555875"/>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s-VE" sz="2400">
                <a:latin typeface="Times New Roman" panose="02020603050405020304" pitchFamily="18" charset="0"/>
              </a:rPr>
              <a:t>MI</a:t>
            </a:r>
          </a:p>
        </p:txBody>
      </p:sp>
      <p:sp>
        <p:nvSpPr>
          <p:cNvPr id="99366" name="Text Box 37"/>
          <p:cNvSpPr txBox="1">
            <a:spLocks noChangeArrowheads="1"/>
          </p:cNvSpPr>
          <p:nvPr/>
        </p:nvSpPr>
        <p:spPr bwMode="auto">
          <a:xfrm>
            <a:off x="2590800" y="58674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DEV.</a:t>
            </a:r>
          </a:p>
        </p:txBody>
      </p:sp>
      <p:sp>
        <p:nvSpPr>
          <p:cNvPr id="99367" name="Text Box 38"/>
          <p:cNvSpPr txBox="1">
            <a:spLocks noChangeArrowheads="1"/>
          </p:cNvSpPr>
          <p:nvPr/>
        </p:nvSpPr>
        <p:spPr bwMode="auto">
          <a:xfrm>
            <a:off x="1524000" y="36576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COMP.</a:t>
            </a:r>
          </a:p>
        </p:txBody>
      </p:sp>
      <p:sp>
        <p:nvSpPr>
          <p:cNvPr id="99368" name="Text Box 39"/>
          <p:cNvSpPr txBox="1">
            <a:spLocks noChangeArrowheads="1"/>
          </p:cNvSpPr>
          <p:nvPr/>
        </p:nvSpPr>
        <p:spPr bwMode="auto">
          <a:xfrm>
            <a:off x="7162800" y="36576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CM</a:t>
            </a:r>
          </a:p>
        </p:txBody>
      </p:sp>
      <p:sp>
        <p:nvSpPr>
          <p:cNvPr id="99369" name="Text Box 40"/>
          <p:cNvSpPr txBox="1">
            <a:spLocks noChangeArrowheads="1"/>
          </p:cNvSpPr>
          <p:nvPr/>
        </p:nvSpPr>
        <p:spPr bwMode="auto">
          <a:xfrm>
            <a:off x="9753600" y="36576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CV</a:t>
            </a:r>
          </a:p>
        </p:txBody>
      </p:sp>
      <p:sp>
        <p:nvSpPr>
          <p:cNvPr id="99370" name="Text Box 41"/>
          <p:cNvSpPr txBox="1">
            <a:spLocks noChangeArrowheads="1"/>
          </p:cNvSpPr>
          <p:nvPr/>
        </p:nvSpPr>
        <p:spPr bwMode="auto">
          <a:xfrm>
            <a:off x="4191000" y="20574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MOI</a:t>
            </a:r>
          </a:p>
        </p:txBody>
      </p:sp>
      <p:sp>
        <p:nvSpPr>
          <p:cNvPr id="99371" name="Text Box 42"/>
          <p:cNvSpPr txBox="1">
            <a:spLocks noChangeArrowheads="1"/>
          </p:cNvSpPr>
          <p:nvPr/>
        </p:nvSpPr>
        <p:spPr bwMode="auto">
          <a:xfrm>
            <a:off x="4191000" y="1524000"/>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OGI</a:t>
            </a:r>
          </a:p>
        </p:txBody>
      </p:sp>
    </p:spTree>
    <p:extLst>
      <p:ext uri="{BB962C8B-B14F-4D97-AF65-F5344CB8AC3E}">
        <p14:creationId xmlns:p14="http://schemas.microsoft.com/office/powerpoint/2010/main" val="5048476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0A624B3-7115-4638-9261-B94A6B02A4E1}" type="slidenum">
              <a:rPr lang="es-ES" altLang="es-VE"/>
              <a:pPr eaLnBrk="1" hangingPunct="1"/>
              <a:t>88</a:t>
            </a:fld>
            <a:endParaRPr lang="es-ES" altLang="es-VE"/>
          </a:p>
        </p:txBody>
      </p:sp>
      <p:sp>
        <p:nvSpPr>
          <p:cNvPr id="117762" name="Text Box 2"/>
          <p:cNvSpPr txBox="1">
            <a:spLocks noChangeArrowheads="1"/>
          </p:cNvSpPr>
          <p:nvPr/>
        </p:nvSpPr>
        <p:spPr bwMode="auto">
          <a:xfrm>
            <a:off x="3657600" y="381000"/>
            <a:ext cx="4800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10. COSTOS PRIMOS Y COSTOS DE CONVERSION</a:t>
            </a:r>
            <a:endParaRPr lang="en-US" sz="2400">
              <a:effectLst>
                <a:outerShdw blurRad="38100" dist="38100" dir="2700000" algn="tl">
                  <a:srgbClr val="C0C0C0"/>
                </a:outerShdw>
              </a:effectLst>
              <a:latin typeface="Times New Roman" pitchFamily="18" charset="0"/>
              <a:cs typeface="Arial" charset="0"/>
            </a:endParaRPr>
          </a:p>
        </p:txBody>
      </p:sp>
      <p:sp>
        <p:nvSpPr>
          <p:cNvPr id="100356" name="Text Box 3"/>
          <p:cNvSpPr txBox="1">
            <a:spLocks noChangeArrowheads="1"/>
          </p:cNvSpPr>
          <p:nvPr/>
        </p:nvSpPr>
        <p:spPr bwMode="auto">
          <a:xfrm>
            <a:off x="2209800" y="1828800"/>
            <a:ext cx="7924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10.1 </a:t>
            </a:r>
            <a:r>
              <a:rPr lang="en-US" altLang="es-VE" sz="2400" u="sng">
                <a:latin typeface="Times New Roman" panose="02020603050405020304" pitchFamily="18" charset="0"/>
              </a:rPr>
              <a:t>Costos Primo</a:t>
            </a:r>
            <a:r>
              <a:rPr lang="en-US" altLang="es-VE" sz="2400">
                <a:latin typeface="Times New Roman" panose="02020603050405020304" pitchFamily="18" charset="0"/>
              </a:rPr>
              <a:t>						 Son los costos directos de manufactura. Incluyen los costos de materiales directos y de mano de obra directa.</a:t>
            </a:r>
          </a:p>
          <a:p>
            <a:pPr>
              <a:spcBef>
                <a:spcPct val="50000"/>
              </a:spcBef>
            </a:pPr>
            <a:endParaRPr lang="en-US" altLang="es-VE" sz="2400">
              <a:latin typeface="Times New Roman" panose="02020603050405020304" pitchFamily="18" charset="0"/>
            </a:endParaRPr>
          </a:p>
          <a:p>
            <a:pPr>
              <a:spcBef>
                <a:spcPct val="50000"/>
              </a:spcBef>
            </a:pPr>
            <a:r>
              <a:rPr lang="en-US" altLang="es-VE" sz="2400">
                <a:latin typeface="Times New Roman" panose="02020603050405020304" pitchFamily="18" charset="0"/>
              </a:rPr>
              <a:t>10.2 </a:t>
            </a:r>
            <a:r>
              <a:rPr lang="en-US" altLang="es-VE" sz="2400" u="sng">
                <a:latin typeface="Times New Roman" panose="02020603050405020304" pitchFamily="18" charset="0"/>
              </a:rPr>
              <a:t>Costos de Conversión</a:t>
            </a:r>
            <a:r>
              <a:rPr lang="en-US" altLang="es-VE" sz="2400">
                <a:latin typeface="Times New Roman" panose="02020603050405020304" pitchFamily="18" charset="0"/>
              </a:rPr>
              <a:t> 				            Son todos los costos de manufactura distintos a los materiales directos; por consiguiente, incluye la mano de obra directa y los gastos indirectos de fabricación (carga fabril).</a:t>
            </a:r>
          </a:p>
        </p:txBody>
      </p:sp>
    </p:spTree>
    <p:extLst>
      <p:ext uri="{BB962C8B-B14F-4D97-AF65-F5344CB8AC3E}">
        <p14:creationId xmlns:p14="http://schemas.microsoft.com/office/powerpoint/2010/main" val="151232673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6473D32-0F0F-4992-BDE7-5170D80002A5}" type="slidenum">
              <a:rPr lang="es-ES" altLang="es-VE"/>
              <a:pPr eaLnBrk="1" hangingPunct="1"/>
              <a:t>89</a:t>
            </a:fld>
            <a:endParaRPr lang="es-ES" altLang="es-VE"/>
          </a:p>
        </p:txBody>
      </p:sp>
      <p:sp>
        <p:nvSpPr>
          <p:cNvPr id="118786" name="Text Box 2"/>
          <p:cNvSpPr txBox="1">
            <a:spLocks noChangeArrowheads="1"/>
          </p:cNvSpPr>
          <p:nvPr/>
        </p:nvSpPr>
        <p:spPr bwMode="auto">
          <a:xfrm>
            <a:off x="2819400" y="381000"/>
            <a:ext cx="5715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11. COSTOS DIFERENTES PARA PROPOSITOS DIFERENTES</a:t>
            </a:r>
          </a:p>
        </p:txBody>
      </p:sp>
      <p:sp>
        <p:nvSpPr>
          <p:cNvPr id="101380" name="Text Box 3"/>
          <p:cNvSpPr txBox="1">
            <a:spLocks noChangeArrowheads="1"/>
          </p:cNvSpPr>
          <p:nvPr/>
        </p:nvSpPr>
        <p:spPr bwMode="auto">
          <a:xfrm>
            <a:off x="2209800" y="2057400"/>
            <a:ext cx="78486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11.1 </a:t>
            </a:r>
            <a:r>
              <a:rPr lang="en-US" altLang="es-VE" sz="2400" u="sng">
                <a:latin typeface="Times New Roman" panose="02020603050405020304" pitchFamily="18" charset="0"/>
              </a:rPr>
              <a:t>Costo de un Producto</a:t>
            </a:r>
            <a:r>
              <a:rPr lang="en-US" altLang="es-VE" sz="2400">
                <a:latin typeface="Times New Roman" panose="02020603050405020304" pitchFamily="18" charset="0"/>
              </a:rPr>
              <a:t> 					  Es la sumatoria de los costos asignados a un producto para un propósito específico.</a:t>
            </a:r>
          </a:p>
          <a:p>
            <a:pPr>
              <a:spcBef>
                <a:spcPct val="50000"/>
              </a:spcBef>
            </a:pPr>
            <a:r>
              <a:rPr lang="en-US" altLang="es-VE" sz="2400">
                <a:latin typeface="Times New Roman" panose="02020603050405020304" pitchFamily="18" charset="0"/>
              </a:rPr>
              <a:t>11.2 </a:t>
            </a:r>
            <a:r>
              <a:rPr lang="en-US" altLang="es-VE" sz="2400" u="sng">
                <a:latin typeface="Times New Roman" panose="02020603050405020304" pitchFamily="18" charset="0"/>
              </a:rPr>
              <a:t>Ilustración de Distintos Tipos de Propósitos</a:t>
            </a:r>
            <a:endParaRPr lang="en-US" altLang="es-VE" sz="2400">
              <a:latin typeface="Times New Roman" panose="02020603050405020304" pitchFamily="18" charset="0"/>
            </a:endParaRPr>
          </a:p>
          <a:p>
            <a:pPr>
              <a:spcBef>
                <a:spcPct val="50000"/>
              </a:spcBef>
              <a:buFontTx/>
              <a:buChar char="•"/>
            </a:pPr>
            <a:r>
              <a:rPr lang="en-US" altLang="es-VE" sz="2400">
                <a:latin typeface="Times New Roman" panose="02020603050405020304" pitchFamily="18" charset="0"/>
              </a:rPr>
              <a:t>   Fijación de precios</a:t>
            </a:r>
          </a:p>
          <a:p>
            <a:pPr>
              <a:spcBef>
                <a:spcPct val="50000"/>
              </a:spcBef>
              <a:buFontTx/>
              <a:buChar char="•"/>
            </a:pPr>
            <a:r>
              <a:rPr lang="en-US" altLang="es-VE" sz="2400">
                <a:latin typeface="Times New Roman" panose="02020603050405020304" pitchFamily="18" charset="0"/>
              </a:rPr>
              <a:t>   Licitaciones</a:t>
            </a:r>
          </a:p>
          <a:p>
            <a:pPr>
              <a:spcBef>
                <a:spcPct val="50000"/>
              </a:spcBef>
              <a:buFontTx/>
              <a:buChar char="•"/>
            </a:pPr>
            <a:r>
              <a:rPr lang="en-US" altLang="es-VE" sz="2400">
                <a:latin typeface="Times New Roman" panose="02020603050405020304" pitchFamily="18" charset="0"/>
              </a:rPr>
              <a:t>   Estados financieros</a:t>
            </a:r>
          </a:p>
        </p:txBody>
      </p:sp>
    </p:spTree>
    <p:extLst>
      <p:ext uri="{BB962C8B-B14F-4D97-AF65-F5344CB8AC3E}">
        <p14:creationId xmlns:p14="http://schemas.microsoft.com/office/powerpoint/2010/main" val="3759960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72CDC1B-25DC-4986-B900-751C0F14D75D}" type="slidenum">
              <a:rPr lang="es-ES" altLang="es-VE"/>
              <a:pPr eaLnBrk="1" hangingPunct="1"/>
              <a:t>9</a:t>
            </a:fld>
            <a:endParaRPr lang="es-ES" altLang="es-VE"/>
          </a:p>
        </p:txBody>
      </p:sp>
      <p:sp>
        <p:nvSpPr>
          <p:cNvPr id="19459" name="Rectangle 2"/>
          <p:cNvSpPr>
            <a:spLocks noGrp="1" noChangeArrowheads="1"/>
          </p:cNvSpPr>
          <p:nvPr>
            <p:ph type="title"/>
          </p:nvPr>
        </p:nvSpPr>
        <p:spPr/>
        <p:txBody>
          <a:bodyPr/>
          <a:lstStyle/>
          <a:p>
            <a:pPr eaLnBrk="1" hangingPunct="1"/>
            <a:r>
              <a:rPr lang="es-VE" altLang="es-VE" sz="3600"/>
              <a:t>6. ESTADO DE GANANCIAS Y PERDIDAS</a:t>
            </a:r>
            <a:endParaRPr lang="es-ES" altLang="es-VE" sz="3600"/>
          </a:p>
        </p:txBody>
      </p:sp>
      <p:sp>
        <p:nvSpPr>
          <p:cNvPr id="10243" name="Text Box 3"/>
          <p:cNvSpPr txBox="1">
            <a:spLocks noChangeArrowheads="1"/>
          </p:cNvSpPr>
          <p:nvPr/>
        </p:nvSpPr>
        <p:spPr bwMode="auto">
          <a:xfrm>
            <a:off x="2514601" y="1752600"/>
            <a:ext cx="7542213" cy="4862870"/>
          </a:xfrm>
          <a:prstGeom prst="rect">
            <a:avLst/>
          </a:prstGeom>
          <a:noFill/>
          <a:ln w="12700" cap="sq">
            <a:noFill/>
            <a:miter lim="800000"/>
            <a:headEnd type="none" w="sm" len="sm"/>
            <a:tailEnd type="none" w="sm" len="sm"/>
          </a:ln>
          <a:effectLst/>
        </p:spPr>
        <p:txBody>
          <a:bodyPr>
            <a:spAutoFit/>
          </a:bodyPr>
          <a:lstStyle/>
          <a:p>
            <a:pPr>
              <a:spcBef>
                <a:spcPct val="50000"/>
              </a:spcBef>
              <a:defRPr/>
            </a:pPr>
            <a:r>
              <a:rPr lang="es-VE" sz="2400" b="1" u="sng">
                <a:effectLst>
                  <a:outerShdw blurRad="38100" dist="38100" dir="2700000" algn="tl">
                    <a:srgbClr val="C0C0C0"/>
                  </a:outerShdw>
                </a:effectLst>
                <a:latin typeface="Times New Roman" pitchFamily="18" charset="0"/>
                <a:cs typeface="Arial" charset="0"/>
              </a:rPr>
              <a:t>ASPECTOS IMPORTANTES</a:t>
            </a:r>
          </a:p>
          <a:p>
            <a:pPr algn="just">
              <a:spcBef>
                <a:spcPct val="50000"/>
              </a:spcBef>
              <a:buFontTx/>
              <a:buChar char="•"/>
              <a:defRPr/>
            </a:pPr>
            <a:r>
              <a:rPr lang="es-VE" sz="2400">
                <a:latin typeface="Times New Roman" pitchFamily="18" charset="0"/>
                <a:cs typeface="Arial" charset="0"/>
              </a:rPr>
              <a:t> </a:t>
            </a:r>
            <a:r>
              <a:rPr lang="es-VE" sz="2000">
                <a:latin typeface="Times New Roman" pitchFamily="18" charset="0"/>
                <a:cs typeface="Arial" charset="0"/>
              </a:rPr>
              <a:t>Muestra resultados obtenidos en un período de tiempo: reporta flujos.</a:t>
            </a:r>
          </a:p>
          <a:p>
            <a:pPr algn="just">
              <a:spcBef>
                <a:spcPct val="50000"/>
              </a:spcBef>
              <a:buFontTx/>
              <a:buChar char="•"/>
              <a:defRPr/>
            </a:pPr>
            <a:r>
              <a:rPr lang="es-VE" sz="2000">
                <a:latin typeface="Times New Roman" pitchFamily="18" charset="0"/>
                <a:cs typeface="Arial" charset="0"/>
              </a:rPr>
              <a:t> Presenta las ganancias, utilidades o beneficios de la firma en ese período de tiempo.</a:t>
            </a:r>
          </a:p>
          <a:p>
            <a:pPr algn="just">
              <a:spcBef>
                <a:spcPct val="50000"/>
              </a:spcBef>
              <a:buFontTx/>
              <a:buChar char="•"/>
              <a:defRPr/>
            </a:pPr>
            <a:r>
              <a:rPr lang="es-VE" sz="2000">
                <a:latin typeface="Times New Roman" pitchFamily="18" charset="0"/>
                <a:cs typeface="Arial" charset="0"/>
              </a:rPr>
              <a:t> Los ingresos son una medida del aumento de activos o la disminución de pasivos por vender productos o proveer servicios.</a:t>
            </a:r>
          </a:p>
          <a:p>
            <a:pPr algn="just">
              <a:spcBef>
                <a:spcPct val="50000"/>
              </a:spcBef>
              <a:buFontTx/>
              <a:buChar char="•"/>
              <a:defRPr/>
            </a:pPr>
            <a:r>
              <a:rPr lang="es-VE" sz="2000">
                <a:latin typeface="Times New Roman" pitchFamily="18" charset="0"/>
                <a:cs typeface="Arial" charset="0"/>
              </a:rPr>
              <a:t> Los gastos son una medida de la disminución de activos o el aumento de pasivos utilizados para generar ingresos.</a:t>
            </a:r>
          </a:p>
          <a:p>
            <a:pPr algn="just">
              <a:spcBef>
                <a:spcPct val="50000"/>
              </a:spcBef>
              <a:buFontTx/>
              <a:buChar char="•"/>
              <a:defRPr/>
            </a:pPr>
            <a:r>
              <a:rPr lang="es-VE" sz="2000">
                <a:latin typeface="Times New Roman" pitchFamily="18" charset="0"/>
                <a:cs typeface="Arial" charset="0"/>
              </a:rPr>
              <a:t>La medición de los ingresos y los gastos  se hace en función de (1) la cantidad de efectivo equivalente, o (2) los costos de adquisición.</a:t>
            </a:r>
          </a:p>
          <a:p>
            <a:pPr algn="just">
              <a:spcBef>
                <a:spcPct val="50000"/>
              </a:spcBef>
              <a:buFontTx/>
              <a:buChar char="•"/>
              <a:defRPr/>
            </a:pPr>
            <a:r>
              <a:rPr lang="es-VE" sz="2000">
                <a:latin typeface="Times New Roman" pitchFamily="18" charset="0"/>
                <a:cs typeface="Arial" charset="0"/>
              </a:rPr>
              <a:t>Los cambios en el valor de los activos son reconocidos sólo en el momento de su venta.</a:t>
            </a:r>
            <a:endParaRPr lang="es-ES" sz="2000">
              <a:latin typeface="Times New Roman" pitchFamily="18" charset="0"/>
              <a:cs typeface="Arial" charset="0"/>
            </a:endParaRPr>
          </a:p>
        </p:txBody>
      </p:sp>
    </p:spTree>
    <p:extLst>
      <p:ext uri="{BB962C8B-B14F-4D97-AF65-F5344CB8AC3E}">
        <p14:creationId xmlns:p14="http://schemas.microsoft.com/office/powerpoint/2010/main" val="330548630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ext Box 2"/>
          <p:cNvSpPr txBox="1">
            <a:spLocks noChangeArrowheads="1"/>
          </p:cNvSpPr>
          <p:nvPr/>
        </p:nvSpPr>
        <p:spPr bwMode="auto">
          <a:xfrm>
            <a:off x="2362200" y="609601"/>
            <a:ext cx="7620000" cy="1446213"/>
          </a:xfrm>
          <a:prstGeom prst="rect">
            <a:avLst/>
          </a:prstGeom>
          <a:noFill/>
          <a:ln w="9525">
            <a:noFill/>
            <a:miter lim="800000"/>
            <a:headEnd/>
            <a:tailEnd/>
          </a:ln>
          <a:effectLst/>
        </p:spPr>
        <p:txBody>
          <a:bodyPr>
            <a:spAutoFit/>
          </a:bodyPr>
          <a:lstStyle/>
          <a:p>
            <a:pPr algn="ctr" eaLnBrk="0" hangingPunct="0">
              <a:spcBef>
                <a:spcPct val="50000"/>
              </a:spcBef>
              <a:defRPr/>
            </a:pPr>
            <a:r>
              <a:rPr lang="en-US" sz="4400" dirty="0">
                <a:solidFill>
                  <a:schemeClr val="tx2"/>
                </a:solidFill>
                <a:effectLst>
                  <a:outerShdw blurRad="38100" dist="38100" dir="2700000" algn="tl">
                    <a:srgbClr val="C0C0C0"/>
                  </a:outerShdw>
                </a:effectLst>
                <a:latin typeface="Times New Roman" pitchFamily="18" charset="0"/>
                <a:cs typeface="Arial" charset="0"/>
              </a:rPr>
              <a:t>INGENIERÍA Y CONTABILIDAD DE COSTOS</a:t>
            </a:r>
            <a:endParaRPr lang="en-US" sz="2400" dirty="0">
              <a:effectLst>
                <a:outerShdw blurRad="38100" dist="38100" dir="2700000" algn="tl">
                  <a:srgbClr val="C0C0C0"/>
                </a:outerShdw>
              </a:effectLst>
              <a:latin typeface="Times New Roman" pitchFamily="18" charset="0"/>
              <a:cs typeface="Arial" charset="0"/>
            </a:endParaRPr>
          </a:p>
        </p:txBody>
      </p:sp>
      <p:sp>
        <p:nvSpPr>
          <p:cNvPr id="119811" name="Text Box 3"/>
          <p:cNvSpPr txBox="1">
            <a:spLocks noChangeArrowheads="1"/>
          </p:cNvSpPr>
          <p:nvPr/>
        </p:nvSpPr>
        <p:spPr bwMode="auto">
          <a:xfrm>
            <a:off x="3648075" y="2060575"/>
            <a:ext cx="43434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effectLst>
                  <a:outerShdw blurRad="38100" dist="38100" dir="2700000" algn="tl">
                    <a:srgbClr val="C0C0C0"/>
                  </a:outerShdw>
                </a:effectLst>
                <a:latin typeface="Times New Roman" pitchFamily="18" charset="0"/>
                <a:cs typeface="Arial" charset="0"/>
              </a:rPr>
              <a:t>TEMA 7</a:t>
            </a:r>
          </a:p>
        </p:txBody>
      </p:sp>
      <p:sp>
        <p:nvSpPr>
          <p:cNvPr id="119812" name="Text Box 4"/>
          <p:cNvSpPr txBox="1">
            <a:spLocks noChangeArrowheads="1"/>
          </p:cNvSpPr>
          <p:nvPr/>
        </p:nvSpPr>
        <p:spPr bwMode="auto">
          <a:xfrm>
            <a:off x="2590800" y="3124201"/>
            <a:ext cx="6934200" cy="1190625"/>
          </a:xfrm>
          <a:prstGeom prst="rect">
            <a:avLst/>
          </a:prstGeom>
          <a:noFill/>
          <a:ln w="9525">
            <a:noFill/>
            <a:miter lim="800000"/>
            <a:headEnd/>
            <a:tailEnd/>
          </a:ln>
          <a:effectLst/>
        </p:spPr>
        <p:txBody>
          <a:bodyPr>
            <a:spAutoFit/>
          </a:bodyPr>
          <a:lstStyle/>
          <a:p>
            <a:pPr algn="ctr" eaLnBrk="0" hangingPunct="0">
              <a:spcBef>
                <a:spcPct val="50000"/>
              </a:spcBef>
              <a:defRPr/>
            </a:pPr>
            <a:r>
              <a:rPr lang="en-US" sz="3600">
                <a:effectLst>
                  <a:outerShdw blurRad="38100" dist="38100" dir="2700000" algn="tl">
                    <a:srgbClr val="C0C0C0"/>
                  </a:outerShdw>
                </a:effectLst>
                <a:latin typeface="Times New Roman" pitchFamily="18" charset="0"/>
                <a:cs typeface="Arial" charset="0"/>
              </a:rPr>
              <a:t>RELACIONES DE               COSTO-VOLUMEN-UTILIDAD</a:t>
            </a:r>
            <a:endParaRPr lang="en-US" sz="3200">
              <a:effectLst>
                <a:outerShdw blurRad="38100" dist="38100" dir="2700000" algn="tl">
                  <a:srgbClr val="C0C0C0"/>
                </a:outerShdw>
              </a:effectLst>
              <a:latin typeface="Times New Roman" pitchFamily="18" charset="0"/>
              <a:cs typeface="Arial" charset="0"/>
            </a:endParaRPr>
          </a:p>
        </p:txBody>
      </p:sp>
    </p:spTree>
    <p:extLst>
      <p:ext uri="{BB962C8B-B14F-4D97-AF65-F5344CB8AC3E}">
        <p14:creationId xmlns:p14="http://schemas.microsoft.com/office/powerpoint/2010/main" val="404031160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55E05D6-B167-4C0A-9000-1320EB75161D}" type="slidenum">
              <a:rPr lang="es-ES" altLang="es-VE"/>
              <a:pPr eaLnBrk="1" hangingPunct="1"/>
              <a:t>91</a:t>
            </a:fld>
            <a:endParaRPr lang="es-ES" altLang="es-VE"/>
          </a:p>
        </p:txBody>
      </p:sp>
      <p:sp>
        <p:nvSpPr>
          <p:cNvPr id="120834" name="Text Box 2"/>
          <p:cNvSpPr txBox="1">
            <a:spLocks noChangeArrowheads="1"/>
          </p:cNvSpPr>
          <p:nvPr/>
        </p:nvSpPr>
        <p:spPr bwMode="auto">
          <a:xfrm>
            <a:off x="2133600" y="609601"/>
            <a:ext cx="81534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RELACIONES DE COSTO-VOLUMEN-UTILIDAD</a:t>
            </a:r>
            <a:endParaRPr lang="en-US" sz="2400">
              <a:effectLst>
                <a:outerShdw blurRad="38100" dist="38100" dir="2700000" algn="tl">
                  <a:srgbClr val="C0C0C0"/>
                </a:outerShdw>
              </a:effectLst>
              <a:latin typeface="Times New Roman" pitchFamily="18" charset="0"/>
              <a:cs typeface="Arial" charset="0"/>
            </a:endParaRPr>
          </a:p>
        </p:txBody>
      </p:sp>
      <p:sp>
        <p:nvSpPr>
          <p:cNvPr id="120835" name="Text Box 3"/>
          <p:cNvSpPr txBox="1">
            <a:spLocks noChangeArrowheads="1"/>
          </p:cNvSpPr>
          <p:nvPr/>
        </p:nvSpPr>
        <p:spPr bwMode="auto">
          <a:xfrm>
            <a:off x="4495800" y="1676400"/>
            <a:ext cx="25146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u="sng">
                <a:solidFill>
                  <a:schemeClr val="tx2"/>
                </a:solidFill>
                <a:effectLst>
                  <a:outerShdw blurRad="38100" dist="38100" dir="2700000" algn="tl">
                    <a:srgbClr val="C0C0C0"/>
                  </a:outerShdw>
                </a:effectLst>
                <a:latin typeface="Times New Roman" pitchFamily="18" charset="0"/>
                <a:cs typeface="Arial" charset="0"/>
              </a:rPr>
              <a:t>AGENDA</a:t>
            </a:r>
            <a:endParaRPr lang="en-US" sz="2400">
              <a:effectLst>
                <a:outerShdw blurRad="38100" dist="38100" dir="2700000" algn="tl">
                  <a:srgbClr val="C0C0C0"/>
                </a:outerShdw>
              </a:effectLst>
              <a:latin typeface="Times New Roman" pitchFamily="18" charset="0"/>
              <a:cs typeface="Arial" charset="0"/>
            </a:endParaRPr>
          </a:p>
        </p:txBody>
      </p:sp>
      <p:sp>
        <p:nvSpPr>
          <p:cNvPr id="103429" name="Text Box 4"/>
          <p:cNvSpPr txBox="1">
            <a:spLocks noChangeArrowheads="1"/>
          </p:cNvSpPr>
          <p:nvPr/>
        </p:nvSpPr>
        <p:spPr bwMode="auto">
          <a:xfrm>
            <a:off x="2514600" y="2362200"/>
            <a:ext cx="76962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1. Análisis de las relaciones de  costo-volumen-utilidad.</a:t>
            </a:r>
          </a:p>
          <a:p>
            <a:pPr>
              <a:spcBef>
                <a:spcPct val="50000"/>
              </a:spcBef>
            </a:pPr>
            <a:r>
              <a:rPr lang="en-US" altLang="es-VE" sz="2400">
                <a:latin typeface="Times New Roman" panose="02020603050405020304" pitchFamily="18" charset="0"/>
              </a:rPr>
              <a:t>2. Generadores de ingresos e impulsores de costos.</a:t>
            </a:r>
          </a:p>
          <a:p>
            <a:pPr>
              <a:spcBef>
                <a:spcPct val="50000"/>
              </a:spcBef>
            </a:pPr>
            <a:r>
              <a:rPr lang="en-US" altLang="es-VE" sz="2400">
                <a:latin typeface="Times New Roman" panose="02020603050405020304" pitchFamily="18" charset="0"/>
              </a:rPr>
              <a:t>3. Terminología y abreviaciones.</a:t>
            </a:r>
          </a:p>
          <a:p>
            <a:pPr>
              <a:spcBef>
                <a:spcPct val="50000"/>
              </a:spcBef>
            </a:pPr>
            <a:r>
              <a:rPr lang="en-US" altLang="es-VE" sz="2400">
                <a:latin typeface="Times New Roman" panose="02020603050405020304" pitchFamily="18" charset="0"/>
              </a:rPr>
              <a:t>4. Bases para el análisis de las relaciones de costo-volumen-utilidad.</a:t>
            </a:r>
          </a:p>
          <a:p>
            <a:pPr>
              <a:spcBef>
                <a:spcPct val="50000"/>
              </a:spcBef>
            </a:pPr>
            <a:r>
              <a:rPr lang="en-US" altLang="es-VE" sz="2400">
                <a:latin typeface="Times New Roman" panose="02020603050405020304" pitchFamily="18" charset="0"/>
              </a:rPr>
              <a:t>5. El punto de equilibrio. </a:t>
            </a:r>
          </a:p>
          <a:p>
            <a:pPr>
              <a:spcBef>
                <a:spcPct val="50000"/>
              </a:spcBef>
            </a:pPr>
            <a:r>
              <a:rPr lang="en-US" altLang="es-VE" sz="2400">
                <a:latin typeface="Times New Roman" panose="02020603050405020304" pitchFamily="18" charset="0"/>
              </a:rPr>
              <a:t>6. Nivel de operaciones para una utilidad meta.</a:t>
            </a:r>
          </a:p>
        </p:txBody>
      </p:sp>
    </p:spTree>
    <p:extLst>
      <p:ext uri="{BB962C8B-B14F-4D97-AF65-F5344CB8AC3E}">
        <p14:creationId xmlns:p14="http://schemas.microsoft.com/office/powerpoint/2010/main" val="12226792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51EBF98-424D-4DE9-90D5-2BB8657CAF94}" type="slidenum">
              <a:rPr lang="es-ES" altLang="es-VE"/>
              <a:pPr eaLnBrk="1" hangingPunct="1"/>
              <a:t>92</a:t>
            </a:fld>
            <a:endParaRPr lang="es-ES" altLang="es-VE"/>
          </a:p>
        </p:txBody>
      </p:sp>
      <p:sp>
        <p:nvSpPr>
          <p:cNvPr id="121858" name="Text Box 2"/>
          <p:cNvSpPr txBox="1">
            <a:spLocks noChangeArrowheads="1"/>
          </p:cNvSpPr>
          <p:nvPr/>
        </p:nvSpPr>
        <p:spPr bwMode="auto">
          <a:xfrm>
            <a:off x="2133600" y="609601"/>
            <a:ext cx="81534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RELACIONES DE COSTO-VOLUMEN-UTILIDAD</a:t>
            </a:r>
            <a:endParaRPr lang="en-US" sz="2400">
              <a:solidFill>
                <a:schemeClr val="tx2"/>
              </a:solidFill>
              <a:effectLst>
                <a:outerShdw blurRad="38100" dist="38100" dir="2700000" algn="tl">
                  <a:srgbClr val="C0C0C0"/>
                </a:outerShdw>
              </a:effectLst>
              <a:latin typeface="Times New Roman" pitchFamily="18" charset="0"/>
              <a:cs typeface="Arial" charset="0"/>
            </a:endParaRPr>
          </a:p>
        </p:txBody>
      </p:sp>
      <p:sp>
        <p:nvSpPr>
          <p:cNvPr id="121859" name="Text Box 3"/>
          <p:cNvSpPr txBox="1">
            <a:spLocks noChangeArrowheads="1"/>
          </p:cNvSpPr>
          <p:nvPr/>
        </p:nvSpPr>
        <p:spPr bwMode="auto">
          <a:xfrm>
            <a:off x="3810000" y="1676400"/>
            <a:ext cx="44958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u="sng">
                <a:solidFill>
                  <a:schemeClr val="tx2"/>
                </a:solidFill>
                <a:effectLst>
                  <a:outerShdw blurRad="38100" dist="38100" dir="2700000" algn="tl">
                    <a:srgbClr val="C0C0C0"/>
                  </a:outerShdw>
                </a:effectLst>
                <a:latin typeface="Times New Roman" pitchFamily="18" charset="0"/>
                <a:cs typeface="Arial" charset="0"/>
              </a:rPr>
              <a:t>AGENDA</a:t>
            </a:r>
          </a:p>
        </p:txBody>
      </p:sp>
      <p:sp>
        <p:nvSpPr>
          <p:cNvPr id="104453" name="Text Box 4"/>
          <p:cNvSpPr txBox="1">
            <a:spLocks noChangeArrowheads="1"/>
          </p:cNvSpPr>
          <p:nvPr/>
        </p:nvSpPr>
        <p:spPr bwMode="auto">
          <a:xfrm>
            <a:off x="2286000" y="2438400"/>
            <a:ext cx="7848600"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  7. El gráfico volumen-utilidad.</a:t>
            </a:r>
          </a:p>
          <a:p>
            <a:pPr>
              <a:spcBef>
                <a:spcPct val="50000"/>
              </a:spcBef>
            </a:pPr>
            <a:r>
              <a:rPr lang="en-US" altLang="es-VE" sz="2400">
                <a:latin typeface="Times New Roman" panose="02020603050405020304" pitchFamily="18" charset="0"/>
              </a:rPr>
              <a:t>  8. Incertidumbre y análisis de sensibilidad.</a:t>
            </a:r>
          </a:p>
          <a:p>
            <a:pPr>
              <a:spcBef>
                <a:spcPct val="50000"/>
              </a:spcBef>
            </a:pPr>
            <a:r>
              <a:rPr lang="en-US" altLang="es-VE" sz="2400">
                <a:latin typeface="Times New Roman" panose="02020603050405020304" pitchFamily="18" charset="0"/>
              </a:rPr>
              <a:t>  9. Planificación de costos y relación costo volumen  utilidad.                                </a:t>
            </a:r>
          </a:p>
          <a:p>
            <a:pPr>
              <a:spcBef>
                <a:spcPct val="50000"/>
              </a:spcBef>
            </a:pPr>
            <a:r>
              <a:rPr lang="en-US" altLang="es-VE" sz="2400">
                <a:latin typeface="Times New Roman" panose="02020603050405020304" pitchFamily="18" charset="0"/>
              </a:rPr>
              <a:t>10. Efectos de la mezcla de ingresos sobre las utilidades.</a:t>
            </a:r>
          </a:p>
          <a:p>
            <a:pPr>
              <a:spcBef>
                <a:spcPct val="50000"/>
              </a:spcBef>
            </a:pPr>
            <a:r>
              <a:rPr lang="en-US" altLang="es-VE" sz="2400">
                <a:latin typeface="Times New Roman" panose="02020603050405020304" pitchFamily="18" charset="0"/>
              </a:rPr>
              <a:t>11. Efectos del impuesto sobre la renta sobre la utilidad meta..</a:t>
            </a:r>
          </a:p>
          <a:p>
            <a:pPr>
              <a:spcBef>
                <a:spcPct val="50000"/>
              </a:spcBef>
            </a:pPr>
            <a:r>
              <a:rPr lang="en-US" altLang="es-VE" sz="2400">
                <a:latin typeface="Times New Roman" panose="02020603050405020304" pitchFamily="18" charset="0"/>
              </a:rPr>
              <a:t>12. Margen de contribución y margen bruto. </a:t>
            </a:r>
          </a:p>
        </p:txBody>
      </p:sp>
    </p:spTree>
    <p:extLst>
      <p:ext uri="{BB962C8B-B14F-4D97-AF65-F5344CB8AC3E}">
        <p14:creationId xmlns:p14="http://schemas.microsoft.com/office/powerpoint/2010/main" val="31620136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1CAFB99-AE97-4A46-A9BB-9F066BD26F59}" type="slidenum">
              <a:rPr lang="es-ES" altLang="es-VE"/>
              <a:pPr eaLnBrk="1" hangingPunct="1"/>
              <a:t>93</a:t>
            </a:fld>
            <a:endParaRPr lang="es-ES" altLang="es-VE"/>
          </a:p>
        </p:txBody>
      </p:sp>
      <p:sp>
        <p:nvSpPr>
          <p:cNvPr id="122882" name="Text Box 2"/>
          <p:cNvSpPr txBox="1">
            <a:spLocks noChangeArrowheads="1"/>
          </p:cNvSpPr>
          <p:nvPr/>
        </p:nvSpPr>
        <p:spPr bwMode="auto">
          <a:xfrm>
            <a:off x="1981200" y="685800"/>
            <a:ext cx="8001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1. ANALISIS DE LAS  RELACIONES DE                    COSTO-VOLUMEN-UTILIDAD</a:t>
            </a:r>
            <a:endParaRPr lang="en-US" sz="2400">
              <a:effectLst>
                <a:outerShdw blurRad="38100" dist="38100" dir="2700000" algn="tl">
                  <a:srgbClr val="C0C0C0"/>
                </a:outerShdw>
              </a:effectLst>
              <a:latin typeface="Times New Roman" pitchFamily="18" charset="0"/>
              <a:cs typeface="Arial" charset="0"/>
            </a:endParaRPr>
          </a:p>
        </p:txBody>
      </p:sp>
      <p:sp>
        <p:nvSpPr>
          <p:cNvPr id="105476" name="Text Box 3"/>
          <p:cNvSpPr txBox="1">
            <a:spLocks noChangeArrowheads="1"/>
          </p:cNvSpPr>
          <p:nvPr/>
        </p:nvSpPr>
        <p:spPr bwMode="auto">
          <a:xfrm>
            <a:off x="2590800" y="2743200"/>
            <a:ext cx="7162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El análisis de las relaciones de costo-volumen-utilidad permite examinar la conducta de los ingresos totales, los costos totales y la utilidad en operaciones en función de los cambios que ocurren en el nivel de producción, el precio de venta, los costos variables y los costos fijos.</a:t>
            </a:r>
          </a:p>
        </p:txBody>
      </p:sp>
    </p:spTree>
    <p:extLst>
      <p:ext uri="{BB962C8B-B14F-4D97-AF65-F5344CB8AC3E}">
        <p14:creationId xmlns:p14="http://schemas.microsoft.com/office/powerpoint/2010/main" val="24616358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FC5249D-D7BA-4E85-AD97-0491C52CAAD9}" type="slidenum">
              <a:rPr lang="es-ES" altLang="es-VE"/>
              <a:pPr eaLnBrk="1" hangingPunct="1"/>
              <a:t>94</a:t>
            </a:fld>
            <a:endParaRPr lang="es-ES" altLang="es-VE"/>
          </a:p>
        </p:txBody>
      </p:sp>
      <p:sp>
        <p:nvSpPr>
          <p:cNvPr id="123906" name="Text Box 2"/>
          <p:cNvSpPr txBox="1">
            <a:spLocks noChangeArrowheads="1"/>
          </p:cNvSpPr>
          <p:nvPr/>
        </p:nvSpPr>
        <p:spPr bwMode="auto">
          <a:xfrm>
            <a:off x="2057400" y="381000"/>
            <a:ext cx="82296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2. GENERADORES DE INGRESOS Y GENERADORES DE COSTOS</a:t>
            </a:r>
            <a:endParaRPr lang="en-US" sz="2400">
              <a:effectLst>
                <a:outerShdw blurRad="38100" dist="38100" dir="2700000" algn="tl">
                  <a:srgbClr val="C0C0C0"/>
                </a:outerShdw>
              </a:effectLst>
              <a:latin typeface="Times New Roman" pitchFamily="18" charset="0"/>
              <a:cs typeface="Arial" charset="0"/>
            </a:endParaRPr>
          </a:p>
        </p:txBody>
      </p:sp>
      <p:sp>
        <p:nvSpPr>
          <p:cNvPr id="106500" name="Text Box 3"/>
          <p:cNvSpPr txBox="1">
            <a:spLocks noChangeArrowheads="1"/>
          </p:cNvSpPr>
          <p:nvPr/>
        </p:nvSpPr>
        <p:spPr bwMode="auto">
          <a:xfrm>
            <a:off x="1905000" y="1447801"/>
            <a:ext cx="84582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2.1 </a:t>
            </a:r>
            <a:r>
              <a:rPr lang="en-US" altLang="es-VE" sz="2400" u="sng">
                <a:latin typeface="Times New Roman" panose="02020603050405020304" pitchFamily="18" charset="0"/>
              </a:rPr>
              <a:t>Ingresos</a:t>
            </a:r>
            <a:r>
              <a:rPr lang="en-US" altLang="es-VE" sz="2400">
                <a:latin typeface="Times New Roman" panose="02020603050405020304" pitchFamily="18" charset="0"/>
              </a:rPr>
              <a:t>. Para esta aplicación, se considerarán como tales, los ingresos por concepto de ventas de productos o servicios a los clientes.</a:t>
            </a:r>
          </a:p>
          <a:p>
            <a:pPr>
              <a:spcBef>
                <a:spcPct val="50000"/>
              </a:spcBef>
            </a:pPr>
            <a:r>
              <a:rPr lang="en-US" altLang="es-VE" sz="2400">
                <a:latin typeface="Times New Roman" panose="02020603050405020304" pitchFamily="18" charset="0"/>
              </a:rPr>
              <a:t>2.2 </a:t>
            </a:r>
            <a:r>
              <a:rPr lang="en-US" altLang="es-VE" sz="2400" u="sng">
                <a:latin typeface="Times New Roman" panose="02020603050405020304" pitchFamily="18" charset="0"/>
              </a:rPr>
              <a:t>Generador de Ingresos</a:t>
            </a:r>
            <a:r>
              <a:rPr lang="en-US" altLang="es-VE" sz="2400">
                <a:latin typeface="Times New Roman" panose="02020603050405020304" pitchFamily="18" charset="0"/>
              </a:rPr>
              <a:t>. Son todos aquellos factores que afectan los ingresos por ventas. Por ejemplo: las unidades vendidas, los precios de venta y los niveles de los costos de mercadeo.</a:t>
            </a:r>
          </a:p>
          <a:p>
            <a:pPr>
              <a:spcBef>
                <a:spcPct val="50000"/>
              </a:spcBef>
            </a:pPr>
            <a:r>
              <a:rPr lang="en-US" altLang="es-VE" sz="2400">
                <a:latin typeface="Times New Roman" panose="02020603050405020304" pitchFamily="18" charset="0"/>
              </a:rPr>
              <a:t>2.3 </a:t>
            </a:r>
            <a:r>
              <a:rPr lang="en-US" altLang="es-VE" sz="2400" u="sng">
                <a:latin typeface="Times New Roman" panose="02020603050405020304" pitchFamily="18" charset="0"/>
              </a:rPr>
              <a:t>Costos</a:t>
            </a:r>
            <a:r>
              <a:rPr lang="en-US" altLang="es-VE" sz="2400">
                <a:latin typeface="Times New Roman" panose="02020603050405020304" pitchFamily="18" charset="0"/>
              </a:rPr>
              <a:t>. Son los recursos sacrificados, usados o dados a cambio con el propósito de lograr un objetivo específico.</a:t>
            </a:r>
          </a:p>
          <a:p>
            <a:pPr>
              <a:spcBef>
                <a:spcPct val="50000"/>
              </a:spcBef>
            </a:pPr>
            <a:r>
              <a:rPr lang="en-US" altLang="es-VE" sz="2400">
                <a:latin typeface="Times New Roman" panose="02020603050405020304" pitchFamily="18" charset="0"/>
              </a:rPr>
              <a:t>2.4 </a:t>
            </a:r>
            <a:r>
              <a:rPr lang="en-US" altLang="es-VE" sz="2400" u="sng">
                <a:latin typeface="Times New Roman" panose="02020603050405020304" pitchFamily="18" charset="0"/>
              </a:rPr>
              <a:t>Impulsores de Costos</a:t>
            </a:r>
            <a:r>
              <a:rPr lang="en-US" altLang="es-VE" sz="2400">
                <a:latin typeface="Times New Roman" panose="02020603050405020304" pitchFamily="18" charset="0"/>
              </a:rPr>
              <a:t>. Son todos aquellos factores que afectan los costos totales de los objetos de costo.Por ejemplo: unidades de productos fabricados, número de visitas a los clientes y número de despachos realizados. </a:t>
            </a:r>
          </a:p>
        </p:txBody>
      </p:sp>
    </p:spTree>
    <p:extLst>
      <p:ext uri="{BB962C8B-B14F-4D97-AF65-F5344CB8AC3E}">
        <p14:creationId xmlns:p14="http://schemas.microsoft.com/office/powerpoint/2010/main" val="32678313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15A7810-5CB9-44D0-A2CD-AC2A87650193}" type="slidenum">
              <a:rPr lang="es-ES" altLang="es-VE"/>
              <a:pPr eaLnBrk="1" hangingPunct="1"/>
              <a:t>95</a:t>
            </a:fld>
            <a:endParaRPr lang="es-ES" altLang="es-VE"/>
          </a:p>
        </p:txBody>
      </p:sp>
      <p:sp>
        <p:nvSpPr>
          <p:cNvPr id="124930" name="Text Box 2"/>
          <p:cNvSpPr txBox="1">
            <a:spLocks noChangeArrowheads="1"/>
          </p:cNvSpPr>
          <p:nvPr/>
        </p:nvSpPr>
        <p:spPr bwMode="auto">
          <a:xfrm>
            <a:off x="2971800" y="228600"/>
            <a:ext cx="6477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2. GENERADORES DE INGRESOS Y GENERADORES DE COSTOS</a:t>
            </a:r>
          </a:p>
        </p:txBody>
      </p:sp>
      <p:sp>
        <p:nvSpPr>
          <p:cNvPr id="107524" name="Text Box 3"/>
          <p:cNvSpPr txBox="1">
            <a:spLocks noChangeArrowheads="1"/>
          </p:cNvSpPr>
          <p:nvPr/>
        </p:nvSpPr>
        <p:spPr bwMode="auto">
          <a:xfrm>
            <a:off x="2286000" y="1143001"/>
            <a:ext cx="76200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2.5 </a:t>
            </a:r>
            <a:r>
              <a:rPr lang="en-US" altLang="es-VE" sz="2400" u="sng">
                <a:latin typeface="Times New Roman" panose="02020603050405020304" pitchFamily="18" charset="0"/>
              </a:rPr>
              <a:t>Predicción de Costos Totales</a:t>
            </a:r>
            <a:r>
              <a:rPr lang="en-US" altLang="es-VE" sz="2400">
                <a:latin typeface="Times New Roman" panose="02020603050405020304" pitchFamily="18" charset="0"/>
              </a:rPr>
              <a:t>.</a:t>
            </a:r>
          </a:p>
          <a:p>
            <a:pPr>
              <a:spcBef>
                <a:spcPct val="50000"/>
              </a:spcBef>
            </a:pPr>
            <a:r>
              <a:rPr lang="en-US" altLang="es-VE" sz="2400">
                <a:latin typeface="Times New Roman" panose="02020603050405020304" pitchFamily="18" charset="0"/>
              </a:rPr>
              <a:t>      2.5.1 </a:t>
            </a:r>
            <a:r>
              <a:rPr lang="en-US" altLang="es-VE" sz="2400" u="sng">
                <a:latin typeface="Times New Roman" panose="02020603050405020304" pitchFamily="18" charset="0"/>
              </a:rPr>
              <a:t>Caso general</a:t>
            </a:r>
            <a:r>
              <a:rPr lang="en-US" altLang="es-VE" sz="2400">
                <a:latin typeface="Times New Roman" panose="02020603050405020304" pitchFamily="18" charset="0"/>
              </a:rPr>
              <a:t>.-  Los ingresos y los costos totales se determinan  considerando múltiples generadores de ingresos y múltiples generadores de costos. Requiere de análisis extensivo y consume mucho tiempo.</a:t>
            </a:r>
          </a:p>
          <a:p>
            <a:pPr>
              <a:spcBef>
                <a:spcPct val="50000"/>
              </a:spcBef>
            </a:pPr>
            <a:r>
              <a:rPr lang="en-US" altLang="es-VE" sz="2400">
                <a:latin typeface="Times New Roman" panose="02020603050405020304" pitchFamily="18" charset="0"/>
              </a:rPr>
              <a:t>      2.5.2 </a:t>
            </a:r>
            <a:r>
              <a:rPr lang="en-US" altLang="es-VE" sz="2400" u="sng">
                <a:latin typeface="Times New Roman" panose="02020603050405020304" pitchFamily="18" charset="0"/>
              </a:rPr>
              <a:t>Caso especial</a:t>
            </a:r>
            <a:r>
              <a:rPr lang="en-US" altLang="es-VE" sz="2400">
                <a:latin typeface="Times New Roman" panose="02020603050405020304" pitchFamily="18" charset="0"/>
              </a:rPr>
              <a:t>.- Se trabaja con base en un solo generador de ingresos y un solo generador de costos.</a:t>
            </a:r>
          </a:p>
          <a:p>
            <a:pPr>
              <a:spcBef>
                <a:spcPct val="50000"/>
              </a:spcBef>
            </a:pPr>
            <a:r>
              <a:rPr lang="en-US" altLang="es-VE" sz="2400">
                <a:latin typeface="Times New Roman" panose="02020603050405020304" pitchFamily="18" charset="0"/>
              </a:rPr>
              <a:t>      2.5.3 </a:t>
            </a:r>
            <a:r>
              <a:rPr lang="en-US" altLang="es-VE" sz="2400" u="sng">
                <a:latin typeface="Times New Roman" panose="02020603050405020304" pitchFamily="18" charset="0"/>
              </a:rPr>
              <a:t>Preferencia</a:t>
            </a:r>
            <a:r>
              <a:rPr lang="en-US" altLang="es-VE" sz="2400">
                <a:latin typeface="Times New Roman" panose="02020603050405020304" pitchFamily="18" charset="0"/>
              </a:rPr>
              <a:t>.- Se prefiere  el caso especial :</a:t>
            </a:r>
          </a:p>
          <a:p>
            <a:pPr>
              <a:spcBef>
                <a:spcPct val="50000"/>
              </a:spcBef>
              <a:buFontTx/>
              <a:buChar char="•"/>
            </a:pPr>
            <a:r>
              <a:rPr lang="en-US" altLang="es-VE" sz="2400">
                <a:latin typeface="Times New Roman" panose="02020603050405020304" pitchFamily="18" charset="0"/>
              </a:rPr>
              <a:t> Es  muy útil en la toma de decisiones relacionadas con las estrategias globales y los planes a largo plazo. </a:t>
            </a:r>
          </a:p>
          <a:p>
            <a:pPr>
              <a:spcBef>
                <a:spcPct val="50000"/>
              </a:spcBef>
              <a:buFontTx/>
              <a:buChar char="•"/>
            </a:pPr>
            <a:r>
              <a:rPr lang="en-US" altLang="es-VE" sz="2400">
                <a:latin typeface="Times New Roman" panose="02020603050405020304" pitchFamily="18" charset="0"/>
              </a:rPr>
              <a:t>Provee  excelente base para entender la compleja relación que existe entre múltiples ingresos y múltiples costos.          </a:t>
            </a:r>
          </a:p>
        </p:txBody>
      </p:sp>
    </p:spTree>
    <p:extLst>
      <p:ext uri="{BB962C8B-B14F-4D97-AF65-F5344CB8AC3E}">
        <p14:creationId xmlns:p14="http://schemas.microsoft.com/office/powerpoint/2010/main" val="351563715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0860B2E-EC63-4115-8B72-4B5D638FB61B}" type="slidenum">
              <a:rPr lang="es-ES" altLang="es-VE"/>
              <a:pPr eaLnBrk="1" hangingPunct="1"/>
              <a:t>96</a:t>
            </a:fld>
            <a:endParaRPr lang="es-ES" altLang="es-VE"/>
          </a:p>
        </p:txBody>
      </p:sp>
      <p:sp>
        <p:nvSpPr>
          <p:cNvPr id="125954" name="Text Box 2"/>
          <p:cNvSpPr txBox="1">
            <a:spLocks noChangeArrowheads="1"/>
          </p:cNvSpPr>
          <p:nvPr/>
        </p:nvSpPr>
        <p:spPr bwMode="auto">
          <a:xfrm>
            <a:off x="2514600" y="685801"/>
            <a:ext cx="74676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3. TERMINOLOGIA Y ABREVIACIONES.</a:t>
            </a:r>
            <a:endParaRPr lang="en-US" sz="2400">
              <a:effectLst>
                <a:outerShdw blurRad="38100" dist="38100" dir="2700000" algn="tl">
                  <a:srgbClr val="C0C0C0"/>
                </a:outerShdw>
              </a:effectLst>
              <a:latin typeface="Times New Roman" pitchFamily="18" charset="0"/>
              <a:cs typeface="Arial" charset="0"/>
            </a:endParaRPr>
          </a:p>
        </p:txBody>
      </p:sp>
      <p:sp>
        <p:nvSpPr>
          <p:cNvPr id="108548" name="Text Box 3"/>
          <p:cNvSpPr txBox="1">
            <a:spLocks noChangeArrowheads="1"/>
          </p:cNvSpPr>
          <p:nvPr/>
        </p:nvSpPr>
        <p:spPr bwMode="auto">
          <a:xfrm>
            <a:off x="2590800" y="1981200"/>
            <a:ext cx="7391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3.1 </a:t>
            </a:r>
            <a:r>
              <a:rPr lang="en-US" altLang="es-VE" sz="2400" u="sng">
                <a:latin typeface="Times New Roman" panose="02020603050405020304" pitchFamily="18" charset="0"/>
              </a:rPr>
              <a:t>Costos Totales</a:t>
            </a:r>
            <a:r>
              <a:rPr lang="en-US" altLang="es-VE" sz="2400">
                <a:latin typeface="Times New Roman" panose="02020603050405020304" pitchFamily="18" charset="0"/>
              </a:rPr>
              <a:t>.- Están constituidos por la sumatoria de los costos variables y los costos fijos.</a:t>
            </a:r>
          </a:p>
          <a:p>
            <a:pPr>
              <a:spcBef>
                <a:spcPct val="50000"/>
              </a:spcBef>
            </a:pPr>
            <a:r>
              <a:rPr lang="en-US" altLang="es-VE" sz="2400">
                <a:latin typeface="Times New Roman" panose="02020603050405020304" pitchFamily="18" charset="0"/>
              </a:rPr>
              <a:t>3.2 </a:t>
            </a:r>
            <a:r>
              <a:rPr lang="en-US" altLang="es-VE" sz="2400" u="sng">
                <a:latin typeface="Times New Roman" panose="02020603050405020304" pitchFamily="18" charset="0"/>
              </a:rPr>
              <a:t>Utilidad en Operaciones</a:t>
            </a:r>
            <a:r>
              <a:rPr lang="en-US" altLang="es-VE" sz="2400">
                <a:latin typeface="Times New Roman" panose="02020603050405020304" pitchFamily="18" charset="0"/>
              </a:rPr>
              <a:t>.- Se determina restando los costos totales de operaciones a los ingresos totales por concepto de operaciones.</a:t>
            </a:r>
          </a:p>
          <a:p>
            <a:pPr>
              <a:spcBef>
                <a:spcPct val="50000"/>
              </a:spcBef>
            </a:pPr>
            <a:r>
              <a:rPr lang="en-US" altLang="es-VE" sz="2400">
                <a:latin typeface="Times New Roman" panose="02020603050405020304" pitchFamily="18" charset="0"/>
              </a:rPr>
              <a:t>3.3 </a:t>
            </a:r>
            <a:r>
              <a:rPr lang="en-US" altLang="es-VE" sz="2400" u="sng">
                <a:latin typeface="Times New Roman" panose="02020603050405020304" pitchFamily="18" charset="0"/>
              </a:rPr>
              <a:t>Utilidad Neta</a:t>
            </a:r>
            <a:r>
              <a:rPr lang="en-US" altLang="es-VE" sz="2400">
                <a:latin typeface="Times New Roman" panose="02020603050405020304" pitchFamily="18" charset="0"/>
              </a:rPr>
              <a:t>.- Es el resultado de sumarle otros ingresos no operacionales y de restarle los costos no operacionales y el impuesto sobre la renta a la utilidad en operaciones.</a:t>
            </a:r>
          </a:p>
        </p:txBody>
      </p:sp>
    </p:spTree>
    <p:extLst>
      <p:ext uri="{BB962C8B-B14F-4D97-AF65-F5344CB8AC3E}">
        <p14:creationId xmlns:p14="http://schemas.microsoft.com/office/powerpoint/2010/main" val="21971697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CDFB80A-1B94-4FBD-AC20-C6B9844C767C}" type="slidenum">
              <a:rPr lang="es-ES" altLang="es-VE"/>
              <a:pPr eaLnBrk="1" hangingPunct="1"/>
              <a:t>97</a:t>
            </a:fld>
            <a:endParaRPr lang="es-ES" altLang="es-VE"/>
          </a:p>
        </p:txBody>
      </p:sp>
      <p:sp>
        <p:nvSpPr>
          <p:cNvPr id="126978" name="Text Box 2"/>
          <p:cNvSpPr txBox="1">
            <a:spLocks noChangeArrowheads="1"/>
          </p:cNvSpPr>
          <p:nvPr/>
        </p:nvSpPr>
        <p:spPr bwMode="auto">
          <a:xfrm>
            <a:off x="2590800" y="457201"/>
            <a:ext cx="7315200" cy="519113"/>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3. TERMINOLOGIA Y ABREVIACIONES</a:t>
            </a:r>
            <a:endParaRPr lang="en-US" sz="2400">
              <a:effectLst>
                <a:outerShdw blurRad="38100" dist="38100" dir="2700000" algn="tl">
                  <a:srgbClr val="C0C0C0"/>
                </a:outerShdw>
              </a:effectLst>
              <a:latin typeface="Times New Roman" pitchFamily="18" charset="0"/>
              <a:cs typeface="Arial" charset="0"/>
            </a:endParaRPr>
          </a:p>
        </p:txBody>
      </p:sp>
      <p:sp>
        <p:nvSpPr>
          <p:cNvPr id="109572" name="Text Box 3"/>
          <p:cNvSpPr txBox="1">
            <a:spLocks noChangeArrowheads="1"/>
          </p:cNvSpPr>
          <p:nvPr/>
        </p:nvSpPr>
        <p:spPr bwMode="auto">
          <a:xfrm>
            <a:off x="2514600" y="1295401"/>
            <a:ext cx="74676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3.4 Abreviaciones utilizadas en este tema.</a:t>
            </a:r>
          </a:p>
          <a:p>
            <a:pPr>
              <a:spcBef>
                <a:spcPct val="50000"/>
              </a:spcBef>
              <a:buFontTx/>
              <a:buChar char="•"/>
            </a:pPr>
            <a:r>
              <a:rPr lang="en-US" altLang="es-VE" sz="2400">
                <a:latin typeface="Times New Roman" panose="02020603050405020304" pitchFamily="18" charset="0"/>
              </a:rPr>
              <a:t> PVU= Precio de Venta Unitario</a:t>
            </a:r>
          </a:p>
          <a:p>
            <a:pPr>
              <a:spcBef>
                <a:spcPct val="50000"/>
              </a:spcBef>
              <a:buFontTx/>
              <a:buChar char="•"/>
            </a:pPr>
            <a:r>
              <a:rPr lang="en-US" altLang="es-VE" sz="2400">
                <a:latin typeface="Times New Roman" panose="02020603050405020304" pitchFamily="18" charset="0"/>
              </a:rPr>
              <a:t> CVU= Costo Variable Unitario</a:t>
            </a:r>
          </a:p>
          <a:p>
            <a:pPr>
              <a:spcBef>
                <a:spcPct val="50000"/>
              </a:spcBef>
              <a:buFontTx/>
              <a:buChar char="•"/>
            </a:pPr>
            <a:r>
              <a:rPr lang="en-US" altLang="es-VE" sz="2400">
                <a:latin typeface="Times New Roman" panose="02020603050405020304" pitchFamily="18" charset="0"/>
              </a:rPr>
              <a:t> MCU= Margen de Contribución Unitario (PVU-CVU)</a:t>
            </a:r>
          </a:p>
          <a:p>
            <a:pPr>
              <a:spcBef>
                <a:spcPct val="50000"/>
              </a:spcBef>
              <a:buFontTx/>
              <a:buChar char="•"/>
            </a:pPr>
            <a:r>
              <a:rPr lang="en-US" altLang="es-VE" sz="2400">
                <a:latin typeface="Times New Roman" panose="02020603050405020304" pitchFamily="18" charset="0"/>
              </a:rPr>
              <a:t> CF    = Costos Fijos</a:t>
            </a:r>
          </a:p>
          <a:p>
            <a:pPr>
              <a:spcBef>
                <a:spcPct val="50000"/>
              </a:spcBef>
              <a:buFontTx/>
              <a:buChar char="•"/>
            </a:pPr>
            <a:r>
              <a:rPr lang="en-US" altLang="es-VE" sz="2400">
                <a:latin typeface="Times New Roman" panose="02020603050405020304" pitchFamily="18" charset="0"/>
              </a:rPr>
              <a:t> Q      = Cantidad de Unidades Vendidas (o Producidas)</a:t>
            </a:r>
          </a:p>
          <a:p>
            <a:pPr>
              <a:spcBef>
                <a:spcPct val="50000"/>
              </a:spcBef>
              <a:buFontTx/>
              <a:buChar char="•"/>
            </a:pPr>
            <a:r>
              <a:rPr lang="en-US" altLang="es-VE" sz="2400">
                <a:latin typeface="Times New Roman" panose="02020603050405020304" pitchFamily="18" charset="0"/>
              </a:rPr>
              <a:t> UO   = Utilidad en Operaciones</a:t>
            </a:r>
          </a:p>
          <a:p>
            <a:pPr>
              <a:spcBef>
                <a:spcPct val="50000"/>
              </a:spcBef>
              <a:buFontTx/>
              <a:buChar char="•"/>
            </a:pPr>
            <a:r>
              <a:rPr lang="en-US" altLang="es-VE" sz="2400">
                <a:latin typeface="Times New Roman" panose="02020603050405020304" pitchFamily="18" charset="0"/>
              </a:rPr>
              <a:t> UMO= Utilidad Meta en Operaciones</a:t>
            </a:r>
          </a:p>
          <a:p>
            <a:pPr>
              <a:spcBef>
                <a:spcPct val="50000"/>
              </a:spcBef>
              <a:buFontTx/>
              <a:buChar char="•"/>
            </a:pPr>
            <a:r>
              <a:rPr lang="en-US" altLang="es-VE" sz="2400">
                <a:latin typeface="Times New Roman" panose="02020603050405020304" pitchFamily="18" charset="0"/>
              </a:rPr>
              <a:t> QUM= Unidades Requeridas para Utilidad Meta </a:t>
            </a:r>
          </a:p>
          <a:p>
            <a:pPr>
              <a:spcBef>
                <a:spcPct val="50000"/>
              </a:spcBef>
              <a:buFontTx/>
              <a:buChar char="•"/>
            </a:pPr>
            <a:r>
              <a:rPr lang="en-US" altLang="es-VE" sz="2400">
                <a:latin typeface="Times New Roman" panose="02020603050405020304" pitchFamily="18" charset="0"/>
              </a:rPr>
              <a:t> UN   = Utilidad Neta</a:t>
            </a:r>
          </a:p>
        </p:txBody>
      </p:sp>
    </p:spTree>
    <p:extLst>
      <p:ext uri="{BB962C8B-B14F-4D97-AF65-F5344CB8AC3E}">
        <p14:creationId xmlns:p14="http://schemas.microsoft.com/office/powerpoint/2010/main" val="267771662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C2F866-1231-42F5-89D4-EE1F66811DAA}" type="slidenum">
              <a:rPr lang="es-ES" altLang="es-VE"/>
              <a:pPr eaLnBrk="1" hangingPunct="1"/>
              <a:t>98</a:t>
            </a:fld>
            <a:endParaRPr lang="es-ES" altLang="es-VE"/>
          </a:p>
        </p:txBody>
      </p:sp>
      <p:sp>
        <p:nvSpPr>
          <p:cNvPr id="128002" name="Text Box 2"/>
          <p:cNvSpPr txBox="1">
            <a:spLocks noChangeArrowheads="1"/>
          </p:cNvSpPr>
          <p:nvPr/>
        </p:nvSpPr>
        <p:spPr bwMode="auto">
          <a:xfrm>
            <a:off x="1905000" y="457200"/>
            <a:ext cx="8382000" cy="946150"/>
          </a:xfrm>
          <a:prstGeom prst="rect">
            <a:avLst/>
          </a:prstGeom>
          <a:noFill/>
          <a:ln w="9525">
            <a:noFill/>
            <a:miter lim="800000"/>
            <a:headEnd/>
            <a:tailEnd/>
          </a:ln>
          <a:effectLst/>
        </p:spPr>
        <p:txBody>
          <a:bodyPr>
            <a:spAutoFit/>
          </a:bodyPr>
          <a:lstStyle/>
          <a:p>
            <a:pPr algn="ctr" eaLnBrk="0" hangingPunct="0">
              <a:spcBef>
                <a:spcPct val="50000"/>
              </a:spcBef>
              <a:defRPr/>
            </a:pPr>
            <a:r>
              <a:rPr lang="en-US" sz="2800">
                <a:solidFill>
                  <a:schemeClr val="tx2"/>
                </a:solidFill>
                <a:effectLst>
                  <a:outerShdw blurRad="38100" dist="38100" dir="2700000" algn="tl">
                    <a:srgbClr val="C0C0C0"/>
                  </a:outerShdw>
                </a:effectLst>
                <a:latin typeface="Times New Roman" pitchFamily="18" charset="0"/>
                <a:cs typeface="Arial" charset="0"/>
              </a:rPr>
              <a:t>4. BASES PARA EL ANALISIS DE LAS RELACIONES DE COSTO-VOLUMEN-UTILIDAD</a:t>
            </a:r>
            <a:endParaRPr lang="en-US" sz="2400">
              <a:effectLst>
                <a:outerShdw blurRad="38100" dist="38100" dir="2700000" algn="tl">
                  <a:srgbClr val="C0C0C0"/>
                </a:outerShdw>
              </a:effectLst>
              <a:latin typeface="Times New Roman" pitchFamily="18" charset="0"/>
              <a:cs typeface="Arial" charset="0"/>
            </a:endParaRPr>
          </a:p>
        </p:txBody>
      </p:sp>
      <p:sp>
        <p:nvSpPr>
          <p:cNvPr id="110596" name="Text Box 3"/>
          <p:cNvSpPr txBox="1">
            <a:spLocks noChangeArrowheads="1"/>
          </p:cNvSpPr>
          <p:nvPr/>
        </p:nvSpPr>
        <p:spPr bwMode="auto">
          <a:xfrm>
            <a:off x="2286000" y="1905000"/>
            <a:ext cx="769778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4.1 Los costos totales se pueden dividir en un componente fijo y un componente variable con respecto al nivel de unidades producidas o vendidas.</a:t>
            </a:r>
          </a:p>
          <a:p>
            <a:pPr>
              <a:spcBef>
                <a:spcPct val="50000"/>
              </a:spcBef>
            </a:pPr>
            <a:r>
              <a:rPr lang="en-US" altLang="es-VE" sz="2400">
                <a:latin typeface="Times New Roman" panose="02020603050405020304" pitchFamily="18" charset="0"/>
              </a:rPr>
              <a:t>4.2 Los ingresos totales y los costos totales se comportan como una función lineal en relación con el nivel de producción en un rango relevante.(Son líneas rectas).</a:t>
            </a:r>
          </a:p>
          <a:p>
            <a:pPr>
              <a:spcBef>
                <a:spcPct val="50000"/>
              </a:spcBef>
            </a:pPr>
            <a:r>
              <a:rPr lang="en-US" altLang="es-VE" sz="2400">
                <a:latin typeface="Times New Roman" panose="02020603050405020304" pitchFamily="18" charset="0"/>
              </a:rPr>
              <a:t>4.3 El precio de venta unitario, los costos variables unitarios y los costos fijos son conocidos.</a:t>
            </a:r>
          </a:p>
        </p:txBody>
      </p:sp>
    </p:spTree>
    <p:extLst>
      <p:ext uri="{BB962C8B-B14F-4D97-AF65-F5344CB8AC3E}">
        <p14:creationId xmlns:p14="http://schemas.microsoft.com/office/powerpoint/2010/main" val="83544857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BEBD965-9456-43D5-86C6-11D276415441}" type="slidenum">
              <a:rPr lang="es-ES" altLang="es-VE"/>
              <a:pPr eaLnBrk="1" hangingPunct="1"/>
              <a:t>99</a:t>
            </a:fld>
            <a:endParaRPr lang="es-ES" altLang="es-VE"/>
          </a:p>
        </p:txBody>
      </p:sp>
      <p:sp>
        <p:nvSpPr>
          <p:cNvPr id="111619" name="Rectangle 2"/>
          <p:cNvSpPr>
            <a:spLocks noChangeArrowheads="1"/>
          </p:cNvSpPr>
          <p:nvPr/>
        </p:nvSpPr>
        <p:spPr bwMode="auto">
          <a:xfrm>
            <a:off x="2438400" y="2209800"/>
            <a:ext cx="716280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s-VE" sz="2400">
                <a:latin typeface="Times New Roman" panose="02020603050405020304" pitchFamily="18" charset="0"/>
              </a:rPr>
              <a:t>4.4 El análisis cubre un solo producto o asume  que una mezcla dada de productos permanece constante a medida que cambia la cantidad de unidades vendidas.</a:t>
            </a:r>
          </a:p>
          <a:p>
            <a:pPr>
              <a:spcBef>
                <a:spcPct val="50000"/>
              </a:spcBef>
            </a:pPr>
            <a:r>
              <a:rPr lang="en-US" altLang="es-VE" sz="2400">
                <a:latin typeface="Times New Roman" panose="02020603050405020304" pitchFamily="18" charset="0"/>
              </a:rPr>
              <a:t>4.5 Todos los ingresos y los costos pueden ser adicionados y comparados sin tomar en cuenta el valor del dinero en el tiempo.</a:t>
            </a:r>
          </a:p>
        </p:txBody>
      </p:sp>
      <p:sp>
        <p:nvSpPr>
          <p:cNvPr id="129027" name="Rectangle 3"/>
          <p:cNvSpPr>
            <a:spLocks noChangeArrowheads="1"/>
          </p:cNvSpPr>
          <p:nvPr/>
        </p:nvSpPr>
        <p:spPr bwMode="auto">
          <a:xfrm>
            <a:off x="1981200" y="609600"/>
            <a:ext cx="8153400" cy="946150"/>
          </a:xfrm>
          <a:prstGeom prst="rect">
            <a:avLst/>
          </a:prstGeom>
          <a:noFill/>
          <a:ln w="9525">
            <a:noFill/>
            <a:miter lim="800000"/>
            <a:headEnd/>
            <a:tailEnd/>
          </a:ln>
          <a:effectLst/>
        </p:spPr>
        <p:txBody>
          <a:bodyPr>
            <a:spAutoFit/>
          </a:bodyPr>
          <a:lstStyle/>
          <a:p>
            <a:pPr algn="ctr" eaLnBrk="0" hangingPunct="0">
              <a:defRPr/>
            </a:pPr>
            <a:r>
              <a:rPr lang="en-US" sz="2800">
                <a:solidFill>
                  <a:schemeClr val="tx2"/>
                </a:solidFill>
                <a:effectLst>
                  <a:outerShdw blurRad="38100" dist="38100" dir="2700000" algn="tl">
                    <a:srgbClr val="C0C0C0"/>
                  </a:outerShdw>
                </a:effectLst>
                <a:latin typeface="Times New Roman" pitchFamily="18" charset="0"/>
                <a:cs typeface="Arial" charset="0"/>
              </a:rPr>
              <a:t>4. BASES PARA EL ANALISIS DE LAS RELACIONES DE COSTO-VOLUMEN-UTILIDAD</a:t>
            </a:r>
          </a:p>
        </p:txBody>
      </p:sp>
    </p:spTree>
    <p:extLst>
      <p:ext uri="{BB962C8B-B14F-4D97-AF65-F5344CB8AC3E}">
        <p14:creationId xmlns:p14="http://schemas.microsoft.com/office/powerpoint/2010/main" val="3187259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14208</Words>
  <Application>Microsoft Office PowerPoint</Application>
  <PresentationFormat>Widescreen</PresentationFormat>
  <Paragraphs>1764</Paragraphs>
  <Slides>241</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4</vt:i4>
      </vt:variant>
      <vt:variant>
        <vt:lpstr>Slide Titles</vt:lpstr>
      </vt:variant>
      <vt:variant>
        <vt:i4>241</vt:i4>
      </vt:variant>
    </vt:vector>
  </HeadingPairs>
  <TitlesOfParts>
    <vt:vector size="251" baseType="lpstr">
      <vt:lpstr>Arial</vt:lpstr>
      <vt:lpstr>Calibri</vt:lpstr>
      <vt:lpstr>Calibri Light</vt:lpstr>
      <vt:lpstr>Times New Roman</vt:lpstr>
      <vt:lpstr>Wingdings</vt:lpstr>
      <vt:lpstr>Office Theme</vt:lpstr>
      <vt:lpstr>Microsoft Excel Worksheet</vt:lpstr>
      <vt:lpstr>Microsoft Word Document</vt:lpstr>
      <vt:lpstr>Documento Microsoft Word</vt:lpstr>
      <vt:lpstr>Hoja de cálculo de Microsoft Excel</vt:lpstr>
      <vt:lpstr>PowerPoint Presentation</vt:lpstr>
      <vt:lpstr>INTRODUCCION A LOS PRINCIPALES ESTADOS FINANCIEROS</vt:lpstr>
      <vt:lpstr>1. LA CONTABILIDAD Y LOS REPORTES FINANCIEROS</vt:lpstr>
      <vt:lpstr>2. LOS PRINCIPALES ESTADOS FINANCIEROS</vt:lpstr>
      <vt:lpstr>3. RELACION ENTRE LOS TRES ESTADOS FINANCIEROS </vt:lpstr>
      <vt:lpstr>4. EL BALANCE GENERAL</vt:lpstr>
      <vt:lpstr>5. EL BALANCE GENERAL</vt:lpstr>
      <vt:lpstr>6. EL ESTADO DE GANANCIAS Y PERDIDAS</vt:lpstr>
      <vt:lpstr>6. ESTADO DE GANANCIAS Y PERDIDAS</vt:lpstr>
      <vt:lpstr>6. EL ESTADO DE GANANCIAS Y PERDIDAS</vt:lpstr>
      <vt:lpstr>6. EL ESTADO DE GANANCIAS Y PERDIDAS</vt:lpstr>
      <vt:lpstr>6. EL ESTADO DE GANANCIAS Y PERDIDAS</vt:lpstr>
      <vt:lpstr>7. EL ESTADO DE CAMBIOS DE LA SITUACION FINANCIERA</vt:lpstr>
      <vt:lpstr>7. EL ESTADO DE CAMBIOS DE LA SITUACION FINANCIERA</vt:lpstr>
      <vt:lpstr>7. ELESTADO DE CAMBIOS DE LA SITUACION FINANCIERAΔ</vt:lpstr>
      <vt:lpstr>PowerPoint Presentation</vt:lpstr>
      <vt:lpstr>EL BALANCE GENERAL</vt:lpstr>
      <vt:lpstr>1. DEFINICION, OBJETIVO Y CONTENIDO </vt:lpstr>
      <vt:lpstr>1. DEFINICION, OBJETIVO Y CONTENIDO</vt:lpstr>
      <vt:lpstr>2. PARTIDAS DEL BALANCE GENERAL</vt:lpstr>
      <vt:lpstr>2. PARTIDAS DEL BALANCE GENERAL</vt:lpstr>
      <vt:lpstr>PowerPoint Presentation</vt:lpstr>
      <vt:lpstr>3. TEORIA Y PRACTICA DEL CARGO Y EL ABONO</vt:lpstr>
      <vt:lpstr>PowerPoint Presentation</vt:lpstr>
      <vt:lpstr>4. PROCEDIMIENTOS CONTABLES</vt:lpstr>
      <vt:lpstr>5. EJERCICIO DE ILUSTRACION</vt:lpstr>
      <vt:lpstr>5. EJERCICIO DE ILUSTRACION</vt:lpstr>
      <vt:lpstr>5. EJERCICIO DE ILUSTRACION</vt:lpstr>
      <vt:lpstr>PowerPoint Presentation</vt:lpstr>
      <vt:lpstr>5. EJERCICIO DE ILUSTRACION</vt:lpstr>
      <vt:lpstr>5. EJERCICIO DE ILUSTRACION</vt:lpstr>
      <vt:lpstr>5. EJERCICIO DE ILUSTRACION</vt:lpstr>
      <vt:lpstr>PowerPoint Presentation</vt:lpstr>
      <vt:lpstr>EL ESTADO DE GANANCIAS Y PERDIDAS</vt:lpstr>
      <vt:lpstr>PowerPoint Presentation</vt:lpstr>
      <vt:lpstr>PowerPoint Presentation</vt:lpstr>
      <vt:lpstr>2. COMPONENTES DEL ESTADO DE GANANCIAS Y PERDIDAS</vt:lpstr>
      <vt:lpstr>3. EJEMPLO DE ESTADO DE GANANCIAS Y PERDIDAS</vt:lpstr>
      <vt:lpstr>PowerPoint Presentation</vt:lpstr>
      <vt:lpstr>5. EJERCICIO DE ILUSTRACION</vt:lpstr>
      <vt:lpstr>5. EJERCICIO DE ILUSTRACION</vt:lpstr>
      <vt:lpstr>PowerPoint Presentation</vt:lpstr>
      <vt:lpstr>PowerPoint Presentation</vt:lpstr>
      <vt:lpstr>5. EJERCICIO DE ILUSTRACION</vt:lpstr>
      <vt:lpstr>5. EJERCICIO DE ILUSTRACION</vt:lpstr>
      <vt:lpstr>PowerPoint Presentation</vt:lpstr>
      <vt:lpstr>6. ASIENTOS DE AJUSTES Y CORRECCIONES</vt:lpstr>
      <vt:lpstr>7. ASIENTOS DE AJUSTES EJERCICIO DE ILUSTRACION</vt:lpstr>
      <vt:lpstr>7. ASIENTOS DE AJUSTES EJERCICIO DE ILUSTRACION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 ESTADO DE CAMBIOS DE LA SITUACION FINANCIERA</vt:lpstr>
      <vt:lpstr>PowerPoint Presentation</vt:lpstr>
      <vt:lpstr>PowerPoint Presentation</vt:lpstr>
      <vt:lpstr>2. CAPITAL DE TRABAJO</vt:lpstr>
      <vt:lpstr>3. FUENTES Y USOS DE CAPTAL DE TRABAJO</vt:lpstr>
      <vt:lpstr>3. FUENTES Y USOS DE CAPITAL DE TRABAJO</vt:lpstr>
      <vt:lpstr>3. FUENTES Y USOS DE CAPITAL DE TRABAJO</vt:lpstr>
      <vt:lpstr>4. EJERCICIO DE ILUSTRACION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5. COSTEO BASADO EN ACTIVIDADES EN EMPRESAS MANUFACTURERAS</vt:lpstr>
      <vt:lpstr>5. COSTEO BASADO EN ACTIVIDADES EN EMPRESAS MANUFACTURERAS</vt:lpstr>
      <vt:lpstr>5. COSTEO BASADO EN ACTIVIDADES EN EMPRESAS MANUFACTURERAS</vt:lpstr>
      <vt:lpstr>5. COSTEO BASADO EN ACTIVIDADES EN EMPRESAS MANUFACTURERAS</vt:lpstr>
      <vt:lpstr>5. COSTEO BASADO EN ACTIVIDADES EN EMPRESAS MANUFACTURERAS</vt:lpstr>
      <vt:lpstr>6. JERARQUIA  DE COSTOS</vt:lpstr>
      <vt:lpstr>6. JERARQUIA  DE COSTOS</vt:lpstr>
      <vt:lpstr>7. EL ENFOQUE TRADICIONAL DE COSTEO   VS. EL ENFOQUE DE COSTEO BASADO EN ACTIVIDADES</vt:lpstr>
      <vt:lpstr>7. EL ENFOQUE TRADICIONAL DE COSTEO   VS. EL ENFOQUE DE COSTEO BASADO EN ACTIVIDADES</vt:lpstr>
      <vt:lpstr>PowerPoint Presentation</vt:lpstr>
      <vt:lpstr>PowerPoint Presentation</vt:lpstr>
      <vt:lpstr>PowerPoint Presentation</vt:lpstr>
      <vt:lpstr>1. EL PRESUPUESTO MAESTRO  Y SUS BENEFICIOS PARA UNA ORGANIZACION</vt:lpstr>
      <vt:lpstr>PowerPoint Presentation</vt:lpstr>
      <vt:lpstr>PowerPoint Presentation</vt:lpstr>
      <vt:lpstr>PowerPoint Presentation</vt:lpstr>
      <vt:lpstr>PowerPoint Presentation</vt:lpstr>
      <vt:lpstr>PowerPoint Presentation</vt:lpstr>
      <vt:lpstr>2. TIPOS DE PRESUPUESTOS</vt:lpstr>
      <vt:lpstr>PowerPoint Presentation</vt:lpstr>
      <vt:lpstr>PowerPoint Presentation</vt:lpstr>
      <vt:lpstr>3. PRINCIPALES COMPONENTES DEL PRESUPUESTO MAESTRO</vt:lpstr>
      <vt:lpstr>PowerPoint Presentation</vt:lpstr>
      <vt:lpstr>PowerPoint Presentation</vt:lpstr>
      <vt:lpstr>4. PREPARACION DEL ESTADO DE GANANCIAS Y PERDIDAS Y LOS PRESUPUESTOS DE APOYO.</vt:lpstr>
      <vt:lpstr>4. PREPARACION DEL ESTADO DE GANANCIAS Y PERDIDAS Y LOS PRESUPUESTOS DE APOYO.</vt:lpstr>
      <vt:lpstr>4. PREPARACION DEL ESTADO DE GANANCIAS Y PERDIDAS Y LOS PRESUPUESTOS DE APOYO.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USO DE MODELOS DE PLANIFICACION FINANCIERA BASADOS EN COMPUTADORAS</vt:lpstr>
      <vt:lpstr>5. USO DE MODELOS DE PLANIFICACION FINANCIERA BASADOS EN COMPUTADORAS</vt:lpstr>
      <vt:lpstr>PowerPoint Presentation</vt:lpstr>
      <vt:lpstr>PowerPoint Presentation</vt:lpstr>
      <vt:lpstr>6. PRESUPUESTO KAIZEN Y SU IMPORTANCIA PARA LA GERENCIA DE COSTOS</vt:lpstr>
      <vt:lpstr>7. PRESUPUESTO BASADO EN ACTIVIDADES</vt:lpstr>
      <vt:lpstr>PowerPoint Presentation</vt:lpstr>
      <vt:lpstr>8. LA ESTRUCTURA ORGANIZATIVA Y LA RESPONSABILIDAD</vt:lpstr>
      <vt:lpstr>8. LA ESTRUCTURA ORGANIZATIVA Y LA RESPONSABILIDAD</vt:lpstr>
      <vt:lpstr>9. RESPONSABILIDAD Y CONTROLABILIDAD</vt:lpstr>
      <vt:lpstr>INGENIERIA Y CONTABILIDAD DE COSTOS</vt:lpstr>
      <vt:lpstr>ANALISIS DE MATERIALES</vt:lpstr>
      <vt:lpstr>1. CONSIDERACIONES GENERALES</vt:lpstr>
      <vt:lpstr>2. LOS MATERIALES</vt:lpstr>
      <vt:lpstr>2. LOS MATERIALES</vt:lpstr>
      <vt:lpstr>2. LOS MATERIALES</vt:lpstr>
      <vt:lpstr>2. LOS MATERIALES</vt:lpstr>
      <vt:lpstr>2. LOS MATERIALES</vt:lpstr>
      <vt:lpstr>3. CANTIDAD DE MATERIALES</vt:lpstr>
      <vt:lpstr>3. CANTIDAD DE MATERIALES</vt:lpstr>
      <vt:lpstr>3. CANTIDAD DE MATERIALES</vt:lpstr>
      <vt:lpstr>3. CANTIDAD DE MATERIALES</vt:lpstr>
      <vt:lpstr>3. CANTIDAD DE MATERIALES</vt:lpstr>
      <vt:lpstr>4. POLITICAS DE COSTO DE MATERIALES</vt:lpstr>
      <vt:lpstr>4. POLITICAS DE COSTO DE MATERIALES</vt:lpstr>
      <vt:lpstr>4. POLITICAS DE COSTO DE MATERIALES</vt:lpstr>
      <vt:lpstr>PowerPoint Presentation</vt:lpstr>
      <vt:lpstr>5. COSTO DE MATERIALES CONJUNTOS</vt:lpstr>
      <vt:lpstr>5. COSTOS DE MATERIALES CONJUNTOS</vt:lpstr>
      <vt:lpstr>PowerPoint Presentation</vt:lpstr>
      <vt:lpstr>ANALISIS DE LA MANO DE OBRA</vt:lpstr>
      <vt:lpstr>1. MANO DE OBRA</vt:lpstr>
      <vt:lpstr>2. METODOS DE MEDICION DE TIEMPO</vt:lpstr>
      <vt:lpstr>2.1 ESTUDIOS DE TIEMPO</vt:lpstr>
      <vt:lpstr>2.1 ESTUDIOS DE TIEMPO</vt:lpstr>
      <vt:lpstr>2.1 ESTUDIOS DE TIEMPO</vt:lpstr>
      <vt:lpstr>2.1 ESTUDIOS DE TIEMPO</vt:lpstr>
      <vt:lpstr>2.1 ESTUDIOS DE TIEMPO</vt:lpstr>
      <vt:lpstr>PowerPoint Presentation</vt:lpstr>
      <vt:lpstr>2.1 ESTUDIOS DE TIEMPO</vt:lpstr>
      <vt:lpstr>PowerPoint Presentation</vt:lpstr>
      <vt:lpstr>PowerPoint Presentation</vt:lpstr>
      <vt:lpstr>2.2 REPORTES DE HORAS HOMBRE </vt:lpstr>
      <vt:lpstr>2.2 REPORTES DE HORAS HOMBRE</vt:lpstr>
      <vt:lpstr>2.3 MUESTREO DE TRABAJO</vt:lpstr>
      <vt:lpstr>2.3 MUESTREO DE TRABAJO</vt:lpstr>
      <vt:lpstr>2.3 MUESTREO DE TRABAJO</vt:lpstr>
      <vt:lpstr>3. SALARIOS Y BENEFICIOS SOCIALES</vt:lpstr>
      <vt:lpstr>3. SALARIOS Y BENEFICIOS SOCIALES</vt:lpstr>
      <vt:lpstr>INGENIERIA Y CONTABILIDAD DE COSTOS</vt:lpstr>
      <vt:lpstr>COSTOS INDIRECTOS Y METODOS DE ASIGNACION</vt:lpstr>
      <vt:lpstr>1. ASIGNACION DE COSTOS INDIRECTOS DE UN DEPARTAMENTO DE APOYO A UNA DIVISIONES OPERATIVAS</vt:lpstr>
      <vt:lpstr>1.1 METODOS DE TASA UNICA Y TASA DUAL</vt:lpstr>
      <vt:lpstr>PowerPoint Presentation</vt:lpstr>
      <vt:lpstr>PowerPoint Presentation</vt:lpstr>
      <vt:lpstr>PowerPoint Presentation</vt:lpstr>
      <vt:lpstr>PowerPoint Presentation</vt:lpstr>
      <vt:lpstr>PowerPoint Presentation</vt:lpstr>
      <vt:lpstr>1.2 TASAS PRESUPUESTADAS VS TASAS REALES</vt:lpstr>
      <vt:lpstr>PowerPoint Presentation</vt:lpstr>
      <vt:lpstr>PowerPoint Presentation</vt:lpstr>
      <vt:lpstr>PowerPoint Presentation</vt:lpstr>
      <vt:lpstr>PowerPoint Presentation</vt:lpstr>
      <vt:lpstr>2.2 METODO DE ASIGNACION DIRECTA</vt:lpstr>
      <vt:lpstr>PowerPoint Presentation</vt:lpstr>
      <vt:lpstr>PowerPoint Presentation</vt:lpstr>
      <vt:lpstr>2.3 METODO DE ASIGNACION EN SECUENCIA</vt:lpstr>
      <vt:lpstr>PowerPoint Presentation</vt:lpstr>
      <vt:lpstr>2.4 METODO DE ASIGNACION RECIPROCA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Boris Ackerman</dc:creator>
  <cp:lastModifiedBy>Boris Ackerman</cp:lastModifiedBy>
  <cp:revision>1</cp:revision>
  <dcterms:created xsi:type="dcterms:W3CDTF">2015-12-07T15:37:32Z</dcterms:created>
  <dcterms:modified xsi:type="dcterms:W3CDTF">2015-12-07T15:38:01Z</dcterms:modified>
</cp:coreProperties>
</file>